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340600" cy="10306050"/>
  <p:notesSz cx="7340600" cy="103060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194875"/>
            <a:ext cx="6244907" cy="21642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771388"/>
            <a:ext cx="5142865" cy="25765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370391"/>
            <a:ext cx="3195923" cy="680199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370391"/>
            <a:ext cx="3195923" cy="680199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88620" y="8144169"/>
            <a:ext cx="6396228" cy="1626549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466344" y="427197"/>
            <a:ext cx="690372" cy="685343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393191" y="1283116"/>
            <a:ext cx="6391910" cy="0"/>
          </a:xfrm>
          <a:custGeom>
            <a:avLst/>
            <a:gdLst/>
            <a:ahLst/>
            <a:cxnLst/>
            <a:rect l="l" t="t" r="r" b="b"/>
            <a:pathLst>
              <a:path w="6391909" h="0">
                <a:moveTo>
                  <a:pt x="0" y="0"/>
                </a:moveTo>
                <a:lnTo>
                  <a:pt x="6391656" y="0"/>
                </a:lnTo>
              </a:path>
            </a:pathLst>
          </a:custGeom>
          <a:ln w="12183">
            <a:solidFill>
              <a:srgbClr val="3B3B3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2242"/>
            <a:ext cx="6612255" cy="164896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370391"/>
            <a:ext cx="6612255" cy="680199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497963" y="9584627"/>
            <a:ext cx="2351024" cy="51530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584627"/>
            <a:ext cx="1689798" cy="51530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289804" y="9584627"/>
            <a:ext cx="1689798" cy="51530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290408" y="310173"/>
            <a:ext cx="3098165" cy="551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1200" spc="-40" b="1">
                <a:solidFill>
                  <a:srgbClr val="2A2A2A"/>
                </a:solidFill>
                <a:latin typeface="Arial"/>
                <a:cs typeface="Arial"/>
              </a:rPr>
              <a:t>PREFEITURA</a:t>
            </a:r>
            <a:r>
              <a:rPr dirty="0" sz="1200" spc="40" b="1">
                <a:solidFill>
                  <a:srgbClr val="2A2A2A"/>
                </a:solidFill>
                <a:latin typeface="Arial"/>
                <a:cs typeface="Arial"/>
              </a:rPr>
              <a:t> </a:t>
            </a:r>
            <a:r>
              <a:rPr dirty="0" sz="1200" spc="-40" b="1">
                <a:solidFill>
                  <a:srgbClr val="262626"/>
                </a:solidFill>
                <a:latin typeface="Arial"/>
                <a:cs typeface="Arial"/>
              </a:rPr>
              <a:t>MUNICIPAL</a:t>
            </a:r>
            <a:r>
              <a:rPr dirty="0" sz="1200" spc="25" b="1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242424"/>
                </a:solidFill>
                <a:latin typeface="Arial"/>
                <a:cs typeface="Arial"/>
              </a:rPr>
              <a:t>DE</a:t>
            </a:r>
            <a:r>
              <a:rPr dirty="0" sz="1200" spc="-60" b="1">
                <a:solidFill>
                  <a:srgbClr val="242424"/>
                </a:solidFill>
                <a:latin typeface="Arial"/>
                <a:cs typeface="Arial"/>
              </a:rPr>
              <a:t> </a:t>
            </a:r>
            <a:r>
              <a:rPr dirty="0" sz="1200" spc="-20" b="1">
                <a:solidFill>
                  <a:srgbClr val="262626"/>
                </a:solidFill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38735" marR="1948814">
              <a:lnSpc>
                <a:spcPct val="127899"/>
              </a:lnSpc>
              <a:spcBef>
                <a:spcPts val="395"/>
              </a:spcBef>
            </a:pP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Rua</a:t>
            </a:r>
            <a:r>
              <a:rPr dirty="0" sz="750" spc="13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63636"/>
                </a:solidFill>
                <a:latin typeface="Arial MT"/>
                <a:cs typeface="Arial MT"/>
              </a:rPr>
              <a:t>Maria</a:t>
            </a:r>
            <a:r>
              <a:rPr dirty="0" sz="750" spc="13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32323"/>
                </a:solidFill>
                <a:latin typeface="Arial MT"/>
                <a:cs typeface="Arial MT"/>
              </a:rPr>
              <a:t>Louren</a:t>
            </a:r>
            <a:r>
              <a:rPr dirty="0" baseline="-7407" sz="1125">
                <a:solidFill>
                  <a:srgbClr val="232323"/>
                </a:solidFill>
                <a:latin typeface="Arial MT"/>
                <a:cs typeface="Arial MT"/>
              </a:rPr>
              <a:t>s</a:t>
            </a:r>
            <a:r>
              <a:rPr dirty="0" baseline="-7407" sz="1125" spc="667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32323"/>
                </a:solidFill>
                <a:latin typeface="Arial MT"/>
                <a:cs typeface="Arial MT"/>
              </a:rPr>
              <a:t>,</a:t>
            </a:r>
            <a:r>
              <a:rPr dirty="0" sz="750" spc="4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750" spc="-25">
                <a:solidFill>
                  <a:srgbClr val="383838"/>
                </a:solidFill>
                <a:latin typeface="Arial MT"/>
                <a:cs typeface="Arial MT"/>
              </a:rPr>
              <a:t>18</a:t>
            </a:r>
            <a:r>
              <a:rPr dirty="0" sz="75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Fazenda</a:t>
            </a:r>
            <a:r>
              <a:rPr dirty="0" sz="750" spc="14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232323"/>
                </a:solidFill>
                <a:latin typeface="Arial MT"/>
                <a:cs typeface="Arial MT"/>
              </a:rPr>
              <a:t>Caxias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4865132" y="1493534"/>
            <a:ext cx="190817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solidFill>
                  <a:srgbClr val="343434"/>
                </a:solidFill>
                <a:latin typeface="Arial MT"/>
                <a:cs typeface="Arial MT"/>
              </a:rPr>
              <a:t>Decreto</a:t>
            </a:r>
            <a:r>
              <a:rPr dirty="0" sz="750" spc="4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F3F3F"/>
                </a:solidFill>
                <a:latin typeface="Arial MT"/>
                <a:cs typeface="Arial MT"/>
              </a:rPr>
              <a:t>N°</a:t>
            </a:r>
            <a:r>
              <a:rPr dirty="0" sz="750" spc="-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14141"/>
                </a:solidFill>
                <a:latin typeface="Arial MT"/>
                <a:cs typeface="Arial MT"/>
              </a:rPr>
              <a:t>2556</a:t>
            </a:r>
            <a:r>
              <a:rPr dirty="0" sz="750" spc="20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43434"/>
                </a:solidFill>
                <a:latin typeface="Arial MT"/>
                <a:cs typeface="Arial MT"/>
              </a:rPr>
              <a:t>de</a:t>
            </a:r>
            <a:r>
              <a:rPr dirty="0" sz="750" spc="1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44444"/>
                </a:solidFill>
                <a:latin typeface="Arial MT"/>
                <a:cs typeface="Arial MT"/>
              </a:rPr>
              <a:t>19</a:t>
            </a:r>
            <a:r>
              <a:rPr dirty="0" sz="750" spc="465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F3F3F"/>
                </a:solidFill>
                <a:latin typeface="Arial MT"/>
                <a:cs typeface="Arial MT"/>
              </a:rPr>
              <a:t>de</a:t>
            </a:r>
            <a:r>
              <a:rPr dirty="0" sz="750" spc="254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62626"/>
                </a:solidFill>
                <a:latin typeface="Arial MT"/>
                <a:cs typeface="Arial MT"/>
              </a:rPr>
              <a:t>fevereiro,</a:t>
            </a:r>
            <a:r>
              <a:rPr dirty="0" sz="750" spc="5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750" spc="-20">
                <a:solidFill>
                  <a:srgbClr val="333333"/>
                </a:solidFill>
                <a:latin typeface="Arial MT"/>
                <a:cs typeface="Arial MT"/>
              </a:rPr>
              <a:t>2024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934338" y="1916163"/>
            <a:ext cx="272161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635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Abre</a:t>
            </a:r>
            <a:r>
              <a:rPr dirty="0" sz="750" spc="2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43434"/>
                </a:solidFill>
                <a:latin typeface="Arial MT"/>
                <a:cs typeface="Arial MT"/>
              </a:rPr>
              <a:t>crédito</a:t>
            </a:r>
            <a:r>
              <a:rPr dirty="0" sz="750" spc="3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82828"/>
                </a:solidFill>
                <a:latin typeface="Arial MT"/>
                <a:cs typeface="Arial MT"/>
              </a:rPr>
              <a:t>suplementar</a:t>
            </a:r>
            <a:r>
              <a:rPr dirty="0" sz="750" spc="7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13131"/>
                </a:solidFill>
                <a:latin typeface="Arial MT"/>
                <a:cs typeface="Arial MT"/>
              </a:rPr>
              <a:t>no</a:t>
            </a:r>
            <a:r>
              <a:rPr dirty="0" sz="750" spc="2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63636"/>
                </a:solidFill>
                <a:latin typeface="Arial MT"/>
                <a:cs typeface="Arial MT"/>
              </a:rPr>
              <a:t>valor</a:t>
            </a:r>
            <a:r>
              <a:rPr dirty="0" sz="750" spc="2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total</a:t>
            </a:r>
            <a:r>
              <a:rPr dirty="0" sz="750" spc="2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14141"/>
                </a:solidFill>
                <a:latin typeface="Arial MT"/>
                <a:cs typeface="Arial MT"/>
              </a:rPr>
              <a:t>de</a:t>
            </a:r>
            <a:r>
              <a:rPr dirty="0" sz="750" spc="15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62626"/>
                </a:solidFill>
                <a:latin typeface="Arial MT"/>
                <a:cs typeface="Arial MT"/>
              </a:rPr>
              <a:t>R$200.000,00,</a:t>
            </a:r>
            <a:r>
              <a:rPr dirty="0" sz="750" spc="12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750" spc="-20">
                <a:solidFill>
                  <a:srgbClr val="313131"/>
                </a:solidFill>
                <a:latin typeface="Arial MT"/>
                <a:cs typeface="Arial MT"/>
              </a:rPr>
              <a:t>para</a:t>
            </a:r>
            <a:r>
              <a:rPr dirty="0" sz="75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fins</a:t>
            </a:r>
            <a:r>
              <a:rPr dirty="0" sz="750" spc="4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33333"/>
                </a:solidFill>
                <a:latin typeface="Arial MT"/>
                <a:cs typeface="Arial MT"/>
              </a:rPr>
              <a:t>que</a:t>
            </a:r>
            <a:r>
              <a:rPr dirty="0" sz="750" spc="30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A3A3A"/>
                </a:solidFill>
                <a:latin typeface="Arial MT"/>
                <a:cs typeface="Arial MT"/>
              </a:rPr>
              <a:t>se</a:t>
            </a:r>
            <a:r>
              <a:rPr dirty="0" sz="750" spc="10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12121"/>
                </a:solidFill>
                <a:latin typeface="Arial MT"/>
                <a:cs typeface="Arial MT"/>
              </a:rPr>
              <a:t>especifica</a:t>
            </a:r>
            <a:r>
              <a:rPr dirty="0" sz="750" spc="10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63636"/>
                </a:solidFill>
                <a:latin typeface="Arial MT"/>
                <a:cs typeface="Arial MT"/>
              </a:rPr>
              <a:t>e</a:t>
            </a:r>
            <a:r>
              <a:rPr dirty="0" sz="750" spc="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da</a:t>
            </a:r>
            <a:r>
              <a:rPr dirty="0" sz="750" spc="5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33333"/>
                </a:solidFill>
                <a:latin typeface="Arial MT"/>
                <a:cs typeface="Arial MT"/>
              </a:rPr>
              <a:t>outras</a:t>
            </a:r>
            <a:r>
              <a:rPr dirty="0" sz="750" spc="55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313131"/>
                </a:solidFill>
                <a:latin typeface="Arial MT"/>
                <a:cs typeface="Arial MT"/>
              </a:rPr>
              <a:t>providências.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476012" y="2638058"/>
            <a:ext cx="6221095" cy="92836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685" marR="5080" indent="786130">
              <a:lnSpc>
                <a:spcPct val="153900"/>
              </a:lnSpc>
              <a:spcBef>
                <a:spcPts val="100"/>
              </a:spcBef>
            </a:pPr>
            <a:r>
              <a:rPr dirty="0" sz="750">
                <a:solidFill>
                  <a:srgbClr val="444444"/>
                </a:solidFill>
                <a:latin typeface="Arial MT"/>
                <a:cs typeface="Arial MT"/>
              </a:rPr>
              <a:t>O</a:t>
            </a:r>
            <a:r>
              <a:rPr dirty="0" sz="750" spc="5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63636"/>
                </a:solidFill>
                <a:latin typeface="Arial MT"/>
                <a:cs typeface="Arial MT"/>
              </a:rPr>
              <a:t>PREFEITO</a:t>
            </a:r>
            <a:r>
              <a:rPr dirty="0" sz="750" spc="9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13131"/>
                </a:solidFill>
                <a:latin typeface="Arial MT"/>
                <a:cs typeface="Arial MT"/>
              </a:rPr>
              <a:t>MUNICIPAL,</a:t>
            </a:r>
            <a:r>
              <a:rPr dirty="0" sz="750" spc="9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D3D3D"/>
                </a:solidFill>
                <a:latin typeface="Arial MT"/>
                <a:cs typeface="Arial MT"/>
              </a:rPr>
              <a:t>no</a:t>
            </a:r>
            <a:r>
              <a:rPr dirty="0" sz="750" spc="1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uso</a:t>
            </a:r>
            <a:r>
              <a:rPr dirty="0" sz="750" spc="2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A2A2A"/>
                </a:solidFill>
                <a:latin typeface="Arial MT"/>
                <a:cs typeface="Arial MT"/>
              </a:rPr>
              <a:t>de</a:t>
            </a:r>
            <a:r>
              <a:rPr dirty="0" sz="750" spc="3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62626"/>
                </a:solidFill>
                <a:latin typeface="Arial MT"/>
                <a:cs typeface="Arial MT"/>
              </a:rPr>
              <a:t>suas</a:t>
            </a:r>
            <a:r>
              <a:rPr dirty="0" sz="750" spc="5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83838"/>
                </a:solidFill>
                <a:latin typeface="Arial MT"/>
                <a:cs typeface="Arial MT"/>
              </a:rPr>
              <a:t>atribuições</a:t>
            </a:r>
            <a:r>
              <a:rPr dirty="0" sz="750" spc="6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D2D2D"/>
                </a:solidFill>
                <a:latin typeface="Arial MT"/>
                <a:cs typeface="Arial MT"/>
              </a:rPr>
              <a:t>legais,</a:t>
            </a:r>
            <a:r>
              <a:rPr dirty="0" sz="750" spc="5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43434"/>
                </a:solidFill>
                <a:latin typeface="Arial MT"/>
                <a:cs typeface="Arial MT"/>
              </a:rPr>
              <a:t>constitucionais</a:t>
            </a:r>
            <a:r>
              <a:rPr dirty="0" sz="750" spc="-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63636"/>
                </a:solidFill>
                <a:latin typeface="Arial MT"/>
                <a:cs typeface="Arial MT"/>
              </a:rPr>
              <a:t>e</a:t>
            </a:r>
            <a:r>
              <a:rPr dirty="0" sz="750" spc="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A2A2A"/>
                </a:solidFill>
                <a:latin typeface="Arial MT"/>
                <a:cs typeface="Arial MT"/>
              </a:rPr>
              <a:t>de</a:t>
            </a:r>
            <a:r>
              <a:rPr dirty="0" sz="750" spc="3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62626"/>
                </a:solidFill>
                <a:latin typeface="Arial MT"/>
                <a:cs typeface="Arial MT"/>
              </a:rPr>
              <a:t>acordo</a:t>
            </a:r>
            <a:r>
              <a:rPr dirty="0" sz="750" spc="7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D2D2D"/>
                </a:solidFill>
                <a:latin typeface="Arial MT"/>
                <a:cs typeface="Arial MT"/>
              </a:rPr>
              <a:t>com</a:t>
            </a:r>
            <a:r>
              <a:rPr dirty="0" sz="750" spc="2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D4D4D"/>
                </a:solidFill>
                <a:latin typeface="Arial MT"/>
                <a:cs typeface="Arial MT"/>
              </a:rPr>
              <a:t>o</a:t>
            </a:r>
            <a:r>
              <a:rPr dirty="0" sz="750" spc="5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43434"/>
                </a:solidFill>
                <a:latin typeface="Arial MT"/>
                <a:cs typeface="Arial MT"/>
              </a:rPr>
              <a:t>que</a:t>
            </a:r>
            <a:r>
              <a:rPr dirty="0" sz="750" spc="2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44444"/>
                </a:solidFill>
                <a:latin typeface="Arial MT"/>
                <a:cs typeface="Arial MT"/>
              </a:rPr>
              <a:t>lhe</a:t>
            </a:r>
            <a:r>
              <a:rPr dirty="0" sz="750" spc="1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D2D2D"/>
                </a:solidFill>
                <a:latin typeface="Arial MT"/>
                <a:cs typeface="Arial MT"/>
              </a:rPr>
              <a:t>confere</a:t>
            </a:r>
            <a:r>
              <a:rPr dirty="0" sz="750" spc="5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82828"/>
                </a:solidFill>
                <a:latin typeface="Arial MT"/>
                <a:cs typeface="Arial MT"/>
              </a:rPr>
              <a:t>o</a:t>
            </a:r>
            <a:r>
              <a:rPr dirty="0" sz="750" spc="2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42424"/>
                </a:solidFill>
                <a:latin typeface="Arial MT"/>
                <a:cs typeface="Arial MT"/>
              </a:rPr>
              <a:t>art.</a:t>
            </a:r>
            <a:r>
              <a:rPr dirty="0" sz="750" spc="10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12121"/>
                </a:solidFill>
                <a:latin typeface="Arial MT"/>
                <a:cs typeface="Arial MT"/>
              </a:rPr>
              <a:t>8º</a:t>
            </a:r>
            <a:r>
              <a:rPr dirty="0" sz="750" spc="254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750" spc="-25">
                <a:solidFill>
                  <a:srgbClr val="313131"/>
                </a:solidFill>
                <a:latin typeface="Arial MT"/>
                <a:cs typeface="Arial MT"/>
              </a:rPr>
              <a:t>da</a:t>
            </a:r>
            <a:r>
              <a:rPr dirty="0" sz="750">
                <a:solidFill>
                  <a:srgbClr val="313131"/>
                </a:solidFill>
                <a:latin typeface="Arial MT"/>
                <a:cs typeface="Arial MT"/>
              </a:rPr>
              <a:t> LEI</a:t>
            </a:r>
            <a:r>
              <a:rPr dirty="0" sz="750" spc="-2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A2A2A"/>
                </a:solidFill>
                <a:latin typeface="Arial MT"/>
                <a:cs typeface="Arial MT"/>
              </a:rPr>
              <a:t>N°</a:t>
            </a:r>
            <a:r>
              <a:rPr dirty="0" sz="750" spc="-1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42424"/>
                </a:solidFill>
                <a:latin typeface="Arial MT"/>
                <a:cs typeface="Arial MT"/>
              </a:rPr>
              <a:t>823/2023</a:t>
            </a:r>
            <a:r>
              <a:rPr dirty="0" sz="750" spc="65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43434"/>
                </a:solidFill>
                <a:latin typeface="Arial MT"/>
                <a:cs typeface="Arial MT"/>
              </a:rPr>
              <a:t>datada</a:t>
            </a:r>
            <a:r>
              <a:rPr dirty="0" sz="750" spc="6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D3D3D"/>
                </a:solidFill>
                <a:latin typeface="Arial MT"/>
                <a:cs typeface="Arial MT"/>
              </a:rPr>
              <a:t>de</a:t>
            </a:r>
            <a:r>
              <a:rPr dirty="0" sz="750" spc="1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B2B2B"/>
                </a:solidFill>
                <a:latin typeface="Arial MT"/>
                <a:cs typeface="Arial MT"/>
              </a:rPr>
              <a:t>21/12/2023,</a:t>
            </a:r>
            <a:r>
              <a:rPr dirty="0" sz="750" spc="85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D2D2D"/>
                </a:solidFill>
                <a:latin typeface="Arial MT"/>
                <a:cs typeface="Arial MT"/>
              </a:rPr>
              <a:t>publicada</a:t>
            </a:r>
            <a:r>
              <a:rPr dirty="0" sz="750" spc="8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63636"/>
                </a:solidFill>
                <a:latin typeface="Arial MT"/>
                <a:cs typeface="Arial MT"/>
              </a:rPr>
              <a:t>em</a:t>
            </a:r>
            <a:r>
              <a:rPr dirty="0" sz="750" spc="24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313131"/>
                </a:solidFill>
                <a:latin typeface="Arial MT"/>
                <a:cs typeface="Arial MT"/>
              </a:rPr>
              <a:t>21/12/2023</a:t>
            </a:r>
            <a:endParaRPr sz="7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50"/>
              </a:spcBef>
            </a:pP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sng" sz="750">
                <a:solidFill>
                  <a:srgbClr val="3F3F3F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750" spc="-5">
                <a:solidFill>
                  <a:srgbClr val="3F3F3F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solidFill>
                  <a:srgbClr val="424242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750" spc="5">
                <a:solidFill>
                  <a:srgbClr val="424242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solidFill>
                  <a:srgbClr val="232323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750" spc="15">
                <a:solidFill>
                  <a:srgbClr val="232323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solidFill>
                  <a:srgbClr val="3B3B3B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R</a:t>
            </a:r>
            <a:r>
              <a:rPr dirty="0" u="sng" sz="750" spc="35">
                <a:solidFill>
                  <a:srgbClr val="3B3B3B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solidFill>
                  <a:srgbClr val="3B3B3B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750" spc="25">
                <a:solidFill>
                  <a:srgbClr val="3B3B3B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solidFill>
                  <a:srgbClr val="424242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750" spc="35">
                <a:solidFill>
                  <a:srgbClr val="424242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-25">
                <a:solidFill>
                  <a:srgbClr val="343434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A:</a:t>
            </a:r>
            <a:r>
              <a:rPr dirty="0" u="sng" sz="750" spc="500">
                <a:solidFill>
                  <a:srgbClr val="343434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endParaRPr sz="750">
              <a:latin typeface="Arial MT"/>
              <a:cs typeface="Arial MT"/>
            </a:endParaRPr>
          </a:p>
          <a:p>
            <a:pPr marL="316865">
              <a:lnSpc>
                <a:spcPct val="100000"/>
              </a:lnSpc>
            </a:pPr>
            <a:r>
              <a:rPr dirty="0" sz="750">
                <a:solidFill>
                  <a:srgbClr val="282828"/>
                </a:solidFill>
                <a:latin typeface="Arial MT"/>
                <a:cs typeface="Arial MT"/>
              </a:rPr>
              <a:t>Artigo</a:t>
            </a:r>
            <a:r>
              <a:rPr dirty="0" sz="750" spc="2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83838"/>
                </a:solidFill>
                <a:latin typeface="Arial MT"/>
                <a:cs typeface="Arial MT"/>
              </a:rPr>
              <a:t>1º </a:t>
            </a:r>
            <a:r>
              <a:rPr dirty="0" sz="750">
                <a:solidFill>
                  <a:srgbClr val="444444"/>
                </a:solidFill>
                <a:latin typeface="Arial MT"/>
                <a:cs typeface="Arial MT"/>
              </a:rPr>
              <a:t>-</a:t>
            </a:r>
            <a:r>
              <a:rPr dirty="0" sz="750" spc="8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F3F3F"/>
                </a:solidFill>
                <a:latin typeface="Arial MT"/>
                <a:cs typeface="Arial MT"/>
              </a:rPr>
              <a:t>Fica</a:t>
            </a:r>
            <a:r>
              <a:rPr dirty="0" sz="750" spc="3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83838"/>
                </a:solidFill>
                <a:latin typeface="Arial MT"/>
                <a:cs typeface="Arial MT"/>
              </a:rPr>
              <a:t>aberto</a:t>
            </a:r>
            <a:r>
              <a:rPr dirty="0" sz="750" spc="1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42424"/>
                </a:solidFill>
                <a:latin typeface="Arial MT"/>
                <a:cs typeface="Arial MT"/>
              </a:rPr>
              <a:t>crédito</a:t>
            </a:r>
            <a:r>
              <a:rPr dirty="0" sz="750" spc="60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suplementar</a:t>
            </a:r>
            <a:r>
              <a:rPr dirty="0" sz="750" spc="8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B3B3B"/>
                </a:solidFill>
                <a:latin typeface="Arial MT"/>
                <a:cs typeface="Arial MT"/>
              </a:rPr>
              <a:t>as</a:t>
            </a:r>
            <a:r>
              <a:rPr dirty="0" sz="750" spc="2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82828"/>
                </a:solidFill>
                <a:latin typeface="Arial MT"/>
                <a:cs typeface="Arial MT"/>
              </a:rPr>
              <a:t>seguintes</a:t>
            </a:r>
            <a:r>
              <a:rPr dirty="0" sz="750" spc="6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3A3A3A"/>
                </a:solidFill>
                <a:latin typeface="Arial MT"/>
                <a:cs typeface="Arial MT"/>
              </a:rPr>
              <a:t>dotações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30292" y="4278034"/>
            <a:ext cx="1237615" cy="357505"/>
          </a:xfrm>
          <a:prstGeom prst="rect">
            <a:avLst/>
          </a:prstGeom>
        </p:spPr>
        <p:txBody>
          <a:bodyPr wrap="square" lIns="0" tIns="444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dirty="0" u="sng" sz="750">
                <a:solidFill>
                  <a:srgbClr val="242424"/>
                </a:solidFill>
                <a:uFill>
                  <a:solidFill>
                    <a:srgbClr val="484B4F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750" spc="295">
                <a:solidFill>
                  <a:srgbClr val="242424"/>
                </a:solidFill>
                <a:uFill>
                  <a:solidFill>
                    <a:srgbClr val="484B4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-10">
                <a:solidFill>
                  <a:srgbClr val="313131"/>
                </a:solidFill>
                <a:uFill>
                  <a:solidFill>
                    <a:srgbClr val="484B4F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sng" sz="750" spc="500">
                <a:solidFill>
                  <a:srgbClr val="313131"/>
                </a:solidFill>
                <a:uFill>
                  <a:solidFill>
                    <a:srgbClr val="484B4F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57150">
              <a:lnSpc>
                <a:spcPct val="100000"/>
              </a:lnSpc>
              <a:spcBef>
                <a:spcPts val="325"/>
              </a:spcBef>
            </a:pPr>
            <a:r>
              <a:rPr dirty="0" sz="950" spc="-10" b="1">
                <a:solidFill>
                  <a:srgbClr val="282828"/>
                </a:solidFill>
                <a:latin typeface="Arial"/>
                <a:cs typeface="Arial"/>
              </a:rPr>
              <a:t>CEJUR</a:t>
            </a:r>
            <a:endParaRPr sz="950">
              <a:latin typeface="Arial"/>
              <a:cs typeface="Arial"/>
            </a:endParaRPr>
          </a:p>
        </p:txBody>
      </p:sp>
      <p:graphicFrame>
        <p:nvGraphicFramePr>
          <p:cNvPr id="7" name="object 7" descr=""/>
          <p:cNvGraphicFramePr>
            <a:graphicFrameLocks noGrp="1"/>
          </p:cNvGraphicFramePr>
          <p:nvPr/>
        </p:nvGraphicFramePr>
        <p:xfrm>
          <a:off x="527092" y="4654125"/>
          <a:ext cx="6327775" cy="91312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9770"/>
                <a:gridCol w="2719070"/>
                <a:gridCol w="2200910"/>
                <a:gridCol w="630554"/>
              </a:tblGrid>
              <a:tr h="138430">
                <a:tc>
                  <a:txBody>
                    <a:bodyPr/>
                    <a:lstStyle/>
                    <a:p>
                      <a:pPr marL="31750">
                        <a:lnSpc>
                          <a:spcPts val="830"/>
                        </a:lnSpc>
                      </a:pPr>
                      <a:r>
                        <a:rPr dirty="0" sz="750" spc="-1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16.01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ts val="830"/>
                        </a:lnSpc>
                      </a:pPr>
                      <a:r>
                        <a:rPr dirty="0" sz="750" spc="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Centro</a:t>
                      </a:r>
                      <a:r>
                        <a:rPr dirty="0" sz="750" spc="17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9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Estudos</a:t>
                      </a:r>
                      <a:r>
                        <a:rPr dirty="0" sz="750" spc="16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Jurídicos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 spc="-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2.860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Estudos</a:t>
                      </a:r>
                      <a:r>
                        <a:rPr dirty="0" sz="750" spc="6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Juridicos</a:t>
                      </a:r>
                      <a:r>
                        <a:rPr dirty="0" sz="750" spc="6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20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CEJUR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38430">
                <a:tc>
                  <a:txBody>
                    <a:bodyPr/>
                    <a:lstStyle/>
                    <a:p>
                      <a:pPr marL="35560">
                        <a:lnSpc>
                          <a:spcPts val="865"/>
                        </a:lnSpc>
                        <a:spcBef>
                          <a:spcPts val="130"/>
                        </a:spcBef>
                      </a:pPr>
                      <a:r>
                        <a:rPr dirty="0" sz="75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3.3.9.0.39.05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ts val="810"/>
                        </a:lnSpc>
                        <a:spcBef>
                          <a:spcPts val="185"/>
                        </a:spcBef>
                      </a:pPr>
                      <a:r>
                        <a:rPr dirty="0" baseline="3703" sz="112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baseline="3703" sz="1125" spc="82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SERVI</a:t>
                      </a:r>
                      <a:r>
                        <a:rPr dirty="0" sz="75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3703" sz="112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OS</a:t>
                      </a:r>
                      <a:r>
                        <a:rPr dirty="0" baseline="3703" sz="1125" spc="44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703" sz="1125" spc="44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baseline="3703" sz="1125" spc="97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484848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703" sz="1125" spc="7">
                          <a:solidFill>
                            <a:srgbClr val="48484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baseline="3703" sz="1125" spc="97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JURÍDICA</a:t>
                      </a:r>
                      <a:endParaRPr baseline="3703" sz="1125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marL="234315">
                        <a:lnSpc>
                          <a:spcPts val="865"/>
                        </a:lnSpc>
                        <a:spcBef>
                          <a:spcPts val="130"/>
                        </a:spcBef>
                      </a:pPr>
                      <a:r>
                        <a:rPr dirty="0" sz="75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9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750" spc="3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750" spc="8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3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5"/>
                        </a:lnSpc>
                        <a:spcBef>
                          <a:spcPts val="130"/>
                        </a:spcBef>
                      </a:pPr>
                      <a:r>
                        <a:rPr dirty="0" sz="75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200.000,00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</a:tr>
              <a:tr h="184150">
                <a:tc gridSpan="3">
                  <a:txBody>
                    <a:bodyPr/>
                    <a:lstStyle/>
                    <a:p>
                      <a:pPr marL="341630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750" spc="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3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8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3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95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145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RS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3746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75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200.000,00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37465"/>
                </a:tc>
              </a:tr>
              <a:tr h="159385">
                <a:tc gridSpan="3">
                  <a:txBody>
                    <a:bodyPr/>
                    <a:lstStyle/>
                    <a:p>
                      <a:pPr marL="34163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4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6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459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200.000,00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</a:tr>
              <a:tr h="128270">
                <a:tc gridSpan="3">
                  <a:txBody>
                    <a:bodyPr/>
                    <a:lstStyle/>
                    <a:p>
                      <a:pPr algn="r" marR="459105">
                        <a:lnSpc>
                          <a:spcPts val="810"/>
                        </a:lnSpc>
                        <a:spcBef>
                          <a:spcPts val="100"/>
                        </a:spcBef>
                      </a:pPr>
                      <a:r>
                        <a:rPr dirty="0" sz="750" spc="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750" spc="14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2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750" spc="204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ts val="810"/>
                        </a:lnSpc>
                        <a:spcBef>
                          <a:spcPts val="100"/>
                        </a:spcBef>
                      </a:pPr>
                      <a:r>
                        <a:rPr dirty="0" sz="750" spc="-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200.000,00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</a:tbl>
          </a:graphicData>
        </a:graphic>
      </p:graphicFrame>
      <p:sp>
        <p:nvSpPr>
          <p:cNvPr id="8" name="object 8" descr=""/>
          <p:cNvSpPr txBox="1"/>
          <p:nvPr/>
        </p:nvSpPr>
        <p:spPr>
          <a:xfrm>
            <a:off x="867549" y="5617019"/>
            <a:ext cx="5745480" cy="2768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59105" marR="5080" indent="-447040">
              <a:lnSpc>
                <a:spcPct val="109900"/>
              </a:lnSpc>
              <a:spcBef>
                <a:spcPts val="100"/>
              </a:spcBef>
            </a:pPr>
            <a:r>
              <a:rPr dirty="0" sz="750">
                <a:solidFill>
                  <a:srgbClr val="363636"/>
                </a:solidFill>
                <a:latin typeface="Arial MT"/>
                <a:cs typeface="Arial MT"/>
              </a:rPr>
              <a:t>Artigo</a:t>
            </a:r>
            <a:r>
              <a:rPr dirty="0" sz="750" spc="3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43434"/>
                </a:solidFill>
                <a:latin typeface="Arial MT"/>
                <a:cs typeface="Arial MT"/>
              </a:rPr>
              <a:t>2º</a:t>
            </a:r>
            <a:r>
              <a:rPr dirty="0" sz="750" spc="-1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F3F3F"/>
                </a:solidFill>
                <a:latin typeface="Arial MT"/>
                <a:cs typeface="Arial MT"/>
              </a:rPr>
              <a:t>-</a:t>
            </a:r>
            <a:r>
              <a:rPr dirty="0" sz="750" spc="-3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B3B3B"/>
                </a:solidFill>
                <a:latin typeface="Arial MT"/>
                <a:cs typeface="Arial MT"/>
              </a:rPr>
              <a:t>As</a:t>
            </a:r>
            <a:r>
              <a:rPr dirty="0" sz="750" spc="1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A2A2A"/>
                </a:solidFill>
                <a:latin typeface="Arial MT"/>
                <a:cs typeface="Arial MT"/>
              </a:rPr>
              <a:t>despesas</a:t>
            </a:r>
            <a:r>
              <a:rPr dirty="0" sz="750" spc="5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decorrentes</a:t>
            </a:r>
            <a:r>
              <a:rPr dirty="0" sz="750" spc="7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A2A2A"/>
                </a:solidFill>
                <a:latin typeface="Arial MT"/>
                <a:cs typeface="Arial MT"/>
              </a:rPr>
              <a:t>da</a:t>
            </a:r>
            <a:r>
              <a:rPr dirty="0" sz="750" spc="1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33333"/>
                </a:solidFill>
                <a:latin typeface="Arial MT"/>
                <a:cs typeface="Arial MT"/>
              </a:rPr>
              <a:t>abertura</a:t>
            </a:r>
            <a:r>
              <a:rPr dirty="0" sz="750" spc="60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83838"/>
                </a:solidFill>
                <a:latin typeface="Arial MT"/>
                <a:cs typeface="Arial MT"/>
              </a:rPr>
              <a:t>do</a:t>
            </a:r>
            <a:r>
              <a:rPr dirty="0" sz="750" spc="3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63636"/>
                </a:solidFill>
                <a:latin typeface="Arial MT"/>
                <a:cs typeface="Arial MT"/>
              </a:rPr>
              <a:t>presente</a:t>
            </a:r>
            <a:r>
              <a:rPr dirty="0" sz="750" spc="6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83838"/>
                </a:solidFill>
                <a:latin typeface="Arial MT"/>
                <a:cs typeface="Arial MT"/>
              </a:rPr>
              <a:t>crédito</a:t>
            </a:r>
            <a:r>
              <a:rPr dirty="0" sz="750" spc="5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A2A2A"/>
                </a:solidFill>
                <a:latin typeface="Arial MT"/>
                <a:cs typeface="Arial MT"/>
              </a:rPr>
              <a:t>suplementar,</a:t>
            </a:r>
            <a:r>
              <a:rPr dirty="0" sz="750" spc="12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D2D2D"/>
                </a:solidFill>
                <a:latin typeface="Arial MT"/>
                <a:cs typeface="Arial MT"/>
              </a:rPr>
              <a:t>serão</a:t>
            </a:r>
            <a:r>
              <a:rPr dirty="0" sz="750" spc="3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cobertas</a:t>
            </a:r>
            <a:r>
              <a:rPr dirty="0" sz="750" spc="5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43434"/>
                </a:solidFill>
                <a:latin typeface="Arial MT"/>
                <a:cs typeface="Arial MT"/>
              </a:rPr>
              <a:t>com </a:t>
            </a: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recursos</a:t>
            </a:r>
            <a:r>
              <a:rPr dirty="0" sz="750" spc="5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B4B4B"/>
                </a:solidFill>
                <a:latin typeface="Arial MT"/>
                <a:cs typeface="Arial MT"/>
              </a:rPr>
              <a:t>de</a:t>
            </a:r>
            <a:r>
              <a:rPr dirty="0" sz="750" spc="5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63636"/>
                </a:solidFill>
                <a:latin typeface="Arial MT"/>
                <a:cs typeface="Arial MT"/>
              </a:rPr>
              <a:t>que</a:t>
            </a:r>
            <a:r>
              <a:rPr dirty="0" sz="750" spc="3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A2A2A"/>
                </a:solidFill>
                <a:latin typeface="Arial MT"/>
                <a:cs typeface="Arial MT"/>
              </a:rPr>
              <a:t>trata</a:t>
            </a:r>
            <a:r>
              <a:rPr dirty="0" sz="750" spc="2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43434"/>
                </a:solidFill>
                <a:latin typeface="Arial MT"/>
                <a:cs typeface="Arial MT"/>
              </a:rPr>
              <a:t>o</a:t>
            </a:r>
            <a:r>
              <a:rPr dirty="0" sz="750" spc="1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232323"/>
                </a:solidFill>
                <a:latin typeface="Arial MT"/>
                <a:cs typeface="Arial MT"/>
              </a:rPr>
              <a:t>Artigo </a:t>
            </a:r>
            <a:r>
              <a:rPr dirty="0" sz="750">
                <a:solidFill>
                  <a:srgbClr val="4D4D4D"/>
                </a:solidFill>
                <a:latin typeface="Arial MT"/>
                <a:cs typeface="Arial MT"/>
              </a:rPr>
              <a:t>43</a:t>
            </a:r>
            <a:r>
              <a:rPr dirty="0" sz="750" spc="10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A2A2A"/>
                </a:solidFill>
                <a:latin typeface="Arial MT"/>
                <a:cs typeface="Arial MT"/>
              </a:rPr>
              <a:t>parágrafo</a:t>
            </a:r>
            <a:r>
              <a:rPr dirty="0" sz="750" spc="5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D3D3D"/>
                </a:solidFill>
                <a:latin typeface="Arial MT"/>
                <a:cs typeface="Arial MT"/>
              </a:rPr>
              <a:t>1º</a:t>
            </a:r>
            <a:r>
              <a:rPr dirty="0" sz="750" spc="2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43434"/>
                </a:solidFill>
                <a:latin typeface="Arial MT"/>
                <a:cs typeface="Arial MT"/>
              </a:rPr>
              <a:t>da</a:t>
            </a:r>
            <a:r>
              <a:rPr dirty="0" sz="750" spc="3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33333"/>
                </a:solidFill>
                <a:latin typeface="Arial MT"/>
                <a:cs typeface="Arial MT"/>
              </a:rPr>
              <a:t>Lei</a:t>
            </a:r>
            <a:r>
              <a:rPr dirty="0" sz="750" spc="5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A2A2A"/>
                </a:solidFill>
                <a:latin typeface="Arial MT"/>
                <a:cs typeface="Arial MT"/>
              </a:rPr>
              <a:t>Federal</a:t>
            </a:r>
            <a:r>
              <a:rPr dirty="0" sz="750" spc="4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43434"/>
                </a:solidFill>
                <a:latin typeface="Arial MT"/>
                <a:cs typeface="Arial MT"/>
              </a:rPr>
              <a:t>N°</a:t>
            </a:r>
            <a:r>
              <a:rPr dirty="0" sz="750" spc="-1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B2B2B"/>
                </a:solidFill>
                <a:latin typeface="Arial MT"/>
                <a:cs typeface="Arial MT"/>
              </a:rPr>
              <a:t>4.320/64,</a:t>
            </a:r>
            <a:r>
              <a:rPr dirty="0" sz="750" spc="40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13131"/>
                </a:solidFill>
                <a:latin typeface="Arial MT"/>
                <a:cs typeface="Arial MT"/>
              </a:rPr>
              <a:t>Inciso</a:t>
            </a:r>
            <a:r>
              <a:rPr dirty="0" sz="750" spc="3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750" spc="-20">
                <a:solidFill>
                  <a:srgbClr val="3D3D3D"/>
                </a:solidFill>
                <a:latin typeface="Arial MT"/>
                <a:cs typeface="Arial MT"/>
              </a:rPr>
              <a:t>III.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708918" y="5961976"/>
            <a:ext cx="1585595" cy="3638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0200" marR="5080" indent="-318135">
              <a:lnSpc>
                <a:spcPct val="147900"/>
              </a:lnSpc>
              <a:spcBef>
                <a:spcPts val="100"/>
              </a:spcBef>
            </a:pPr>
            <a:r>
              <a:rPr dirty="0" sz="750">
                <a:solidFill>
                  <a:srgbClr val="363636"/>
                </a:solidFill>
                <a:latin typeface="Arial MT"/>
                <a:cs typeface="Arial MT"/>
              </a:rPr>
              <a:t>Inciso:</a:t>
            </a:r>
            <a:r>
              <a:rPr dirty="0" sz="750" spc="12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44444"/>
                </a:solidFill>
                <a:latin typeface="Arial MT"/>
                <a:cs typeface="Arial MT"/>
              </a:rPr>
              <a:t>ll</a:t>
            </a:r>
            <a:r>
              <a:rPr dirty="0" sz="750" spc="75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44444"/>
                </a:solidFill>
                <a:latin typeface="Arial MT"/>
                <a:cs typeface="Arial MT"/>
              </a:rPr>
              <a:t>-</a:t>
            </a:r>
            <a:r>
              <a:rPr dirty="0" sz="750" spc="3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43434"/>
                </a:solidFill>
                <a:latin typeface="Arial MT"/>
                <a:cs typeface="Arial MT"/>
              </a:rPr>
              <a:t>Excesso</a:t>
            </a:r>
            <a:r>
              <a:rPr dirty="0" sz="750" spc="4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82828"/>
                </a:solidFill>
                <a:latin typeface="Arial MT"/>
                <a:cs typeface="Arial MT"/>
              </a:rPr>
              <a:t>de</a:t>
            </a:r>
            <a:r>
              <a:rPr dirty="0" sz="750" spc="3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2A2A2A"/>
                </a:solidFill>
                <a:latin typeface="Arial MT"/>
                <a:cs typeface="Arial MT"/>
              </a:rPr>
              <a:t>Arrecadação: </a:t>
            </a:r>
            <a:r>
              <a:rPr dirty="0" sz="750">
                <a:solidFill>
                  <a:srgbClr val="444444"/>
                </a:solidFill>
                <a:latin typeface="Arial MT"/>
                <a:cs typeface="Arial MT"/>
              </a:rPr>
              <a:t>III</a:t>
            </a:r>
            <a:r>
              <a:rPr dirty="0" sz="750" spc="-1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14141"/>
                </a:solidFill>
                <a:latin typeface="Arial MT"/>
                <a:cs typeface="Arial MT"/>
              </a:rPr>
              <a:t>-</a:t>
            </a:r>
            <a:r>
              <a:rPr dirty="0" sz="750" spc="5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750" spc="-25">
                <a:solidFill>
                  <a:srgbClr val="313131"/>
                </a:solidFill>
                <a:latin typeface="Arial MT"/>
                <a:cs typeface="Arial MT"/>
              </a:rPr>
              <a:t>AnuJação</a:t>
            </a:r>
            <a:r>
              <a:rPr dirty="0" sz="750" spc="7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de</a:t>
            </a:r>
            <a:r>
              <a:rPr dirty="0" sz="750" spc="-1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2A2A2A"/>
                </a:solidFill>
                <a:latin typeface="Arial MT"/>
                <a:cs typeface="Arial MT"/>
              </a:rPr>
              <a:t>Dotação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25720" y="6311219"/>
            <a:ext cx="2592070" cy="357505"/>
          </a:xfrm>
          <a:prstGeom prst="rect">
            <a:avLst/>
          </a:prstGeom>
        </p:spPr>
        <p:txBody>
          <a:bodyPr wrap="square" lIns="0" tIns="444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dirty="0" u="sng" sz="750">
                <a:solidFill>
                  <a:srgbClr val="1C1C1C"/>
                </a:solidFill>
                <a:uFill>
                  <a:solidFill>
                    <a:srgbClr val="44484B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750" spc="330">
                <a:solidFill>
                  <a:srgbClr val="1C1C1C"/>
                </a:solidFill>
                <a:uFill>
                  <a:solidFill>
                    <a:srgbClr val="44484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-10">
                <a:solidFill>
                  <a:srgbClr val="2D2D2D"/>
                </a:solidFill>
                <a:uFill>
                  <a:solidFill>
                    <a:srgbClr val="44484B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750" spc="500">
                <a:solidFill>
                  <a:srgbClr val="2D2D2D"/>
                </a:solidFill>
                <a:uFill>
                  <a:solidFill>
                    <a:srgbClr val="44484B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60960">
              <a:lnSpc>
                <a:spcPct val="100000"/>
              </a:lnSpc>
              <a:spcBef>
                <a:spcPts val="325"/>
              </a:spcBef>
            </a:pPr>
            <a:r>
              <a:rPr dirty="0" sz="950" spc="-10" b="1">
                <a:solidFill>
                  <a:srgbClr val="2D2D2D"/>
                </a:solidFill>
                <a:latin typeface="Arial"/>
                <a:cs typeface="Arial"/>
              </a:rPr>
              <a:t>PREFEITURA</a:t>
            </a:r>
            <a:r>
              <a:rPr dirty="0" sz="950" spc="75" b="1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262626"/>
                </a:solidFill>
                <a:latin typeface="Arial"/>
                <a:cs typeface="Arial"/>
              </a:rPr>
              <a:t>MUNICIPAL</a:t>
            </a:r>
            <a:r>
              <a:rPr dirty="0" sz="950" spc="25" b="1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414141"/>
                </a:solidFill>
                <a:latin typeface="Arial"/>
                <a:cs typeface="Arial"/>
              </a:rPr>
              <a:t>DE</a:t>
            </a:r>
            <a:r>
              <a:rPr dirty="0" sz="950" spc="-15" b="1">
                <a:solidFill>
                  <a:srgbClr val="414141"/>
                </a:solidFill>
                <a:latin typeface="Arial"/>
                <a:cs typeface="Arial"/>
              </a:rPr>
              <a:t> </a:t>
            </a:r>
            <a:r>
              <a:rPr dirty="0" sz="950" spc="-10" b="1">
                <a:solidFill>
                  <a:srgbClr val="1A1A1A"/>
                </a:solidFill>
                <a:latin typeface="Arial"/>
                <a:cs typeface="Arial"/>
              </a:rPr>
              <a:t>SEROPEDICA</a:t>
            </a:r>
            <a:endParaRPr sz="950">
              <a:latin typeface="Arial"/>
              <a:cs typeface="Arial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3792859" y="5959692"/>
            <a:ext cx="629920" cy="368300"/>
          </a:xfrm>
          <a:prstGeom prst="rect">
            <a:avLst/>
          </a:prstGeom>
        </p:spPr>
        <p:txBody>
          <a:bodyPr wrap="square" lIns="0" tIns="698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50"/>
              </a:spcBef>
            </a:pPr>
            <a:r>
              <a:rPr dirty="0" sz="750" spc="-10">
                <a:solidFill>
                  <a:srgbClr val="1C1C1C"/>
                </a:solidFill>
                <a:latin typeface="Arial MT"/>
                <a:cs typeface="Arial MT"/>
              </a:rPr>
              <a:t>R$200.000,00</a:t>
            </a:r>
            <a:endParaRPr sz="75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445"/>
              </a:spcBef>
            </a:pPr>
            <a:r>
              <a:rPr dirty="0" sz="750" spc="-10">
                <a:solidFill>
                  <a:srgbClr val="313131"/>
                </a:solidFill>
                <a:latin typeface="Arial MT"/>
                <a:cs typeface="Arial MT"/>
              </a:rPr>
              <a:t>$200.000,00</a:t>
            </a:r>
            <a:endParaRPr sz="750">
              <a:latin typeface="Arial MT"/>
              <a:cs typeface="Arial MT"/>
            </a:endParaRPr>
          </a:p>
        </p:txBody>
      </p:sp>
      <p:graphicFrame>
        <p:nvGraphicFramePr>
          <p:cNvPr id="12" name="object 12" descr=""/>
          <p:cNvGraphicFramePr>
            <a:graphicFrameLocks noGrp="1"/>
          </p:cNvGraphicFramePr>
          <p:nvPr/>
        </p:nvGraphicFramePr>
        <p:xfrm>
          <a:off x="527784" y="6689597"/>
          <a:ext cx="6324600" cy="9264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5960"/>
                <a:gridCol w="2722244"/>
                <a:gridCol w="2199640"/>
                <a:gridCol w="630554"/>
              </a:tblGrid>
              <a:tr h="137160">
                <a:tc>
                  <a:txBody>
                    <a:bodyPr/>
                    <a:lstStyle/>
                    <a:p>
                      <a:pPr marL="32384">
                        <a:lnSpc>
                          <a:spcPts val="830"/>
                        </a:lnSpc>
                      </a:pPr>
                      <a:r>
                        <a:rPr dirty="0" sz="750" spc="-1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01.03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ts val="830"/>
                        </a:lnSpc>
                      </a:pPr>
                      <a:r>
                        <a:rPr dirty="0" sz="750" spc="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Procuradoria</a:t>
                      </a:r>
                      <a:r>
                        <a:rPr dirty="0" sz="750" spc="2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Geral</a:t>
                      </a:r>
                      <a:r>
                        <a:rPr dirty="0" sz="750" spc="13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1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Municipio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750" spc="-1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2.795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baseline="3703" sz="112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Manuten</a:t>
                      </a:r>
                      <a:r>
                        <a:rPr dirty="0" sz="75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cã</a:t>
                      </a:r>
                      <a:r>
                        <a:rPr dirty="0" baseline="3703" sz="112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baseline="3703" sz="1125" spc="97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703" sz="1125" spc="82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Operacionalizacào</a:t>
                      </a:r>
                      <a:r>
                        <a:rPr dirty="0" baseline="3703" sz="1125" spc="7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baseline="3703" sz="1125" spc="89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Unidades</a:t>
                      </a:r>
                      <a:endParaRPr baseline="3703" sz="1125">
                        <a:latin typeface="Arial MT"/>
                        <a:cs typeface="Arial MT"/>
                      </a:endParaRPr>
                    </a:p>
                  </a:txBody>
                  <a:tcPr marL="0" marR="0" marB="0" marT="29209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37160">
                <a:tc>
                  <a:txBody>
                    <a:bodyPr/>
                    <a:lstStyle/>
                    <a:p>
                      <a:pPr marL="32384">
                        <a:lnSpc>
                          <a:spcPts val="844"/>
                        </a:lnSpc>
                        <a:spcBef>
                          <a:spcPts val="140"/>
                        </a:spcBef>
                      </a:pPr>
                      <a:r>
                        <a:rPr dirty="0" sz="750" spc="-1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3.3.9.0.39.05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ts val="810"/>
                        </a:lnSpc>
                        <a:spcBef>
                          <a:spcPts val="175"/>
                        </a:spcBef>
                      </a:pPr>
                      <a:r>
                        <a:rPr dirty="0" baseline="3703" sz="112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baseline="3703" sz="1125" spc="112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SERV</a:t>
                      </a:r>
                      <a:r>
                        <a:rPr dirty="0" sz="75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IC</a:t>
                      </a:r>
                      <a:r>
                        <a:rPr dirty="0" baseline="3703" sz="112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OS</a:t>
                      </a:r>
                      <a:r>
                        <a:rPr dirty="0" baseline="3703" sz="1125" spc="3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703" sz="1125" spc="37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baseline="3703" sz="1125" spc="7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703" sz="1125" spc="-7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baseline="3703" sz="1125" spc="104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JURÍDICA</a:t>
                      </a:r>
                      <a:endParaRPr baseline="3703" sz="1125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marL="233045">
                        <a:lnSpc>
                          <a:spcPts val="844"/>
                        </a:lnSpc>
                        <a:spcBef>
                          <a:spcPts val="140"/>
                        </a:spcBef>
                      </a:pPr>
                      <a:r>
                        <a:rPr dirty="0" sz="75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10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750" spc="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750" spc="10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44"/>
                        </a:lnSpc>
                        <a:spcBef>
                          <a:spcPts val="140"/>
                        </a:spcBef>
                      </a:pPr>
                      <a:r>
                        <a:rPr dirty="0" sz="75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200.000,00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</a:tr>
              <a:tr h="180340">
                <a:tc gridSpan="3">
                  <a:txBody>
                    <a:bodyPr/>
                    <a:lstStyle/>
                    <a:p>
                      <a:pPr marL="3415029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dirty="0" sz="750" spc="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3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8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3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9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12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4191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dirty="0" sz="75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200.000,00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41910"/>
                </a:tc>
              </a:tr>
              <a:tr h="177165">
                <a:tc gridSpan="3">
                  <a:txBody>
                    <a:bodyPr/>
                    <a:lstStyle/>
                    <a:p>
                      <a:pPr marL="3415029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750" spc="-70">
                          <a:solidFill>
                            <a:srgbClr val="262626"/>
                          </a:solidFill>
                          <a:latin typeface="Arial Black"/>
                          <a:cs typeface="Arial Black"/>
                        </a:rPr>
                        <a:t>Total</a:t>
                      </a:r>
                      <a:r>
                        <a:rPr dirty="0" sz="750">
                          <a:solidFill>
                            <a:srgbClr val="262626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50" spc="-75">
                          <a:solidFill>
                            <a:srgbClr val="444444"/>
                          </a:solidFill>
                          <a:latin typeface="Arial Black"/>
                          <a:cs typeface="Arial Black"/>
                        </a:rPr>
                        <a:t>da</a:t>
                      </a:r>
                      <a:r>
                        <a:rPr dirty="0" sz="750" spc="-35">
                          <a:solidFill>
                            <a:srgbClr val="444444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50" spc="-45">
                          <a:solidFill>
                            <a:srgbClr val="232323"/>
                          </a:solidFill>
                          <a:latin typeface="Arial Black"/>
                          <a:cs typeface="Arial Black"/>
                        </a:rPr>
                        <a:t>Unidade</a:t>
                      </a:r>
                      <a:r>
                        <a:rPr dirty="0" sz="750" spc="180">
                          <a:solidFill>
                            <a:srgbClr val="232323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50" spc="-25">
                          <a:solidFill>
                            <a:srgbClr val="2A2A2A"/>
                          </a:solidFill>
                          <a:latin typeface="Arial Black"/>
                          <a:cs typeface="Arial Black"/>
                        </a:rPr>
                        <a:t>R$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32384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750" spc="-10">
                          <a:solidFill>
                            <a:srgbClr val="212121"/>
                          </a:solidFill>
                          <a:latin typeface="Arial Black"/>
                          <a:cs typeface="Arial Black"/>
                        </a:rPr>
                        <a:t>200.000,00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32384"/>
                </a:tc>
              </a:tr>
              <a:tr h="125730">
                <a:tc gridSpan="3">
                  <a:txBody>
                    <a:bodyPr/>
                    <a:lstStyle/>
                    <a:p>
                      <a:pPr algn="r" marR="461009">
                        <a:lnSpc>
                          <a:spcPts val="810"/>
                        </a:lnSpc>
                        <a:spcBef>
                          <a:spcPts val="85"/>
                        </a:spcBef>
                      </a:pPr>
                      <a:r>
                        <a:rPr dirty="0" sz="750" spc="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750" spc="14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45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750" spc="15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RS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079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ts val="810"/>
                        </a:lnSpc>
                        <a:spcBef>
                          <a:spcPts val="85"/>
                        </a:spcBef>
                      </a:pPr>
                      <a:r>
                        <a:rPr dirty="0" sz="750" spc="-1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200.000,00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0795"/>
                </a:tc>
              </a:tr>
            </a:tbl>
          </a:graphicData>
        </a:graphic>
      </p:graphicFrame>
      <p:sp>
        <p:nvSpPr>
          <p:cNvPr id="13" name="object 13" descr=""/>
          <p:cNvSpPr txBox="1"/>
          <p:nvPr/>
        </p:nvSpPr>
        <p:spPr>
          <a:xfrm>
            <a:off x="750963" y="7679904"/>
            <a:ext cx="45593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solidFill>
                  <a:srgbClr val="313131"/>
                </a:solidFill>
                <a:latin typeface="Arial MT"/>
                <a:cs typeface="Arial MT"/>
              </a:rPr>
              <a:t>Artigo</a:t>
            </a:r>
            <a:r>
              <a:rPr dirty="0" sz="750" spc="3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F3F3F"/>
                </a:solidFill>
                <a:latin typeface="Arial MT"/>
                <a:cs typeface="Arial MT"/>
              </a:rPr>
              <a:t>3º</a:t>
            </a:r>
            <a:r>
              <a:rPr dirty="0" sz="750" spc="-1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750" spc="-50">
                <a:solidFill>
                  <a:srgbClr val="3A3A3A"/>
                </a:solidFill>
                <a:latin typeface="Arial MT"/>
                <a:cs typeface="Arial MT"/>
              </a:rPr>
              <a:t>-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335410" y="7679904"/>
            <a:ext cx="330327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solidFill>
                  <a:srgbClr val="343434"/>
                </a:solidFill>
                <a:latin typeface="Arial MT"/>
                <a:cs typeface="Arial MT"/>
              </a:rPr>
              <a:t>Revogadas</a:t>
            </a:r>
            <a:r>
              <a:rPr dirty="0" sz="750" spc="12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63636"/>
                </a:solidFill>
                <a:latin typeface="Arial MT"/>
                <a:cs typeface="Arial MT"/>
              </a:rPr>
              <a:t>as</a:t>
            </a:r>
            <a:r>
              <a:rPr dirty="0" sz="750" spc="2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62626"/>
                </a:solidFill>
                <a:latin typeface="Arial MT"/>
                <a:cs typeface="Arial MT"/>
              </a:rPr>
              <a:t>disposições</a:t>
            </a:r>
            <a:r>
              <a:rPr dirty="0" sz="750" spc="9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B2B2B"/>
                </a:solidFill>
                <a:latin typeface="Arial MT"/>
                <a:cs typeface="Arial MT"/>
              </a:rPr>
              <a:t>em</a:t>
            </a:r>
            <a:r>
              <a:rPr dirty="0" sz="750" spc="50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13131"/>
                </a:solidFill>
                <a:latin typeface="Arial MT"/>
                <a:cs typeface="Arial MT"/>
              </a:rPr>
              <a:t>contrário.</a:t>
            </a:r>
            <a:r>
              <a:rPr dirty="0" sz="750" spc="7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282828"/>
                </a:solidFill>
                <a:latin typeface="Arial MT"/>
                <a:cs typeface="Arial MT"/>
              </a:rPr>
              <a:t>Publique-</a:t>
            </a:r>
            <a:r>
              <a:rPr dirty="0" sz="750">
                <a:solidFill>
                  <a:srgbClr val="282828"/>
                </a:solidFill>
                <a:latin typeface="Arial MT"/>
                <a:cs typeface="Arial MT"/>
              </a:rPr>
              <a:t>se,</a:t>
            </a:r>
            <a:r>
              <a:rPr dirty="0" sz="750" spc="11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282828"/>
                </a:solidFill>
                <a:latin typeface="Arial MT"/>
                <a:cs typeface="Arial MT"/>
              </a:rPr>
              <a:t>afixe-</a:t>
            </a:r>
            <a:r>
              <a:rPr dirty="0" sz="750">
                <a:solidFill>
                  <a:srgbClr val="282828"/>
                </a:solidFill>
                <a:latin typeface="Arial MT"/>
                <a:cs typeface="Arial MT"/>
              </a:rPr>
              <a:t>se</a:t>
            </a:r>
            <a:r>
              <a:rPr dirty="0" sz="750" spc="6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A2A2A"/>
                </a:solidFill>
                <a:latin typeface="Arial MT"/>
                <a:cs typeface="Arial MT"/>
              </a:rPr>
              <a:t>e</a:t>
            </a:r>
            <a:r>
              <a:rPr dirty="0" sz="750" spc="3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333333"/>
                </a:solidFill>
                <a:latin typeface="Arial MT"/>
                <a:cs typeface="Arial MT"/>
              </a:rPr>
              <a:t>cumpra-</a:t>
            </a:r>
            <a:r>
              <a:rPr dirty="0" sz="750" spc="-25">
                <a:solidFill>
                  <a:srgbClr val="333333"/>
                </a:solidFill>
                <a:latin typeface="Arial MT"/>
                <a:cs typeface="Arial MT"/>
              </a:rPr>
              <a:t>se.</a:t>
            </a:r>
            <a:endParaRPr sz="7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2025-09-04T17:45:24Z</dcterms:created>
  <dcterms:modified xsi:type="dcterms:W3CDTF">2025-09-04T17:45:24Z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2025-09-04T00:00:00Z</vt:filetime>
  </property>
  <property fmtid="{D5CDD505-2E9C-101B-9397-08002B2CF9AE}" pid="3" name="LastSaved">
    <vt:filetime>2025-09-04T00:00:00Z</vt:filetime>
  </property>
</Properties>
</file>