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340600" cy="10325100"/>
  <p:notesSz cx="7340600" cy="10325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0781"/>
            <a:ext cx="6244907" cy="21682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2056"/>
            <a:ext cx="5142865" cy="2581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63636"/>
                </a:solidFill>
                <a:latin typeface="Arial MT"/>
                <a:cs typeface="Arial MT"/>
              </a:defRPr>
            </a:lvl1pPr>
          </a:lstStyle>
          <a:p>
            <a:pPr marL="37465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13131"/>
                </a:solidFill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62626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0"/>
              <a:t> </a:t>
            </a:r>
            <a:fld id="{81D60167-4931-47E6-BA6A-407CBD079E47}" type="slidenum">
              <a:rPr dirty="0">
                <a:solidFill>
                  <a:srgbClr val="494949"/>
                </a:solidFill>
              </a:rPr>
              <a:t>#</a:t>
            </a:fld>
            <a:r>
              <a:rPr dirty="0" spc="25">
                <a:solidFill>
                  <a:srgbClr val="494949"/>
                </a:solidFill>
              </a:rPr>
              <a:t> </a:t>
            </a:r>
            <a:r>
              <a:rPr dirty="0">
                <a:solidFill>
                  <a:srgbClr val="383838"/>
                </a:solidFill>
              </a:rPr>
              <a:t>de</a:t>
            </a:r>
            <a:r>
              <a:rPr dirty="0" spc="3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2A2A2A"/>
                </a:solidFill>
              </a:rPr>
              <a:t>4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63636"/>
                </a:solidFill>
                <a:latin typeface="Arial MT"/>
                <a:cs typeface="Arial MT"/>
              </a:defRPr>
            </a:lvl1pPr>
          </a:lstStyle>
          <a:p>
            <a:pPr marL="37465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13131"/>
                </a:solidFill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62626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0"/>
              <a:t> </a:t>
            </a:r>
            <a:fld id="{81D60167-4931-47E6-BA6A-407CBD079E47}" type="slidenum">
              <a:rPr dirty="0">
                <a:solidFill>
                  <a:srgbClr val="494949"/>
                </a:solidFill>
              </a:rPr>
              <a:t>#</a:t>
            </a:fld>
            <a:r>
              <a:rPr dirty="0" spc="25">
                <a:solidFill>
                  <a:srgbClr val="494949"/>
                </a:solidFill>
              </a:rPr>
              <a:t> </a:t>
            </a:r>
            <a:r>
              <a:rPr dirty="0">
                <a:solidFill>
                  <a:srgbClr val="383838"/>
                </a:solidFill>
              </a:rPr>
              <a:t>de</a:t>
            </a:r>
            <a:r>
              <a:rPr dirty="0" spc="3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2A2A2A"/>
                </a:solidFill>
              </a:rPr>
              <a:t>4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63636"/>
                </a:solidFill>
                <a:latin typeface="Arial MT"/>
                <a:cs typeface="Arial MT"/>
              </a:defRPr>
            </a:lvl1pPr>
          </a:lstStyle>
          <a:p>
            <a:pPr marL="37465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13131"/>
                </a:solidFill>
              </a:rPr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62626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0"/>
              <a:t> </a:t>
            </a:r>
            <a:fld id="{81D60167-4931-47E6-BA6A-407CBD079E47}" type="slidenum">
              <a:rPr dirty="0">
                <a:solidFill>
                  <a:srgbClr val="494949"/>
                </a:solidFill>
              </a:rPr>
              <a:t>#</a:t>
            </a:fld>
            <a:r>
              <a:rPr dirty="0" spc="25">
                <a:solidFill>
                  <a:srgbClr val="494949"/>
                </a:solidFill>
              </a:rPr>
              <a:t> </a:t>
            </a:r>
            <a:r>
              <a:rPr dirty="0">
                <a:solidFill>
                  <a:srgbClr val="383838"/>
                </a:solidFill>
              </a:rPr>
              <a:t>de</a:t>
            </a:r>
            <a:r>
              <a:rPr dirty="0" spc="3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2A2A2A"/>
                </a:solidFill>
              </a:rPr>
              <a:t>4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63636"/>
                </a:solidFill>
                <a:latin typeface="Arial MT"/>
                <a:cs typeface="Arial MT"/>
              </a:defRPr>
            </a:lvl1pPr>
          </a:lstStyle>
          <a:p>
            <a:pPr marL="37465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13131"/>
                </a:solidFill>
              </a:rPr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62626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0"/>
              <a:t> </a:t>
            </a:r>
            <a:fld id="{81D60167-4931-47E6-BA6A-407CBD079E47}" type="slidenum">
              <a:rPr dirty="0">
                <a:solidFill>
                  <a:srgbClr val="494949"/>
                </a:solidFill>
              </a:rPr>
              <a:t>#</a:t>
            </a:fld>
            <a:r>
              <a:rPr dirty="0" spc="25">
                <a:solidFill>
                  <a:srgbClr val="494949"/>
                </a:solidFill>
              </a:rPr>
              <a:t> </a:t>
            </a:r>
            <a:r>
              <a:rPr dirty="0">
                <a:solidFill>
                  <a:srgbClr val="383838"/>
                </a:solidFill>
              </a:rPr>
              <a:t>de</a:t>
            </a:r>
            <a:r>
              <a:rPr dirty="0" spc="3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2A2A2A"/>
                </a:solidFill>
              </a:rPr>
              <a:t>4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63636"/>
                </a:solidFill>
                <a:latin typeface="Arial MT"/>
                <a:cs typeface="Arial MT"/>
              </a:defRPr>
            </a:lvl1pPr>
          </a:lstStyle>
          <a:p>
            <a:pPr marL="37465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13131"/>
                </a:solidFill>
              </a:rPr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62626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0"/>
              <a:t> </a:t>
            </a:r>
            <a:fld id="{81D60167-4931-47E6-BA6A-407CBD079E47}" type="slidenum">
              <a:rPr dirty="0">
                <a:solidFill>
                  <a:srgbClr val="494949"/>
                </a:solidFill>
              </a:rPr>
              <a:t>#</a:t>
            </a:fld>
            <a:r>
              <a:rPr dirty="0" spc="25">
                <a:solidFill>
                  <a:srgbClr val="494949"/>
                </a:solidFill>
              </a:rPr>
              <a:t> </a:t>
            </a:r>
            <a:r>
              <a:rPr dirty="0">
                <a:solidFill>
                  <a:srgbClr val="383838"/>
                </a:solidFill>
              </a:rPr>
              <a:t>de</a:t>
            </a:r>
            <a:r>
              <a:rPr dirty="0" spc="3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2A2A2A"/>
                </a:solidFill>
              </a:rPr>
              <a:t>4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004"/>
            <a:ext cx="6612255" cy="16520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4773"/>
            <a:ext cx="6612255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53091" y="9527552"/>
            <a:ext cx="312166" cy="1195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363636"/>
                </a:solidFill>
                <a:latin typeface="Arial MT"/>
                <a:cs typeface="Arial MT"/>
              </a:defRPr>
            </a:lvl1pPr>
          </a:lstStyle>
          <a:p>
            <a:pPr marL="37465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13131"/>
                </a:solidFill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84412" y="9532294"/>
            <a:ext cx="474979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62626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0"/>
              <a:t> </a:t>
            </a:r>
            <a:fld id="{81D60167-4931-47E6-BA6A-407CBD079E47}" type="slidenum">
              <a:rPr dirty="0">
                <a:solidFill>
                  <a:srgbClr val="494949"/>
                </a:solidFill>
              </a:rPr>
              <a:t>#</a:t>
            </a:fld>
            <a:r>
              <a:rPr dirty="0" spc="25">
                <a:solidFill>
                  <a:srgbClr val="494949"/>
                </a:solidFill>
              </a:rPr>
              <a:t> </a:t>
            </a:r>
            <a:r>
              <a:rPr dirty="0">
                <a:solidFill>
                  <a:srgbClr val="383838"/>
                </a:solidFill>
              </a:rPr>
              <a:t>de</a:t>
            </a:r>
            <a:r>
              <a:rPr dirty="0" spc="3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2A2A2A"/>
                </a:solidFill>
              </a:rPr>
              <a:t>4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3483" y="400050"/>
            <a:ext cx="710946" cy="69265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96240" y="9525000"/>
            <a:ext cx="6400800" cy="0"/>
          </a:xfrm>
          <a:custGeom>
            <a:avLst/>
            <a:gdLst/>
            <a:ahLst/>
            <a:cxnLst/>
            <a:rect l="l" t="t" r="r" b="b"/>
            <a:pathLst>
              <a:path w="6400800" h="0">
                <a:moveTo>
                  <a:pt x="0" y="0"/>
                </a:moveTo>
                <a:lnTo>
                  <a:pt x="6400800" y="0"/>
                </a:lnTo>
              </a:path>
            </a:pathLst>
          </a:custGeom>
          <a:ln w="12192">
            <a:solidFill>
              <a:srgbClr val="44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4047" y="1260348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5240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81732" y="296164"/>
            <a:ext cx="3099435" cy="546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000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262626"/>
                </a:solidFill>
                <a:latin typeface="Arial"/>
                <a:cs typeface="Arial"/>
              </a:rPr>
              <a:t>PREFEITURA</a:t>
            </a:r>
            <a:r>
              <a:rPr dirty="0" sz="1150" spc="2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1150" spc="5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150" spc="-3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A2A2A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38735">
              <a:lnSpc>
                <a:spcPct val="100000"/>
              </a:lnSpc>
              <a:spcBef>
                <a:spcPts val="655"/>
              </a:spcBef>
            </a:pP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Rua</a:t>
            </a:r>
            <a:r>
              <a:rPr dirty="0" sz="750" spc="10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Maria</a:t>
            </a:r>
            <a:r>
              <a:rPr dirty="0" sz="750" spc="14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Louren</a:t>
            </a:r>
            <a:r>
              <a:rPr dirty="0" baseline="-7407" sz="1125">
                <a:solidFill>
                  <a:srgbClr val="282828"/>
                </a:solidFill>
                <a:latin typeface="Arial MT"/>
                <a:cs typeface="Arial MT"/>
              </a:rPr>
              <a:t>s</a:t>
            </a:r>
            <a:r>
              <a:rPr dirty="0" baseline="-7407" sz="1125" spc="7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,</a:t>
            </a:r>
            <a:r>
              <a:rPr dirty="0" sz="750" spc="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43434"/>
                </a:solidFill>
                <a:latin typeface="Arial MT"/>
                <a:cs typeface="Arial MT"/>
              </a:rPr>
              <a:t>18</a:t>
            </a:r>
            <a:endParaRPr sz="750">
              <a:latin typeface="Arial MT"/>
              <a:cs typeface="Arial MT"/>
            </a:endParaRPr>
          </a:p>
          <a:p>
            <a:pPr marL="38100">
              <a:lnSpc>
                <a:spcPct val="100000"/>
              </a:lnSpc>
              <a:spcBef>
                <a:spcPts val="204"/>
              </a:spcBef>
            </a:pP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Fazenda</a:t>
            </a:r>
            <a:r>
              <a:rPr dirty="0" sz="800" spc="-3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37465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13131"/>
                </a:solidFill>
              </a:rPr>
              <a:t>Servaux</a:t>
            </a:r>
          </a:p>
        </p:txBody>
      </p:sp>
      <p:sp>
        <p:nvSpPr>
          <p:cNvPr id="18" name="object 18" descr=""/>
          <p:cNvSpPr txBox="1"/>
          <p:nvPr/>
        </p:nvSpPr>
        <p:spPr>
          <a:xfrm>
            <a:off x="6293556" y="9545840"/>
            <a:ext cx="47752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181818"/>
                </a:solidFill>
                <a:latin typeface="Arial MT"/>
                <a:cs typeface="Arial MT"/>
              </a:rPr>
              <a:t>Página</a:t>
            </a:r>
            <a:r>
              <a:rPr dirty="0" sz="550" spc="9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4B4B4B"/>
                </a:solidFill>
                <a:latin typeface="Arial MT"/>
                <a:cs typeface="Arial MT"/>
              </a:rPr>
              <a:t>1</a:t>
            </a:r>
            <a:r>
              <a:rPr dirty="0" sz="550" spc="1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550" spc="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242424"/>
                </a:solidFill>
                <a:latin typeface="Arial MT"/>
                <a:cs typeface="Arial MT"/>
              </a:rPr>
              <a:t>4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860560" y="1467104"/>
            <a:ext cx="19081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Decreto</a:t>
            </a:r>
            <a:r>
              <a:rPr dirty="0" sz="750" spc="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N°</a:t>
            </a:r>
            <a:r>
              <a:rPr dirty="0" sz="750" spc="-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2557</a:t>
            </a:r>
            <a:r>
              <a:rPr dirty="0" sz="750" spc="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75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21</a:t>
            </a:r>
            <a:r>
              <a:rPr dirty="0" sz="750" spc="45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750" spc="254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fevereiro,</a:t>
            </a:r>
            <a:r>
              <a:rPr dirty="0" sz="750" spc="4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1F1F1F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25194" y="1887728"/>
            <a:ext cx="280733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Abre</a:t>
            </a:r>
            <a:r>
              <a:rPr dirty="0" sz="750" spc="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crédito</a:t>
            </a:r>
            <a:r>
              <a:rPr dirty="0" sz="750" spc="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suplementar</a:t>
            </a:r>
            <a:r>
              <a:rPr dirty="0" sz="750" spc="9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no</a:t>
            </a:r>
            <a:r>
              <a:rPr dirty="0" sz="750" spc="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valor</a:t>
            </a:r>
            <a:r>
              <a:rPr dirty="0" sz="750" spc="6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total</a:t>
            </a:r>
            <a:r>
              <a:rPr dirty="0" sz="750" spc="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750" spc="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R$3.571.750,00,</a:t>
            </a:r>
            <a:r>
              <a:rPr dirty="0" sz="75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43434"/>
                </a:solidFill>
                <a:latin typeface="Arial MT"/>
                <a:cs typeface="Arial MT"/>
              </a:rPr>
              <a:t>para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fins</a:t>
            </a:r>
            <a:r>
              <a:rPr dirty="0" sz="750" spc="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que</a:t>
            </a:r>
            <a:r>
              <a:rPr dirty="0" sz="750" spc="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se</a:t>
            </a:r>
            <a:r>
              <a:rPr dirty="0" sz="750" spc="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especifíca</a:t>
            </a:r>
            <a:r>
              <a:rPr dirty="0" sz="750" spc="7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e</a:t>
            </a:r>
            <a:r>
              <a:rPr dirty="0" sz="75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da</a:t>
            </a:r>
            <a:r>
              <a:rPr dirty="0" sz="750" spc="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outras</a:t>
            </a:r>
            <a:r>
              <a:rPr dirty="0" sz="750" spc="7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69154" y="2619247"/>
            <a:ext cx="6221095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685" marR="5080" indent="786130">
              <a:lnSpc>
                <a:spcPct val="154000"/>
              </a:lnSpc>
              <a:spcBef>
                <a:spcPts val="100"/>
              </a:spcBef>
            </a:pP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O</a:t>
            </a:r>
            <a:r>
              <a:rPr dirty="0" sz="75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PREFEITO</a:t>
            </a:r>
            <a:r>
              <a:rPr dirty="0" sz="750" spc="9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MUNICIPAL,</a:t>
            </a:r>
            <a:r>
              <a:rPr dirty="0" sz="750" spc="9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no</a:t>
            </a:r>
            <a:r>
              <a:rPr dirty="0" sz="750" spc="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uso</a:t>
            </a:r>
            <a:r>
              <a:rPr dirty="0" sz="75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750" spc="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suas</a:t>
            </a:r>
            <a:r>
              <a:rPr dirty="0" sz="750" spc="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atribuições</a:t>
            </a:r>
            <a:r>
              <a:rPr dirty="0" sz="750" spc="6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legais,</a:t>
            </a:r>
            <a:r>
              <a:rPr dirty="0" sz="750" spc="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constitucionais</a:t>
            </a:r>
            <a:r>
              <a:rPr dirty="0" sz="75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e</a:t>
            </a:r>
            <a:r>
              <a:rPr dirty="0" sz="75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750" spc="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acordo</a:t>
            </a:r>
            <a:r>
              <a:rPr dirty="0" sz="750" spc="6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com</a:t>
            </a:r>
            <a:r>
              <a:rPr dirty="0" sz="750" spc="2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o</a:t>
            </a:r>
            <a:r>
              <a:rPr dirty="0" sz="750" spc="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que</a:t>
            </a:r>
            <a:r>
              <a:rPr dirty="0" sz="750" spc="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lhe</a:t>
            </a:r>
            <a:r>
              <a:rPr dirty="0" sz="750" spc="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confere</a:t>
            </a:r>
            <a:r>
              <a:rPr dirty="0" sz="750" spc="7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o</a:t>
            </a:r>
            <a:r>
              <a:rPr dirty="0" sz="75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art.</a:t>
            </a:r>
            <a:r>
              <a:rPr dirty="0" sz="75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8º</a:t>
            </a:r>
            <a:r>
              <a:rPr dirty="0" sz="750" spc="26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82828"/>
                </a:solidFill>
                <a:latin typeface="Arial MT"/>
                <a:cs typeface="Arial MT"/>
              </a:rPr>
              <a:t>da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LEI</a:t>
            </a:r>
            <a:r>
              <a:rPr dirty="0" sz="75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N°</a:t>
            </a:r>
            <a:r>
              <a:rPr dirty="0" sz="75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823/2023</a:t>
            </a:r>
            <a:r>
              <a:rPr dirty="0" sz="750" spc="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datada</a:t>
            </a:r>
            <a:r>
              <a:rPr dirty="0" sz="750" spc="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750" spc="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21/12/2023,</a:t>
            </a:r>
            <a:r>
              <a:rPr dirty="0" sz="750" spc="9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publicada</a:t>
            </a:r>
            <a:r>
              <a:rPr dirty="0" sz="750" spc="7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em</a:t>
            </a:r>
            <a:r>
              <a:rPr dirty="0" sz="750" spc="2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65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750">
                <a:solidFill>
                  <a:srgbClr val="2F2F2F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10">
                <a:solidFill>
                  <a:srgbClr val="2F2F2F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B3B3B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20">
                <a:solidFill>
                  <a:srgbClr val="3B3B3B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82828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10">
                <a:solidFill>
                  <a:srgbClr val="282828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62626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20">
                <a:solidFill>
                  <a:srgbClr val="262626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43434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5">
                <a:solidFill>
                  <a:srgbClr val="343434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D3D3D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25">
                <a:solidFill>
                  <a:srgbClr val="3D3D3D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3F3F3F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750">
              <a:latin typeface="Arial MT"/>
              <a:cs typeface="Arial MT"/>
            </a:endParaRPr>
          </a:p>
          <a:p>
            <a:pPr marL="316865">
              <a:lnSpc>
                <a:spcPct val="100000"/>
              </a:lnSpc>
            </a:pP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Artigo</a:t>
            </a:r>
            <a:r>
              <a:rPr dirty="0" sz="750" spc="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1º</a:t>
            </a:r>
            <a:r>
              <a:rPr dirty="0" sz="75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750" spc="8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Fica</a:t>
            </a:r>
            <a:r>
              <a:rPr dirty="0" sz="750" spc="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aberto</a:t>
            </a:r>
            <a:r>
              <a:rPr dirty="0" sz="750" spc="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crédito</a:t>
            </a:r>
            <a:r>
              <a:rPr dirty="0" sz="750" spc="6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suplementar</a:t>
            </a:r>
            <a:r>
              <a:rPr dirty="0" sz="750" spc="8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as</a:t>
            </a:r>
            <a:r>
              <a:rPr dirty="0" sz="75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seguintes</a:t>
            </a:r>
            <a:r>
              <a:rPr dirty="0" sz="750" spc="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21148" y="4272978"/>
            <a:ext cx="2591435" cy="34861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u="sng" sz="750">
                <a:solidFill>
                  <a:srgbClr val="262626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750" spc="315">
                <a:solidFill>
                  <a:srgbClr val="262626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42424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solidFill>
                  <a:srgbClr val="242424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254"/>
              </a:spcBef>
            </a:pPr>
            <a:r>
              <a:rPr dirty="0" sz="1000" spc="-35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1000" spc="2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spc="-4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000" spc="2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dirty="0" sz="1000" spc="-50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1000" spc="-25" b="1">
                <a:solidFill>
                  <a:srgbClr val="1C1C1C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22033" y="4641220"/>
          <a:ext cx="6327775" cy="3368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230"/>
                <a:gridCol w="4881245"/>
                <a:gridCol w="671829"/>
              </a:tblGrid>
              <a:tr h="136525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01.06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30"/>
                        </a:lnSpc>
                      </a:pPr>
                      <a:r>
                        <a:rPr dirty="0" sz="750" spc="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9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6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Administração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2.802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Manute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ncã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44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82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703" sz="1125" spc="82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703" sz="1125" spc="2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048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621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191510" algn="l"/>
                        </a:tabLst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750" spc="6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750" spc="8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750" spc="10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2.227.000,00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90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2.227.000,00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318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01.13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2230"/>
                </a:tc>
                <a:tc>
                  <a:txBody>
                    <a:bodyPr/>
                    <a:lstStyle/>
                    <a:p>
                      <a:pPr marL="27190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4139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204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750" spc="18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Públicos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2.227.000,00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7145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2.825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baseline="7407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7407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7407" sz="1125" spc="37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7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703" sz="1125" spc="112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43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191510" algn="l"/>
                        </a:tabLst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1.120.000,00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6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1.120.000,00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325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01.17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6675"/>
                </a:tc>
                <a:tc>
                  <a:txBody>
                    <a:bodyPr/>
                    <a:lstStyle/>
                    <a:p>
                      <a:pPr marL="27165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6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7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8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04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Comunicação</a:t>
                      </a:r>
                      <a:r>
                        <a:rPr dirty="0" sz="750" spc="2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8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Eventos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1.120.000,00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637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2.861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Festas</a:t>
                      </a:r>
                      <a:r>
                        <a:rPr dirty="0" sz="750" spc="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Oficiais,</a:t>
                      </a:r>
                      <a:r>
                        <a:rPr dirty="0" sz="750" spc="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Promoção</a:t>
                      </a:r>
                      <a:r>
                        <a:rPr dirty="0" sz="750" spc="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Realização</a:t>
                      </a:r>
                      <a:r>
                        <a:rPr dirty="0" sz="750" spc="7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Eventos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191510" algn="l"/>
                        </a:tabLst>
                      </a:pP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750" spc="6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750" spc="8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188.750,00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90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4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188.750,00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325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01.31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6675"/>
                </a:tc>
                <a:tc>
                  <a:txBody>
                    <a:bodyPr/>
                    <a:lstStyle/>
                    <a:p>
                      <a:pPr marL="27165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7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4139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6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8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Cultura</a:t>
                      </a:r>
                      <a:r>
                        <a:rPr dirty="0" sz="750" spc="114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8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Turismo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188.750,00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764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2.046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4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193415" algn="l"/>
                        </a:tabLst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10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3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36.000,00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90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36.000,00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09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36.000,00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28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04515">
                        <a:lnSpc>
                          <a:spcPts val="810"/>
                        </a:lnSpc>
                        <a:spcBef>
                          <a:spcPts val="105"/>
                        </a:spcBef>
                      </a:pP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1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3.571.750,00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865263" y="8066785"/>
            <a:ext cx="5742940" cy="272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9105" marR="5080" indent="-447040">
              <a:lnSpc>
                <a:spcPct val="108000"/>
              </a:lnSpc>
              <a:spcBef>
                <a:spcPts val="100"/>
              </a:spcBef>
            </a:pP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Artigo</a:t>
            </a:r>
            <a:r>
              <a:rPr dirty="0" sz="75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2º</a:t>
            </a:r>
            <a:r>
              <a:rPr dirty="0" sz="750" spc="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750" spc="-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As</a:t>
            </a:r>
            <a:r>
              <a:rPr dirty="0" sz="750" spc="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despesas</a:t>
            </a:r>
            <a:r>
              <a:rPr dirty="0" sz="750" spc="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decorrentes</a:t>
            </a:r>
            <a:r>
              <a:rPr dirty="0" sz="750" spc="6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da</a:t>
            </a:r>
            <a:r>
              <a:rPr dirty="0" sz="75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abertura</a:t>
            </a:r>
            <a:r>
              <a:rPr dirty="0" sz="750" spc="6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do</a:t>
            </a:r>
            <a:r>
              <a:rPr dirty="0" sz="750" spc="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presente</a:t>
            </a:r>
            <a:r>
              <a:rPr dirty="0" sz="750" spc="7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crédito</a:t>
            </a:r>
            <a:r>
              <a:rPr dirty="0" sz="750" spc="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suplementar,</a:t>
            </a:r>
            <a:r>
              <a:rPr dirty="0" sz="750" spc="7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serão</a:t>
            </a:r>
            <a:r>
              <a:rPr dirty="0" sz="7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cobertas</a:t>
            </a:r>
            <a:r>
              <a:rPr dirty="0" sz="750" spc="6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com</a:t>
            </a:r>
            <a:r>
              <a:rPr dirty="0" sz="750" spc="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recursos</a:t>
            </a:r>
            <a:r>
              <a:rPr dirty="0" sz="750" spc="5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750" spc="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que</a:t>
            </a:r>
            <a:r>
              <a:rPr dirty="0" sz="750" spc="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trata</a:t>
            </a:r>
            <a:r>
              <a:rPr dirty="0" sz="750" spc="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o</a:t>
            </a:r>
            <a:r>
              <a:rPr dirty="0" sz="75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Artigo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43</a:t>
            </a:r>
            <a:r>
              <a:rPr dirty="0" sz="75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parágrafo</a:t>
            </a:r>
            <a:r>
              <a:rPr dirty="0" sz="750" spc="8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1º</a:t>
            </a:r>
            <a:r>
              <a:rPr dirty="0" sz="750" spc="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da</a:t>
            </a:r>
            <a:r>
              <a:rPr dirty="0" sz="750" spc="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Lei</a:t>
            </a:r>
            <a:r>
              <a:rPr dirty="0" sz="75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Federal</a:t>
            </a:r>
            <a:r>
              <a:rPr dirty="0" sz="750" spc="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N°</a:t>
            </a:r>
            <a:r>
              <a:rPr dirty="0" sz="75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4.320/64,</a:t>
            </a:r>
            <a:r>
              <a:rPr dirty="0" sz="750" spc="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Inciso</a:t>
            </a:r>
            <a:r>
              <a:rPr dirty="0" sz="75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43434"/>
                </a:solidFill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06632" y="8400542"/>
            <a:ext cx="1585595" cy="368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50000"/>
              </a:lnSpc>
              <a:spcBef>
                <a:spcPts val="100"/>
              </a:spcBef>
            </a:pP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Inciso:</a:t>
            </a:r>
            <a:r>
              <a:rPr dirty="0" sz="750" spc="1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ll</a:t>
            </a:r>
            <a:r>
              <a:rPr dirty="0" sz="750" spc="7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750" spc="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Excesso</a:t>
            </a:r>
            <a:r>
              <a:rPr dirty="0" sz="750" spc="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750" spc="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61616"/>
                </a:solidFill>
                <a:latin typeface="Arial MT"/>
                <a:cs typeface="Arial MT"/>
              </a:rPr>
              <a:t>Arrecadação: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III</a:t>
            </a:r>
            <a:r>
              <a:rPr dirty="0" sz="75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-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Anulação</a:t>
            </a:r>
            <a:r>
              <a:rPr dirty="0" sz="750" spc="7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75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Arial MT"/>
                <a:cs typeface="Arial MT"/>
              </a:rPr>
              <a:t>Dotação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5720" y="8748214"/>
            <a:ext cx="259016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solidFill>
                  <a:srgbClr val="1F1F1F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sng" sz="750" spc="310">
                <a:solidFill>
                  <a:srgbClr val="1F1F1F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82828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282828"/>
                </a:solidFill>
                <a:uFill>
                  <a:solidFill>
                    <a:srgbClr val="3B3F44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40"/>
              </a:spcBef>
            </a:pPr>
            <a:r>
              <a:rPr dirty="0" sz="950" spc="-10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950" spc="7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D1D1D"/>
                </a:solidFill>
                <a:latin typeface="Arial"/>
                <a:cs typeface="Arial"/>
              </a:rPr>
              <a:t>MUNICIPAL</a:t>
            </a:r>
            <a:r>
              <a:rPr dirty="0" sz="950" spc="2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950" spc="-1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12121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43417" y="9056623"/>
            <a:ext cx="268605" cy="37338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01.02</a:t>
            </a:r>
            <a:endParaRPr sz="75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solidFill>
                  <a:srgbClr val="313131"/>
                </a:solidFill>
                <a:latin typeface="Arial MT"/>
                <a:cs typeface="Arial MT"/>
              </a:rPr>
              <a:t>2.794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12683" y="9056623"/>
            <a:ext cx="2033270" cy="37338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Gabinete</a:t>
            </a:r>
            <a:r>
              <a:rPr dirty="0" sz="750" spc="17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do</a:t>
            </a:r>
            <a:r>
              <a:rPr dirty="0" sz="750" spc="1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Vice</a:t>
            </a:r>
            <a:r>
              <a:rPr dirty="0" sz="750" spc="9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Arial MT"/>
                <a:cs typeface="Arial MT"/>
              </a:rPr>
              <a:t>Prefeito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ManutenCão</a:t>
            </a:r>
            <a:r>
              <a:rPr dirty="0" sz="750" spc="8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e</a:t>
            </a:r>
            <a:r>
              <a:rPr dirty="0" sz="750" spc="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Operacionalização</a:t>
            </a: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das</a:t>
            </a:r>
            <a:r>
              <a:rPr dirty="0" sz="750" spc="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Arial MT"/>
                <a:cs typeface="Arial MT"/>
              </a:rPr>
              <a:t>unidade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790095" y="8400542"/>
            <a:ext cx="717550" cy="3683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R$3.571.750,00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$3.571.750,00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2909" y="402336"/>
            <a:ext cx="710946" cy="685800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74904" y="2398654"/>
          <a:ext cx="6477000" cy="7100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2960"/>
                <a:gridCol w="2675890"/>
                <a:gridCol w="2251710"/>
                <a:gridCol w="650239"/>
              </a:tblGrid>
              <a:tr h="139700">
                <a:tc>
                  <a:txBody>
                    <a:bodyPr/>
                    <a:lstStyle/>
                    <a:p>
                      <a:pPr marL="155575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01.02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830"/>
                        </a:lnSpc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Gabinete</a:t>
                      </a:r>
                      <a:r>
                        <a:rPr dirty="0" sz="750" spc="15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Vice</a:t>
                      </a:r>
                      <a:r>
                        <a:rPr dirty="0" sz="750" spc="9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Prefeito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2.794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3703" sz="1125" spc="112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44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703" sz="1125" spc="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OBRIGACOES</a:t>
                      </a:r>
                      <a:r>
                        <a:rPr dirty="0" sz="750" spc="5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sz="750" spc="6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750" spc="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sz="750" spc="2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sz="750" spc="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30734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6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6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2.000,00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6034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 i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114" i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2.000,00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349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0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2.000,00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9209"/>
                </a:tc>
              </a:tr>
              <a:tr h="16065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01.04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9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8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2.798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14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Operacionalização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67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82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5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7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37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22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r" marR="30734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6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80.000,00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6034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4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80.000,00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2225"/>
                </a:tc>
              </a:tr>
              <a:tr h="151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880"/>
                        </a:lnSpc>
                        <a:spcBef>
                          <a:spcPts val="210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6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9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ts val="88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80.000,00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6670"/>
                </a:tc>
              </a:tr>
              <a:tr h="17462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01.05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5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8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Planejamento</a:t>
                      </a:r>
                      <a:r>
                        <a:rPr dirty="0" sz="750" spc="9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Desenvolvimento</a:t>
                      </a:r>
                      <a:r>
                        <a:rPr dirty="0" sz="750" spc="-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Sustentável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210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2.799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750" spc="9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-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3195955" algn="l"/>
                        </a:tabLst>
                      </a:pP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6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82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67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37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6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104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49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248.524,20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794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4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248.524,20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476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248.524,20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7940"/>
                </a:tc>
              </a:tr>
              <a:tr h="15303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01.06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6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04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14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Administração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2.802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1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192780" algn="l"/>
                        </a:tabLst>
                      </a:pP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5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112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7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44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57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52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703" sz="1125" spc="15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-2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512.597,89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6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8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3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512.597,89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6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9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512.597,89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065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01.07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9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8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Fazenda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2.804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1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3.1.9.0.13.02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192780" algn="l"/>
                        </a:tabLst>
                      </a:pP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67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5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703" sz="1125" spc="1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37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4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6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3195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01.08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9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8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2.805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 gridSpan="2"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750" spc="7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3.1.9.0.13.04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192780" algn="l"/>
                        </a:tabLst>
                      </a:pP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Obriaacões</a:t>
                      </a:r>
                      <a:r>
                        <a:rPr dirty="0" baseline="3703" sz="1125" spc="89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baseline="3703" sz="1125" spc="89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baseline="3703" sz="1125" spc="89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baseline="3703" sz="1125" spc="89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22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1.000.00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6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63195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8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8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750" spc="1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Ooeracionalizacão</a:t>
                      </a:r>
                      <a:r>
                        <a:rPr dirty="0" sz="750" spc="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1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3.1.9.0.13.02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192780" algn="l"/>
                        </a:tabLst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OBRIGACÕES</a:t>
                      </a:r>
                      <a:r>
                        <a:rPr dirty="0" sz="750" spc="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8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443.937,56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443.937,56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9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34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443.937,56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61925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01.10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7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7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Trabalho,</a:t>
                      </a:r>
                      <a:r>
                        <a:rPr dirty="0" sz="750" spc="13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Emprego</a:t>
                      </a:r>
                      <a:r>
                        <a:rPr dirty="0" sz="750" spc="16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9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Renda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2.863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4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5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14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193415" algn="l"/>
                        </a:tabLst>
                      </a:pP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6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97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3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-44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44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7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82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04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104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24.000,00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24.000,00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6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9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24.000,00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5938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01.12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Controladoria</a:t>
                      </a:r>
                      <a:r>
                        <a:rPr dirty="0" sz="750" spc="11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750" spc="8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Município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2.829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9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OPeracionalizaoão</a:t>
                      </a:r>
                      <a:r>
                        <a:rPr dirty="0" sz="750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9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6352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12700">
                      <a:solidFill>
                        <a:srgbClr val="48484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193415" algn="l"/>
                        </a:tabLst>
                      </a:pP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OBRIGACÕES</a:t>
                      </a:r>
                      <a:r>
                        <a:rPr dirty="0" baseline="3703" sz="1125" spc="8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89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7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-44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7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5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4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>
                    <a:lnB w="12700">
                      <a:solidFill>
                        <a:srgbClr val="48484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110.000,00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>
                    <a:lnB w="12700">
                      <a:solidFill>
                        <a:srgbClr val="48484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359663" y="1258824"/>
            <a:ext cx="6400800" cy="0"/>
          </a:xfrm>
          <a:custGeom>
            <a:avLst/>
            <a:gdLst/>
            <a:ahLst/>
            <a:cxnLst/>
            <a:rect l="l" t="t" r="r" b="b"/>
            <a:pathLst>
              <a:path w="6400800" h="0">
                <a:moveTo>
                  <a:pt x="0" y="0"/>
                </a:moveTo>
                <a:lnTo>
                  <a:pt x="6400800" y="0"/>
                </a:lnTo>
              </a:path>
            </a:pathLst>
          </a:custGeom>
          <a:ln w="12192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40370" y="337819"/>
            <a:ext cx="3047365" cy="546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1200" spc="4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1200" spc="3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B2B2B"/>
                </a:solidFill>
                <a:latin typeface="Arial"/>
                <a:cs typeface="Arial"/>
              </a:rPr>
              <a:t>DE</a:t>
            </a:r>
            <a:r>
              <a:rPr dirty="0" sz="1200" spc="-5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3335" marR="1923414">
              <a:lnSpc>
                <a:spcPct val="124000"/>
              </a:lnSpc>
              <a:spcBef>
                <a:spcPts val="430"/>
              </a:spcBef>
            </a:pPr>
            <a:r>
              <a:rPr dirty="0" sz="750" spc="10">
                <a:solidFill>
                  <a:srgbClr val="464646"/>
                </a:solidFill>
                <a:latin typeface="Arial MT"/>
                <a:cs typeface="Arial MT"/>
              </a:rPr>
              <a:t>Rua</a:t>
            </a:r>
            <a:r>
              <a:rPr dirty="0" sz="750" spc="9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43434"/>
                </a:solidFill>
                <a:latin typeface="Arial MT"/>
                <a:cs typeface="Arial MT"/>
              </a:rPr>
              <a:t>Maria</a:t>
            </a:r>
            <a:r>
              <a:rPr dirty="0" sz="750" spc="1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12121"/>
                </a:solidFill>
                <a:latin typeface="Arial MT"/>
                <a:cs typeface="Arial MT"/>
              </a:rPr>
              <a:t>Lourenço,</a:t>
            </a:r>
            <a:r>
              <a:rPr dirty="0" sz="750" spc="9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D3D3D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Fazenda</a:t>
            </a:r>
            <a:r>
              <a:rPr dirty="0" sz="750" spc="1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>
                <a:solidFill>
                  <a:srgbClr val="313131"/>
                </a:solidFill>
              </a:rPr>
              <a:t>Servaux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6270696" y="9532124"/>
            <a:ext cx="47498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Página</a:t>
            </a:r>
            <a:r>
              <a:rPr dirty="0" sz="550" spc="7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F2F2F"/>
                </a:solidFill>
                <a:latin typeface="Arial MT"/>
                <a:cs typeface="Arial MT"/>
              </a:rPr>
              <a:t>2</a:t>
            </a:r>
            <a:r>
              <a:rPr dirty="0" sz="55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55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414141"/>
                </a:solidFill>
                <a:latin typeface="Arial MT"/>
                <a:cs typeface="Arial MT"/>
              </a:rPr>
              <a:t>4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0574" y="2017748"/>
            <a:ext cx="2592070" cy="358140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750">
                <a:solidFill>
                  <a:srgbClr val="1F1F1F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sng" sz="750" spc="310">
                <a:solidFill>
                  <a:srgbClr val="1F1F1F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313131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313131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320"/>
              </a:spcBef>
            </a:pPr>
            <a:r>
              <a:rPr dirty="0" sz="950" spc="-10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950" spc="7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42424"/>
                </a:solidFill>
                <a:latin typeface="Arial"/>
                <a:cs typeface="Arial"/>
              </a:rPr>
              <a:t>MUNICIPAL</a:t>
            </a:r>
            <a:r>
              <a:rPr dirty="0" sz="950" spc="2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83838"/>
                </a:solidFill>
                <a:latin typeface="Arial"/>
                <a:cs typeface="Arial"/>
              </a:rPr>
              <a:t>DE</a:t>
            </a:r>
            <a:r>
              <a:rPr dirty="0" sz="950" spc="-15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42424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4340" y="409103"/>
            <a:ext cx="710946" cy="692504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87095" y="2398123"/>
          <a:ext cx="6477000" cy="71031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4230"/>
                <a:gridCol w="4886960"/>
                <a:gridCol w="688975"/>
              </a:tblGrid>
              <a:tr h="138430">
                <a:tc>
                  <a:txBody>
                    <a:bodyPr/>
                    <a:lstStyle/>
                    <a:p>
                      <a:pPr marL="159385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01.12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30"/>
                        </a:lnSpc>
                      </a:pPr>
                      <a:r>
                        <a:rPr dirty="0" sz="750" spc="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Controladoria</a:t>
                      </a:r>
                      <a:r>
                        <a:rPr dirty="0" sz="750" spc="15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750" spc="114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6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Municipio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2.829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9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8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Adminic'^ativas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110.000,00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22225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110.000,00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25400"/>
                </a:tc>
              </a:tr>
              <a:tr h="16319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01.13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204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750" spc="18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Públicos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2.825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750" spc="8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10"/>
                        </a:spcBef>
                        <a:tabLst>
                          <a:tab pos="3195955" algn="l"/>
                        </a:tabLst>
                      </a:pP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6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89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22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5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-2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44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67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42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89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15.000,00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58750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192780" algn="l"/>
                        </a:tabLst>
                      </a:pP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3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4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750" spc="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1.120.000,00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4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1.135.000,00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9685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84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1.135.000,00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23495"/>
                </a:tc>
              </a:tr>
              <a:tr h="16192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01.14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9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8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Suprimentos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2.848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703" sz="11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baseline="3703" sz="1125" spc="16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baseline="3703" sz="1125" spc="127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703" sz="1125" spc="6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193415" algn="l"/>
                        </a:tabLst>
                      </a:pP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11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-7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22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67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42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89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36.440,35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0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36.440,35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6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9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36.440,35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60655"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01.15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8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8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750" spc="2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750" spc="1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9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Direitos</a:t>
                      </a:r>
                      <a:r>
                        <a:rPr dirty="0" sz="750" spc="1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Humanos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2.849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baseline="3703" sz="1125" spc="18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baseline="3703" sz="1125" spc="112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22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37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703" sz="1125" spc="44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193415" algn="l"/>
                        </a:tabLst>
                      </a:pP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6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82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52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7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37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2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baseline="3703" sz="1125" spc="6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104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3175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5938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01.16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0960"/>
                </a:tc>
                <a:tc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Gabinete</a:t>
                      </a:r>
                      <a:r>
                        <a:rPr dirty="0" sz="750" spc="17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Prefeito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6.000,00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22225"/>
                </a:tc>
              </a:tr>
              <a:tr h="167640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2.832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703" sz="1125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baseline="3703" sz="1125" spc="172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Administra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3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baseline="3703" sz="1125" spc="2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703" sz="1125" spc="7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195955" algn="l"/>
                        </a:tabLst>
                      </a:pP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44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9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-1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37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44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703" sz="11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97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9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7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9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6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5.000,00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6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5.000,00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25400"/>
                </a:tc>
              </a:tr>
              <a:tr h="16319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01.17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8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04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Comunicação</a:t>
                      </a:r>
                      <a:r>
                        <a:rPr dirty="0" sz="750" spc="2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8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Eventos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2.826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sz="750" spc="11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750" spc="9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Operacionalização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4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193415" algn="l"/>
                        </a:tabLst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OBRIGACÕES</a:t>
                      </a:r>
                      <a:r>
                        <a:rPr dirty="0" sz="750" spc="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sz="750" spc="6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INSS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sz="750" spc="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sz="750" spc="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7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8.000.00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0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8.000,00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</a:tr>
              <a:tr h="172085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2.861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Festas</a:t>
                      </a:r>
                      <a:r>
                        <a:rPr dirty="0" sz="750" spc="4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Oficiais,</a:t>
                      </a:r>
                      <a:r>
                        <a:rPr dirty="0" sz="750" spc="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Promoção,</a:t>
                      </a:r>
                      <a:r>
                        <a:rPr dirty="0" sz="750" spc="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Realização</a:t>
                      </a:r>
                      <a:r>
                        <a:rPr dirty="0" sz="750" spc="6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Evento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193415" algn="l"/>
                        </a:tabLst>
                      </a:pP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7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7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3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6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6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188.750,00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188.750,00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6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196.750,00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26670"/>
                </a:tc>
              </a:tr>
              <a:tr h="161925"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01.31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7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7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Cultura</a:t>
                      </a:r>
                      <a:r>
                        <a:rPr dirty="0" sz="750" spc="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6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Turismo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2.896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Polo</a:t>
                      </a:r>
                      <a:r>
                        <a:rPr dirty="0" sz="750" spc="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Cultural</a:t>
                      </a:r>
                      <a:r>
                        <a:rPr dirty="0" sz="750" spc="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Seropédica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192780" algn="l"/>
                        </a:tabLst>
                      </a:pP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10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3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36.000,00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0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192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01.35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6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8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750" spc="1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2.018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baseline="7407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baseline="7407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O,</a:t>
                      </a:r>
                      <a:r>
                        <a:rPr dirty="0" baseline="7407" sz="1125" spc="22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ADMINISTR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AC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ÃO</a:t>
                      </a:r>
                      <a:r>
                        <a:rPr dirty="0" baseline="3703" sz="1125" spc="82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52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ÃO</a:t>
                      </a:r>
                      <a:r>
                        <a:rPr dirty="0" baseline="3703" sz="1125" spc="82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703" sz="1125" spc="6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SUBSECRETARIA</a:t>
                      </a:r>
                      <a:r>
                        <a:rPr dirty="0" baseline="3703" sz="1125" spc="217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37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baseline="3703" sz="1125" spc="104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7480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95320" algn="l"/>
                        </a:tabLst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OBRIGACÕES</a:t>
                      </a:r>
                      <a:r>
                        <a:rPr dirty="0" sz="750" spc="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sz="750" spc="6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750" spc="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sz="750" spc="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sz="7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9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9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534.500,00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534.500,00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247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484B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>
                    <a:lnB w="12700">
                      <a:solidFill>
                        <a:srgbClr val="484B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534.500,00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>
                    <a:lnB w="12700">
                      <a:solidFill>
                        <a:srgbClr val="484B4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371856" y="1268448"/>
            <a:ext cx="6403975" cy="0"/>
          </a:xfrm>
          <a:custGeom>
            <a:avLst/>
            <a:gdLst/>
            <a:ahLst/>
            <a:cxnLst/>
            <a:rect l="l" t="t" r="r" b="b"/>
            <a:pathLst>
              <a:path w="6403975" h="0">
                <a:moveTo>
                  <a:pt x="0" y="0"/>
                </a:moveTo>
                <a:lnTo>
                  <a:pt x="6403848" y="0"/>
                </a:lnTo>
              </a:path>
            </a:pathLst>
          </a:custGeom>
          <a:ln w="15236">
            <a:solidFill>
              <a:srgbClr val="42424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52788" y="346884"/>
            <a:ext cx="3048000" cy="546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200" spc="-35">
                <a:solidFill>
                  <a:srgbClr val="2F2F2F"/>
                </a:solidFill>
                <a:latin typeface="Arial MT"/>
                <a:cs typeface="Arial MT"/>
              </a:rPr>
              <a:t>PREFEITURA</a:t>
            </a:r>
            <a:r>
              <a:rPr dirty="0" sz="1200" spc="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200" spc="-4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1200" spc="6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1200" spc="-6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solidFill>
                  <a:srgbClr val="1F1F1F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2700" marR="1920875">
              <a:lnSpc>
                <a:spcPct val="128000"/>
              </a:lnSpc>
              <a:spcBef>
                <a:spcPts val="359"/>
              </a:spcBef>
            </a:pPr>
            <a:r>
              <a:rPr dirty="0" sz="750" spc="10">
                <a:solidFill>
                  <a:srgbClr val="424242"/>
                </a:solidFill>
                <a:latin typeface="Arial MT"/>
                <a:cs typeface="Arial MT"/>
              </a:rPr>
              <a:t>Rua</a:t>
            </a:r>
            <a:r>
              <a:rPr dirty="0" sz="750" spc="10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A2A2A"/>
                </a:solidFill>
                <a:latin typeface="Arial MT"/>
                <a:cs typeface="Arial MT"/>
              </a:rPr>
              <a:t>Maria</a:t>
            </a:r>
            <a:r>
              <a:rPr dirty="0" sz="750" spc="1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D2D2D"/>
                </a:solidFill>
                <a:latin typeface="Arial MT"/>
                <a:cs typeface="Arial MT"/>
              </a:rPr>
              <a:t>Lourenço,</a:t>
            </a:r>
            <a:r>
              <a:rPr dirty="0" sz="750" spc="1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D3D3D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Fazenda</a:t>
            </a:r>
            <a:r>
              <a:rPr dirty="0" sz="750" spc="16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28575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0"/>
              <a:t> </a:t>
            </a:r>
            <a:fld id="{81D60167-4931-47E6-BA6A-407CBD079E47}" type="slidenum">
              <a:rPr dirty="0">
                <a:solidFill>
                  <a:srgbClr val="494949"/>
                </a:solidFill>
              </a:rPr>
              <a:t>3</a:t>
            </a:fld>
            <a:r>
              <a:rPr dirty="0" spc="25">
                <a:solidFill>
                  <a:srgbClr val="494949"/>
                </a:solidFill>
              </a:rPr>
              <a:t> </a:t>
            </a:r>
            <a:r>
              <a:rPr dirty="0">
                <a:solidFill>
                  <a:srgbClr val="383838"/>
                </a:solidFill>
              </a:rPr>
              <a:t>de</a:t>
            </a:r>
            <a:r>
              <a:rPr dirty="0" spc="3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2A2A2A"/>
                </a:solidFill>
              </a:rPr>
              <a:t>4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14290" y="2021388"/>
            <a:ext cx="2592070" cy="35369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750">
                <a:solidFill>
                  <a:srgbClr val="212121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15">
                <a:solidFill>
                  <a:srgbClr val="212121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313131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313131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00"/>
              </a:spcBef>
            </a:pPr>
            <a:r>
              <a:rPr dirty="0" sz="950" spc="-10" b="1">
                <a:solidFill>
                  <a:srgbClr val="2A2A2A"/>
                </a:solidFill>
                <a:latin typeface="Arial"/>
                <a:cs typeface="Arial"/>
              </a:rPr>
              <a:t>PREFEITURA</a:t>
            </a:r>
            <a:r>
              <a:rPr dirty="0" sz="950" spc="7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F2F2F"/>
                </a:solidFill>
                <a:latin typeface="Arial"/>
                <a:cs typeface="Arial"/>
              </a:rPr>
              <a:t>MUNICIPAL</a:t>
            </a:r>
            <a:r>
              <a:rPr dirty="0" sz="950" spc="3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D3D3D"/>
                </a:solidFill>
                <a:latin typeface="Arial"/>
                <a:cs typeface="Arial"/>
              </a:rPr>
              <a:t>DE </a:t>
            </a:r>
            <a:r>
              <a:rPr dirty="0" sz="950" spc="-10" b="1">
                <a:solidFill>
                  <a:srgbClr val="333333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31185" y="2878073"/>
            <a:ext cx="2331719" cy="166192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1772" y="370332"/>
            <a:ext cx="710946" cy="688085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14527" y="9485376"/>
            <a:ext cx="6400800" cy="0"/>
          </a:xfrm>
          <a:custGeom>
            <a:avLst/>
            <a:gdLst/>
            <a:ahLst/>
            <a:cxnLst/>
            <a:rect l="l" t="t" r="r" b="b"/>
            <a:pathLst>
              <a:path w="6400800" h="0">
                <a:moveTo>
                  <a:pt x="0" y="0"/>
                </a:moveTo>
                <a:lnTo>
                  <a:pt x="6400800" y="0"/>
                </a:lnTo>
              </a:path>
            </a:pathLst>
          </a:custGeom>
          <a:ln w="12192">
            <a:solidFill>
              <a:srgbClr val="48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11480" y="1216152"/>
            <a:ext cx="6403975" cy="0"/>
          </a:xfrm>
          <a:custGeom>
            <a:avLst/>
            <a:gdLst/>
            <a:ahLst/>
            <a:cxnLst/>
            <a:rect l="l" t="t" r="r" b="b"/>
            <a:pathLst>
              <a:path w="6403975" h="0">
                <a:moveTo>
                  <a:pt x="0" y="0"/>
                </a:moveTo>
                <a:lnTo>
                  <a:pt x="6403848" y="0"/>
                </a:lnTo>
              </a:path>
            </a:pathLst>
          </a:custGeom>
          <a:ln w="12192">
            <a:solidFill>
              <a:srgbClr val="4848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79699" y="198756"/>
            <a:ext cx="3050540" cy="655320"/>
          </a:xfrm>
          <a:prstGeom prst="rect">
            <a:avLst/>
          </a:prstGeom>
        </p:spPr>
        <p:txBody>
          <a:bodyPr wrap="square" lIns="0" tIns="11938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940"/>
              </a:spcBef>
            </a:pPr>
            <a:r>
              <a:rPr dirty="0" sz="1200" spc="-35">
                <a:solidFill>
                  <a:srgbClr val="3B3B3B"/>
                </a:solidFill>
                <a:latin typeface="Arial MT"/>
                <a:cs typeface="Arial MT"/>
              </a:rPr>
              <a:t>PREFEITURA</a:t>
            </a:r>
            <a:r>
              <a:rPr dirty="0" sz="1200" spc="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232323"/>
                </a:solidFill>
                <a:latin typeface="Arial MT"/>
                <a:cs typeface="Arial MT"/>
              </a:rPr>
              <a:t>MUNICIPAL</a:t>
            </a:r>
            <a:r>
              <a:rPr dirty="0" sz="1200" spc="-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1200" spc="-6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solidFill>
                  <a:srgbClr val="2A2A2A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2700" marR="1928495">
              <a:lnSpc>
                <a:spcPct val="120000"/>
              </a:lnSpc>
              <a:spcBef>
                <a:spcPts val="370"/>
              </a:spcBef>
            </a:pP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Rua</a:t>
            </a:r>
            <a:r>
              <a:rPr dirty="0" sz="800" spc="-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Maria</a:t>
            </a:r>
            <a:r>
              <a:rPr dirty="0" sz="800" spc="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Lourenço,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Fazenda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28575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0"/>
              <a:t> </a:t>
            </a:r>
            <a:fld id="{81D60167-4931-47E6-BA6A-407CBD079E47}" type="slidenum">
              <a:rPr dirty="0">
                <a:solidFill>
                  <a:srgbClr val="494949"/>
                </a:solidFill>
              </a:rPr>
              <a:t>3</a:t>
            </a:fld>
            <a:r>
              <a:rPr dirty="0" spc="25">
                <a:solidFill>
                  <a:srgbClr val="494949"/>
                </a:solidFill>
              </a:rPr>
              <a:t> </a:t>
            </a:r>
            <a:r>
              <a:rPr dirty="0">
                <a:solidFill>
                  <a:srgbClr val="383838"/>
                </a:solidFill>
              </a:rPr>
              <a:t>de</a:t>
            </a:r>
            <a:r>
              <a:rPr dirty="0" spc="3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2A2A2A"/>
                </a:solidFill>
              </a:rPr>
              <a:t>4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437150" y="2022602"/>
            <a:ext cx="95631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50">
                <a:solidFill>
                  <a:srgbClr val="2B2B2B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30">
                <a:solidFill>
                  <a:srgbClr val="2B2B2B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333333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333333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62403" y="2151126"/>
            <a:ext cx="4945380" cy="341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Valor</a:t>
            </a:r>
            <a:r>
              <a:rPr dirty="0" sz="80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Total</a:t>
            </a:r>
            <a:r>
              <a:rPr dirty="0" sz="80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Anulado</a:t>
            </a:r>
            <a:r>
              <a:rPr dirty="0" sz="800" spc="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70"/>
              </a:spcBef>
              <a:tabLst>
                <a:tab pos="593725" algn="l"/>
              </a:tabLst>
            </a:pP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Artigo</a:t>
            </a:r>
            <a:r>
              <a:rPr dirty="0" sz="800" spc="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B3B3B"/>
                </a:solidFill>
                <a:latin typeface="Arial MT"/>
                <a:cs typeface="Arial MT"/>
              </a:rPr>
              <a:t>3º </a:t>
            </a:r>
            <a:r>
              <a:rPr dirty="0" sz="800" spc="-5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	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Revogadas</a:t>
            </a:r>
            <a:r>
              <a:rPr dirty="0" sz="80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as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disposições</a:t>
            </a:r>
            <a:r>
              <a:rPr dirty="0" sz="800" spc="5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em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contrário.</a:t>
            </a:r>
            <a:r>
              <a:rPr dirty="0" sz="80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se,</a:t>
            </a:r>
            <a:r>
              <a:rPr dirty="0" sz="800" spc="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42424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se</a:t>
            </a:r>
            <a:r>
              <a:rPr dirty="0" sz="800" spc="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e</a:t>
            </a:r>
            <a:r>
              <a:rPr dirty="0" sz="800" spc="-4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183583" y="2159761"/>
            <a:ext cx="57848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80">
                <a:solidFill>
                  <a:srgbClr val="242424"/>
                </a:solidFill>
                <a:latin typeface="Arial Black"/>
                <a:cs typeface="Arial Black"/>
              </a:rPr>
              <a:t>3.571.750,00</a:t>
            </a:r>
            <a:endParaRPr sz="7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2025-09-04T17:39:58Z</dcterms:created>
  <dcterms:modified xsi:type="dcterms:W3CDTF">2025-09-04T17:39:58Z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LastSaved">
    <vt:filetime>2025-09-04T00:00:00Z</vt:filetime>
  </property>
</Properties>
</file>