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8812"/>
            <a:ext cx="6244907" cy="2166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8500"/>
            <a:ext cx="5142865" cy="2579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750"/>
            <a:ext cx="6612255" cy="165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3312"/>
            <a:ext cx="6612255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96438"/>
            <a:ext cx="2351024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6051" y="436529"/>
            <a:ext cx="710946" cy="69021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62711" y="9549552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2189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56615" y="1295874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5236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78260" y="326313"/>
            <a:ext cx="3054350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1200" spc="3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200" spc="5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00" spc="-45" b="1">
                <a:solidFill>
                  <a:srgbClr val="2B2B2B"/>
                </a:solidFill>
                <a:latin typeface="Arial"/>
                <a:cs typeface="Arial"/>
              </a:rPr>
              <a:t>DÜ</a:t>
            </a:r>
            <a:r>
              <a:rPr dirty="0" sz="1200" spc="-4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2A2A2A"/>
                </a:solidFill>
                <a:latin typeface="Arial"/>
                <a:cs typeface="Arial"/>
              </a:rPr>
              <a:t>SLÚOPEDICA</a:t>
            </a:r>
            <a:endParaRPr sz="1200">
              <a:latin typeface="Arial"/>
              <a:cs typeface="Arial"/>
            </a:endParaRPr>
          </a:p>
          <a:p>
            <a:pPr marL="14604" marR="1929764" indent="-2540">
              <a:lnSpc>
                <a:spcPct val="128000"/>
              </a:lnSpc>
              <a:spcBef>
                <a:spcPts val="395"/>
              </a:spcBef>
            </a:pPr>
            <a:r>
              <a:rPr dirty="0" sz="750" spc="20">
                <a:solidFill>
                  <a:srgbClr val="3B3B3B"/>
                </a:solidFill>
                <a:latin typeface="Arial MT"/>
                <a:cs typeface="Arial MT"/>
              </a:rPr>
              <a:t>Rua</a:t>
            </a:r>
            <a:r>
              <a:rPr dirty="0" sz="750" spc="7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Maria</a:t>
            </a:r>
            <a:r>
              <a:rPr dirty="0" sz="750" spc="9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2D2D2D"/>
                </a:solidFill>
                <a:latin typeface="Arial MT"/>
                <a:cs typeface="Arial MT"/>
              </a:rPr>
              <a:t>Lourenço,</a:t>
            </a:r>
            <a:r>
              <a:rPr dirty="0" sz="75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Fazenda</a:t>
            </a:r>
            <a:r>
              <a:rPr dirty="0" sz="750" spc="1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835414" y="1510200"/>
            <a:ext cx="19081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Decreto</a:t>
            </a:r>
            <a:r>
              <a:rPr dirty="0" sz="75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N°</a:t>
            </a:r>
            <a:r>
              <a:rPr dirty="0" sz="75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2559</a:t>
            </a:r>
            <a:r>
              <a:rPr dirty="0" sz="75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21</a:t>
            </a:r>
            <a:r>
              <a:rPr dirty="0" sz="750" spc="46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750" spc="2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fevereiro,</a:t>
            </a:r>
            <a:r>
              <a:rPr dirty="0" sz="750" spc="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12121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00047" y="1923874"/>
            <a:ext cx="272732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3175">
              <a:lnSpc>
                <a:spcPts val="860"/>
              </a:lnSpc>
              <a:spcBef>
                <a:spcPts val="160"/>
              </a:spcBef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Abre</a:t>
            </a:r>
            <a:r>
              <a:rPr dirty="0" sz="75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crédito</a:t>
            </a:r>
            <a:r>
              <a:rPr dirty="0" sz="750" spc="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suplementar</a:t>
            </a:r>
            <a:r>
              <a:rPr dirty="0" sz="750" spc="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no</a:t>
            </a:r>
            <a:r>
              <a:rPr dirty="0" sz="750" spc="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valor</a:t>
            </a:r>
            <a:r>
              <a:rPr dirty="0" sz="75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75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R$600.000,00,</a:t>
            </a:r>
            <a:r>
              <a:rPr dirty="0" sz="750" spc="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fins</a:t>
            </a:r>
            <a:r>
              <a:rPr dirty="0" sz="750" spc="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que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se</a:t>
            </a:r>
            <a:r>
              <a:rPr dirty="0" sz="750" spc="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especifica</a:t>
            </a:r>
            <a:r>
              <a:rPr dirty="0" sz="750" spc="9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e</a:t>
            </a:r>
            <a:r>
              <a:rPr dirty="0" sz="750" spc="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75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outras</a:t>
            </a:r>
            <a:r>
              <a:rPr dirty="0" sz="750" spc="8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41722" y="2646090"/>
            <a:ext cx="6227445" cy="9283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6130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solidFill>
                  <a:srgbClr val="5D5D5D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PREFEITO</a:t>
            </a:r>
            <a:r>
              <a:rPr dirty="0" sz="750" spc="9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MUNICIPAL,</a:t>
            </a:r>
            <a:r>
              <a:rPr dirty="0" sz="750" spc="9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no</a:t>
            </a:r>
            <a:r>
              <a:rPr dirty="0" sz="750" spc="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uso</a:t>
            </a:r>
            <a:r>
              <a:rPr dirty="0" sz="75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75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suas</a:t>
            </a:r>
            <a:r>
              <a:rPr dirty="0" sz="750" spc="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atribuições</a:t>
            </a:r>
            <a:r>
              <a:rPr dirty="0" sz="750" spc="6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legais,</a:t>
            </a:r>
            <a:r>
              <a:rPr dirty="0" sz="75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constitucionais</a:t>
            </a:r>
            <a:r>
              <a:rPr dirty="0" sz="75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75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acordo</a:t>
            </a:r>
            <a:r>
              <a:rPr dirty="0" sz="750" spc="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com</a:t>
            </a:r>
            <a:r>
              <a:rPr dirty="0" sz="750" spc="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dirty="0" sz="750" spc="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que</a:t>
            </a:r>
            <a:r>
              <a:rPr dirty="0" sz="7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lhe</a:t>
            </a:r>
            <a:r>
              <a:rPr dirty="0" sz="75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confere</a:t>
            </a:r>
            <a:r>
              <a:rPr dirty="0" sz="750" spc="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o</a:t>
            </a:r>
            <a:r>
              <a:rPr dirty="0" sz="750" spc="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art.</a:t>
            </a:r>
            <a:r>
              <a:rPr dirty="0" sz="75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8º</a:t>
            </a:r>
            <a:r>
              <a:rPr dirty="0" sz="750" spc="254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LEI</a:t>
            </a:r>
            <a:r>
              <a:rPr dirty="0" sz="75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N°</a:t>
            </a:r>
            <a:r>
              <a:rPr dirty="0" sz="750" spc="-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823/2023</a:t>
            </a:r>
            <a:r>
              <a:rPr dirty="0" sz="750" spc="6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datada</a:t>
            </a:r>
            <a:r>
              <a:rPr dirty="0" sz="750" spc="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21/12/2023,</a:t>
            </a:r>
            <a:r>
              <a:rPr dirty="0" sz="750" spc="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publicada</a:t>
            </a:r>
            <a:r>
              <a:rPr dirty="0" sz="75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em</a:t>
            </a:r>
            <a:r>
              <a:rPr dirty="0" sz="750" spc="2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A3A3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20">
                <a:solidFill>
                  <a:srgbClr val="3A3A3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 </a:t>
            </a:r>
            <a:r>
              <a:rPr dirty="0" u="sng" sz="750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0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14141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30">
                <a:solidFill>
                  <a:srgbClr val="414141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4444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25">
                <a:solidFill>
                  <a:srgbClr val="44444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30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3F3F3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50" spc="500">
                <a:solidFill>
                  <a:srgbClr val="3F3F3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750">
              <a:latin typeface="Arial MT"/>
              <a:cs typeface="Arial MT"/>
            </a:endParaRPr>
          </a:p>
          <a:p>
            <a:pPr marL="316865">
              <a:lnSpc>
                <a:spcPct val="100000"/>
              </a:lnSpc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Artigo</a:t>
            </a:r>
            <a:r>
              <a:rPr dirty="0" sz="750" spc="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1º</a:t>
            </a:r>
            <a:r>
              <a:rPr dirty="0" sz="75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-</a:t>
            </a:r>
            <a:r>
              <a:rPr dirty="0" sz="750" spc="7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Fica</a:t>
            </a:r>
            <a:r>
              <a:rPr dirty="0" sz="750" spc="3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aberto</a:t>
            </a:r>
            <a:r>
              <a:rPr dirty="0" sz="750" spc="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crédito</a:t>
            </a:r>
            <a:r>
              <a:rPr dirty="0" sz="750" spc="6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suplementar</a:t>
            </a:r>
            <a:r>
              <a:rPr dirty="0" sz="750" spc="9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seguintes</a:t>
            </a:r>
            <a:r>
              <a:rPr dirty="0" sz="750" spc="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dotaçõe”.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1430" y="4284989"/>
            <a:ext cx="187515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solidFill>
                  <a:srgbClr val="2B2B2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Dota</a:t>
            </a:r>
            <a:r>
              <a:rPr dirty="0" u="sng" sz="750" spc="365">
                <a:solidFill>
                  <a:srgbClr val="2B2B2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B2B2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óes</a:t>
            </a:r>
            <a:r>
              <a:rPr dirty="0" u="sng" sz="750" spc="110">
                <a:solidFill>
                  <a:srgbClr val="2B2B2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B2B2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solidFill>
                  <a:srgbClr val="2B2B2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 b="1">
                <a:solidFill>
                  <a:srgbClr val="232323"/>
                </a:solidFill>
                <a:latin typeface="Arial"/>
                <a:cs typeface="Arial"/>
              </a:rPr>
              <a:t>FUNDO</a:t>
            </a:r>
            <a:r>
              <a:rPr dirty="0" sz="950" spc="1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33333"/>
                </a:solidFill>
                <a:latin typeface="Arial"/>
                <a:cs typeface="Arial"/>
              </a:rPr>
              <a:t>MUNICIPAL</a:t>
            </a:r>
            <a:r>
              <a:rPr dirty="0" sz="950" spc="4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950" spc="1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spc="-20" b="1">
                <a:solidFill>
                  <a:srgbClr val="2D2D2D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90077" y="4667617"/>
          <a:ext cx="6331585" cy="596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5026660"/>
                <a:gridCol w="530225"/>
              </a:tblGrid>
              <a:tr h="14097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05.22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8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9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4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2.015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703" sz="1125" spc="15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CÂ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37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baseline="3703" sz="1125" spc="11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baseline="3703" sz="1125" spc="6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baseline="3703" sz="1125" spc="157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baseline="3703" sz="1125" spc="6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BRASIL)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303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196590" algn="l"/>
                        </a:tabLst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SUS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750" spc="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75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975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509079" y="5269836"/>
            <a:ext cx="587375" cy="340995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40"/>
              </a:spcBef>
            </a:pP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2.133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3.3.9.0.30.03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78679" y="5320118"/>
            <a:ext cx="521081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703" sz="1125">
                <a:solidFill>
                  <a:srgbClr val="2D2D2D"/>
                </a:solidFill>
                <a:latin typeface="Arial MT"/>
                <a:cs typeface="Arial MT"/>
              </a:rPr>
              <a:t>MANUTEN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CA</a:t>
            </a:r>
            <a:r>
              <a:rPr dirty="0" baseline="3703" sz="1125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baseline="3703" sz="1125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33333"/>
                </a:solidFill>
                <a:latin typeface="Arial MT"/>
                <a:cs typeface="Arial MT"/>
              </a:rPr>
              <a:t>/</a:t>
            </a:r>
            <a:r>
              <a:rPr dirty="0" baseline="3703" sz="1125" spc="37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F2F2F"/>
                </a:solidFill>
                <a:latin typeface="Arial MT"/>
                <a:cs typeface="Arial MT"/>
              </a:rPr>
              <a:t>OPERACIONALIZA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</a:t>
            </a:r>
            <a:r>
              <a:rPr dirty="0" baseline="3703" sz="1125">
                <a:solidFill>
                  <a:srgbClr val="2F2F2F"/>
                </a:solidFill>
                <a:latin typeface="Arial MT"/>
                <a:cs typeface="Arial MT"/>
              </a:rPr>
              <a:t>ÃO</a:t>
            </a:r>
            <a:r>
              <a:rPr dirty="0" baseline="3703" sz="1125" spc="82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63636"/>
                </a:solidFill>
                <a:latin typeface="Arial MT"/>
                <a:cs typeface="Arial MT"/>
              </a:rPr>
              <a:t>DAS</a:t>
            </a:r>
            <a:r>
              <a:rPr dirty="0" baseline="3703" sz="1125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A2A2A"/>
                </a:solidFill>
                <a:latin typeface="Arial MT"/>
                <a:cs typeface="Arial MT"/>
              </a:rPr>
              <a:t>UNIDADES</a:t>
            </a:r>
            <a:r>
              <a:rPr dirty="0" baseline="3703" sz="1125" spc="112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baseline="3703" sz="1125" spc="82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33333"/>
                </a:solidFill>
                <a:latin typeface="Arial MT"/>
                <a:cs typeface="Arial MT"/>
              </a:rPr>
              <a:t>SAÚDE</a:t>
            </a:r>
            <a:r>
              <a:rPr dirty="0" baseline="3703" sz="1125" spc="97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494949"/>
                </a:solidFill>
                <a:latin typeface="Arial MT"/>
                <a:cs typeface="Arial MT"/>
              </a:rPr>
              <a:t>/</a:t>
            </a:r>
            <a:r>
              <a:rPr dirty="0" baseline="3703" sz="1125" spc="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12121"/>
                </a:solidFill>
                <a:latin typeface="Arial MT"/>
                <a:cs typeface="Arial MT"/>
              </a:rPr>
              <a:t>CEMES</a:t>
            </a:r>
            <a:r>
              <a:rPr dirty="0" baseline="3703" sz="1125" spc="22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13131"/>
                </a:solidFill>
                <a:latin typeface="Arial MT"/>
                <a:cs typeface="Arial MT"/>
              </a:rPr>
              <a:t>/</a:t>
            </a:r>
            <a:r>
              <a:rPr dirty="0" baseline="3703" sz="1125" spc="37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Arial MT"/>
                <a:cs typeface="Arial MT"/>
              </a:rPr>
              <a:t>SAMU</a:t>
            </a:r>
            <a:r>
              <a:rPr dirty="0" baseline="3703" sz="1125" spc="52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F3F3F"/>
                </a:solidFill>
                <a:latin typeface="Arial MT"/>
                <a:cs typeface="Arial MT"/>
              </a:rPr>
              <a:t>192/SAÚDE</a:t>
            </a:r>
            <a:r>
              <a:rPr dirty="0" baseline="3703" sz="1125" spc="104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62626"/>
                </a:solidFill>
                <a:latin typeface="Arial MT"/>
                <a:cs typeface="Arial MT"/>
              </a:rPr>
              <a:t>MENTAL/UPA</a:t>
            </a:r>
            <a:r>
              <a:rPr dirty="0" baseline="3703" sz="1125" spc="1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703" sz="1125" spc="-75">
                <a:solidFill>
                  <a:srgbClr val="1C1C1C"/>
                </a:solidFill>
                <a:latin typeface="Arial MT"/>
                <a:cs typeface="Arial MT"/>
              </a:rPr>
              <a:t>‹</a:t>
            </a:r>
            <a:endParaRPr baseline="3703" sz="1125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78857" y="5470961"/>
            <a:ext cx="168846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OUTROS</a:t>
            </a:r>
            <a:r>
              <a:rPr dirty="0" sz="750" spc="3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MATERIAIS</a:t>
            </a:r>
            <a:r>
              <a:rPr dirty="0" sz="750" spc="7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75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CONSUMO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94127" y="5427537"/>
            <a:ext cx="2128520" cy="669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475615">
              <a:lnSpc>
                <a:spcPct val="142000"/>
              </a:lnSpc>
              <a:spcBef>
                <a:spcPts val="100"/>
              </a:spcBef>
            </a:pPr>
            <a:r>
              <a:rPr dirty="0" baseline="3703" sz="1125">
                <a:solidFill>
                  <a:srgbClr val="363636"/>
                </a:solidFill>
                <a:latin typeface="Arial MT"/>
                <a:cs typeface="Arial MT"/>
              </a:rPr>
              <a:t>SUS</a:t>
            </a:r>
            <a:r>
              <a:rPr dirty="0" baseline="3703" sz="1125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baseline="3703" sz="1125" spc="6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B2B2B"/>
                </a:solidFill>
                <a:latin typeface="Arial MT"/>
                <a:cs typeface="Arial MT"/>
              </a:rPr>
              <a:t>Manuten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câ</a:t>
            </a:r>
            <a:r>
              <a:rPr dirty="0" baseline="3703" sz="1125">
                <a:solidFill>
                  <a:srgbClr val="2B2B2B"/>
                </a:solidFill>
                <a:latin typeface="Arial MT"/>
                <a:cs typeface="Arial MT"/>
              </a:rPr>
              <a:t>o</a:t>
            </a:r>
            <a:r>
              <a:rPr dirty="0" baseline="3703" sz="1125" spc="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D3D3D"/>
                </a:solidFill>
                <a:latin typeface="Arial MT"/>
                <a:cs typeface="Arial MT"/>
              </a:rPr>
              <a:t>ASPS</a:t>
            </a:r>
            <a:r>
              <a:rPr dirty="0" baseline="3703" sz="1125" spc="44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baseline="3703" sz="1125" spc="52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Arial MT"/>
                <a:cs typeface="Arial MT"/>
              </a:rPr>
              <a:t>Governo</a:t>
            </a:r>
            <a:r>
              <a:rPr dirty="0" baseline="3703" sz="1125" spc="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703" sz="1125" spc="-75">
                <a:solidFill>
                  <a:srgbClr val="494949"/>
                </a:solidFill>
                <a:latin typeface="Arial MT"/>
                <a:cs typeface="Arial MT"/>
              </a:rPr>
              <a:t>I</a:t>
            </a:r>
            <a:r>
              <a:rPr dirty="0" baseline="3703" sz="1125" spc="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baseline="3703" sz="1125" spc="15">
                <a:solidFill>
                  <a:srgbClr val="2A2A2A"/>
                </a:solidFill>
                <a:latin typeface="Arial MT"/>
                <a:cs typeface="Arial MT"/>
              </a:rPr>
              <a:t>Total</a:t>
            </a:r>
            <a:r>
              <a:rPr dirty="0" baseline="3703" sz="1125" spc="172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3703" sz="1125" spc="15">
                <a:solidFill>
                  <a:srgbClr val="343434"/>
                </a:solidFill>
                <a:latin typeface="Arial MT"/>
                <a:cs typeface="Arial MT"/>
              </a:rPr>
              <a:t>do</a:t>
            </a:r>
            <a:r>
              <a:rPr dirty="0" baseline="3703" sz="1125" spc="157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703" sz="1125" spc="15">
                <a:solidFill>
                  <a:srgbClr val="2D2D2D"/>
                </a:solidFill>
                <a:latin typeface="Arial MT"/>
                <a:cs typeface="Arial MT"/>
              </a:rPr>
              <a:t>Projeto</a:t>
            </a:r>
            <a:r>
              <a:rPr dirty="0" baseline="3703" sz="1125" spc="209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703" sz="1125" spc="15">
                <a:solidFill>
                  <a:srgbClr val="2D2D2D"/>
                </a:solidFill>
                <a:latin typeface="Arial MT"/>
                <a:cs typeface="Arial MT"/>
              </a:rPr>
              <a:t>/</a:t>
            </a:r>
            <a:r>
              <a:rPr dirty="0" baseline="3703" sz="1125" spc="112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703" sz="1125" spc="15">
                <a:solidFill>
                  <a:srgbClr val="1C1C1C"/>
                </a:solidFill>
                <a:latin typeface="Arial MT"/>
                <a:cs typeface="Arial MT"/>
              </a:rPr>
              <a:t>Atividade</a:t>
            </a:r>
            <a:r>
              <a:rPr dirty="0" baseline="3703" sz="1125" spc="2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3703" sz="1125" spc="-37">
                <a:solidFill>
                  <a:srgbClr val="414141"/>
                </a:solidFill>
                <a:latin typeface="Arial MT"/>
                <a:cs typeface="Arial MT"/>
              </a:rPr>
              <a:t>R</a:t>
            </a:r>
            <a:r>
              <a:rPr dirty="0" sz="750" spc="-25">
                <a:solidFill>
                  <a:srgbClr val="414141"/>
                </a:solidFill>
                <a:latin typeface="Arial MT"/>
                <a:cs typeface="Arial MT"/>
              </a:rPr>
              <a:t>J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Total</a:t>
            </a:r>
            <a:r>
              <a:rPr dirty="0" sz="750" spc="1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750" spc="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Unidade</a:t>
            </a:r>
            <a:r>
              <a:rPr dirty="0" sz="750" spc="48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309"/>
              </a:spcBef>
            </a:pPr>
            <a:r>
              <a:rPr dirty="0" sz="750" spc="10">
                <a:solidFill>
                  <a:srgbClr val="343434"/>
                </a:solidFill>
                <a:latin typeface="Arial MT"/>
                <a:cs typeface="Arial MT"/>
              </a:rPr>
              <a:t>Valor</a:t>
            </a:r>
            <a:r>
              <a:rPr dirty="0" sz="750" spc="1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Total</a:t>
            </a:r>
            <a:r>
              <a:rPr dirty="0" sz="750" spc="1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42424"/>
                </a:solidFill>
                <a:latin typeface="Arial MT"/>
                <a:cs typeface="Arial MT"/>
              </a:rPr>
              <a:t>Suplementado</a:t>
            </a:r>
            <a:r>
              <a:rPr dirty="0" sz="750" spc="2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A2A2A"/>
                </a:solidFill>
                <a:latin typeface="Arial MT"/>
                <a:cs typeface="Arial MT"/>
              </a:rPr>
              <a:t>RJ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17640" y="5422966"/>
            <a:ext cx="508634" cy="67500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75"/>
              </a:spcBef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300.000,00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0"/>
              </a:spcBef>
            </a:pP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300.000,00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600.000,00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600.000,00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30973" y="6136039"/>
            <a:ext cx="5747385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08000"/>
              </a:lnSpc>
              <a:spcBef>
                <a:spcPts val="100"/>
              </a:spcBef>
            </a:pP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Artigo</a:t>
            </a:r>
            <a:r>
              <a:rPr dirty="0" sz="750" spc="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2º</a:t>
            </a:r>
            <a:r>
              <a:rPr dirty="0" sz="75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-</a:t>
            </a:r>
            <a:r>
              <a:rPr dirty="0" sz="750" spc="-4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75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despesas</a:t>
            </a:r>
            <a:r>
              <a:rPr dirty="0" sz="7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decorrentes</a:t>
            </a:r>
            <a:r>
              <a:rPr dirty="0" sz="750" spc="8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abertura</a:t>
            </a:r>
            <a:r>
              <a:rPr dirty="0" sz="750" spc="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do</a:t>
            </a:r>
            <a:r>
              <a:rPr dirty="0" sz="75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presente</a:t>
            </a:r>
            <a:r>
              <a:rPr dirty="0" sz="750" spc="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75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suplementar,</a:t>
            </a:r>
            <a:r>
              <a:rPr dirty="0" sz="750" spc="9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serão</a:t>
            </a:r>
            <a:r>
              <a:rPr dirty="0" sz="75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cobertas</a:t>
            </a:r>
            <a:r>
              <a:rPr dirty="0" sz="750" spc="7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com</a:t>
            </a:r>
            <a:r>
              <a:rPr dirty="0" sz="75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recursos</a:t>
            </a:r>
            <a:r>
              <a:rPr dirty="0" sz="750" spc="7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que</a:t>
            </a:r>
            <a:r>
              <a:rPr dirty="0" sz="750" spc="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trata</a:t>
            </a:r>
            <a:r>
              <a:rPr dirty="0" sz="750" spc="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43</a:t>
            </a:r>
            <a:r>
              <a:rPr dirty="0" sz="750" spc="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parágrafo</a:t>
            </a:r>
            <a:r>
              <a:rPr dirty="0" sz="75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1º</a:t>
            </a:r>
            <a:r>
              <a:rPr dirty="0" sz="750" spc="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750" spc="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Lei</a:t>
            </a:r>
            <a:r>
              <a:rPr dirty="0" sz="75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Federal</a:t>
            </a:r>
            <a:r>
              <a:rPr dirty="0" sz="750" spc="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N°</a:t>
            </a:r>
            <a:r>
              <a:rPr dirty="0" sz="75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4.320/64,</a:t>
            </a:r>
            <a:r>
              <a:rPr dirty="0" sz="750" spc="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Inciso</a:t>
            </a:r>
            <a:r>
              <a:rPr dirty="0" sz="750" spc="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F3F3F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70056" y="6467434"/>
            <a:ext cx="159131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040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Inciso:</a:t>
            </a:r>
            <a:r>
              <a:rPr dirty="0" sz="750" spc="1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ll</a:t>
            </a:r>
            <a:r>
              <a:rPr dirty="0" sz="750" spc="8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75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Excesso</a:t>
            </a:r>
            <a:r>
              <a:rPr dirty="0" sz="75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III</a:t>
            </a:r>
            <a:r>
              <a:rPr dirty="0" sz="750" spc="-3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Anulação</a:t>
            </a:r>
            <a:r>
              <a:rPr dirty="0" sz="750" spc="6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9144" y="6823692"/>
            <a:ext cx="1877060" cy="35814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solidFill>
                  <a:srgbClr val="212121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10">
                <a:solidFill>
                  <a:srgbClr val="212121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A3A3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A3A3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25"/>
              </a:spcBef>
            </a:pPr>
            <a:r>
              <a:rPr dirty="0" sz="950" b="1">
                <a:solidFill>
                  <a:srgbClr val="262626"/>
                </a:solidFill>
                <a:latin typeface="Arial"/>
                <a:cs typeface="Arial"/>
              </a:rPr>
              <a:t>FUNDO</a:t>
            </a:r>
            <a:r>
              <a:rPr dirty="0" sz="950" spc="2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950" spc="5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950" spc="-1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A2A2A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487743" y="7204516"/>
          <a:ext cx="6340475" cy="1590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690"/>
                <a:gridCol w="2731770"/>
                <a:gridCol w="2212340"/>
                <a:gridCol w="625475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05.22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 marR="3175">
                        <a:lnSpc>
                          <a:spcPts val="830"/>
                        </a:lnSpc>
                      </a:pPr>
                      <a:r>
                        <a:rPr dirty="0" sz="750" spc="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2.020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4139" marR="31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703" sz="1125" spc="1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44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3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703" sz="1125" spc="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9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8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7800">
                <a:tc gridSpan="4">
                  <a:txBody>
                    <a:bodyPr/>
                    <a:lstStyle/>
                    <a:p>
                      <a:pPr marL="32384">
                        <a:lnSpc>
                          <a:spcPts val="810"/>
                        </a:lnSpc>
                        <a:spcBef>
                          <a:spcPts val="495"/>
                        </a:spcBef>
                        <a:tabLst>
                          <a:tab pos="798830" algn="l"/>
                        </a:tabLst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2.024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9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DIRETORIA</a:t>
                      </a:r>
                      <a:r>
                        <a:rPr dirty="0" sz="750" spc="7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VIGILÂNCIA</a:t>
                      </a:r>
                      <a:r>
                        <a:rPr dirty="0" sz="750" spc="9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750" spc="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750" spc="2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(EPIDEMIOLÓGICA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AMBIENTAL)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28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2">
                  <a:txBody>
                    <a:bodyPr/>
                    <a:lstStyle/>
                    <a:p>
                      <a:pPr marL="33655" marR="3175">
                        <a:lnSpc>
                          <a:spcPct val="100000"/>
                        </a:lnSpc>
                        <a:spcBef>
                          <a:spcPts val="365"/>
                        </a:spcBef>
                        <a:tabLst>
                          <a:tab pos="801370" algn="l"/>
                        </a:tabLst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7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750" spc="-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75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6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</a:tr>
              <a:tr h="140970">
                <a:tc gridSpan="2">
                  <a:txBody>
                    <a:bodyPr/>
                    <a:lstStyle/>
                    <a:p>
                      <a:pPr marL="31750">
                        <a:lnSpc>
                          <a:spcPts val="810"/>
                        </a:lnSpc>
                        <a:spcBef>
                          <a:spcPts val="200"/>
                        </a:spcBef>
                        <a:tabLst>
                          <a:tab pos="800735" algn="l"/>
                        </a:tabLst>
                      </a:pPr>
                      <a:r>
                        <a:rPr dirty="0" baseline="3703" sz="1125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3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89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12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ts val="865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SUS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75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6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5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7165">
                <a:tc gridSpan="3">
                  <a:txBody>
                    <a:bodyPr/>
                    <a:lstStyle/>
                    <a:p>
                      <a:pPr marL="341630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400.000,00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</a:tr>
              <a:tr h="177165">
                <a:tc gridSpan="3">
                  <a:txBody>
                    <a:bodyPr/>
                    <a:lstStyle/>
                    <a:p>
                      <a:pPr marL="341630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 spc="-7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7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750" spc="-3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45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750" spc="18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36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600.000,00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3655"/>
                </a:tc>
              </a:tr>
              <a:tr h="125095">
                <a:tc gridSpan="3">
                  <a:txBody>
                    <a:bodyPr/>
                    <a:lstStyle/>
                    <a:p>
                      <a:pPr algn="r" marR="466725">
                        <a:lnSpc>
                          <a:spcPts val="810"/>
                        </a:lnSpc>
                        <a:spcBef>
                          <a:spcPts val="75"/>
                        </a:spcBef>
                      </a:pP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9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10"/>
                        </a:lnSpc>
                        <a:spcBef>
                          <a:spcPts val="7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3756283" y="6467434"/>
            <a:ext cx="629920" cy="37338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R$600.000,00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$‹00.000,00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841661" y="9562247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313131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259267" y="9559962"/>
            <a:ext cx="47815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232323"/>
                </a:solidFill>
                <a:latin typeface="Arial MT"/>
                <a:cs typeface="Arial MT"/>
              </a:rPr>
              <a:t>Página</a:t>
            </a:r>
            <a:r>
              <a:rPr dirty="0" sz="550" spc="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F4F4F"/>
                </a:solidFill>
                <a:latin typeface="Arial MT"/>
                <a:cs typeface="Arial MT"/>
              </a:rPr>
              <a:t>1</a:t>
            </a:r>
            <a:r>
              <a:rPr dirty="0" sz="550" spc="5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550" spc="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13131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10611" y="1728216"/>
            <a:ext cx="2482595" cy="18882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1198" y="404622"/>
            <a:ext cx="710946" cy="70180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84047" y="9525000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2192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74904" y="1277112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12192">
            <a:solidFill>
              <a:srgbClr val="41414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59472" y="340106"/>
            <a:ext cx="3050540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spc="-35">
                <a:solidFill>
                  <a:srgbClr val="313131"/>
                </a:solidFill>
                <a:latin typeface="Arial MT"/>
                <a:cs typeface="Arial MT"/>
              </a:rPr>
              <a:t>PREFEITURA</a:t>
            </a:r>
            <a:r>
              <a:rPr dirty="0" sz="1200" spc="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242424"/>
                </a:solidFill>
                <a:latin typeface="Arial MT"/>
                <a:cs typeface="Arial MT"/>
              </a:rPr>
              <a:t>MUNICIPAL</a:t>
            </a:r>
            <a:r>
              <a:rPr dirty="0" sz="1200" spc="3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1200" spc="-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2B2B2B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4604" marR="1926589" indent="-2540">
              <a:lnSpc>
                <a:spcPct val="121900"/>
              </a:lnSpc>
              <a:spcBef>
                <a:spcPts val="420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Rua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Maria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Lourenço,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Fazenda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41810" y="1347723"/>
            <a:ext cx="4533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282828"/>
                </a:solidFill>
                <a:latin typeface="Arial MT"/>
                <a:cs typeface="Arial MT"/>
              </a:rPr>
              <a:t>Artigo</a:t>
            </a:r>
            <a:r>
              <a:rPr dirty="0" sz="700" spc="1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424242"/>
                </a:solidFill>
                <a:latin typeface="Arial MT"/>
                <a:cs typeface="Arial MT"/>
              </a:rPr>
              <a:t>3º</a:t>
            </a:r>
            <a:r>
              <a:rPr dirty="0" sz="700" spc="9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00" spc="-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26765" y="1347723"/>
            <a:ext cx="32854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10">
                <a:solidFill>
                  <a:srgbClr val="2F2F2F"/>
                </a:solidFill>
                <a:latin typeface="Arial MT"/>
                <a:cs typeface="Arial MT"/>
              </a:rPr>
              <a:t>Revogadas</a:t>
            </a:r>
            <a:r>
              <a:rPr dirty="0" sz="700" spc="1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700" spc="1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282828"/>
                </a:solidFill>
                <a:latin typeface="Arial MT"/>
                <a:cs typeface="Arial MT"/>
              </a:rPr>
              <a:t>disposições</a:t>
            </a:r>
            <a:r>
              <a:rPr dirty="0" sz="700" spc="2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343434"/>
                </a:solidFill>
                <a:latin typeface="Arial MT"/>
                <a:cs typeface="Arial MT"/>
              </a:rPr>
              <a:t>em</a:t>
            </a:r>
            <a:r>
              <a:rPr dirty="0" sz="700" spc="1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333333"/>
                </a:solidFill>
                <a:latin typeface="Arial MT"/>
                <a:cs typeface="Arial MT"/>
              </a:rPr>
              <a:t>contrário.</a:t>
            </a:r>
            <a:r>
              <a:rPr dirty="0" sz="700" spc="2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212121"/>
                </a:solidFill>
                <a:latin typeface="Arial MT"/>
                <a:cs typeface="Arial MT"/>
              </a:rPr>
              <a:t>Publique-de,</a:t>
            </a:r>
            <a:r>
              <a:rPr dirty="0" sz="700" spc="1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313131"/>
                </a:solidFill>
                <a:latin typeface="Arial MT"/>
                <a:cs typeface="Arial MT"/>
              </a:rPr>
              <a:t>afixe-se</a:t>
            </a:r>
            <a:r>
              <a:rPr dirty="0" sz="700" spc="1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700" spc="1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313131"/>
                </a:solidFill>
                <a:latin typeface="Arial MT"/>
                <a:cs typeface="Arial MT"/>
              </a:rPr>
              <a:t>cumpra-</a:t>
            </a:r>
            <a:r>
              <a:rPr dirty="0" sz="700" spc="-25">
                <a:solidFill>
                  <a:srgbClr val="313131"/>
                </a:solidFill>
                <a:latin typeface="Arial MT"/>
                <a:cs typeface="Arial MT"/>
              </a:rPr>
              <a:t>se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863062" y="9530588"/>
            <a:ext cx="28511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70">
                <a:solidFill>
                  <a:srgbClr val="313131"/>
                </a:solidFill>
                <a:latin typeface="Courier New"/>
                <a:cs typeface="Courier New"/>
              </a:rPr>
              <a:t>Servaux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84412" y="9539223"/>
            <a:ext cx="47498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363636"/>
                </a:solidFill>
                <a:latin typeface="Arial MT"/>
                <a:cs typeface="Arial MT"/>
              </a:rPr>
              <a:t>Páglna</a:t>
            </a:r>
            <a:r>
              <a:rPr dirty="0" sz="550" spc="8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B2B2B"/>
                </a:solidFill>
                <a:latin typeface="Arial MT"/>
                <a:cs typeface="Arial MT"/>
              </a:rPr>
              <a:t>2</a:t>
            </a:r>
            <a:r>
              <a:rPr dirty="0" sz="550" spc="3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5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242424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2025-09-03T19:59:29Z</dcterms:created>
  <dcterms:modified xsi:type="dcterms:W3CDTF">2025-09-03T19:59:29Z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