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jpg" ContentType="image/jpg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7340600" cy="10325100"/>
  <p:notesSz cx="7340600" cy="10325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4875"/>
            <a:ext cx="6244907" cy="2164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1388"/>
            <a:ext cx="5142865" cy="25765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F2F2F"/>
                </a:solidFill>
                <a:latin typeface="Arial MT"/>
                <a:cs typeface="Arial MT"/>
              </a:defRPr>
            </a:lvl1pPr>
          </a:lstStyle>
          <a:p>
            <a:pPr marL="35560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2D2D2D"/>
                </a:solidFill>
              </a:rPr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F2F2F"/>
                </a:solidFill>
                <a:latin typeface="Arial MT"/>
                <a:cs typeface="Arial MT"/>
              </a:defRPr>
            </a:lvl1pPr>
          </a:lstStyle>
          <a:p>
            <a:pPr marL="35560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2D2D2D"/>
                </a:solidFill>
              </a:rPr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F2F2F"/>
                </a:solidFill>
                <a:latin typeface="Arial MT"/>
                <a:cs typeface="Arial MT"/>
              </a:defRPr>
            </a:lvl1pPr>
          </a:lstStyle>
          <a:p>
            <a:pPr marL="35560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2D2D2D"/>
                </a:solidFill>
              </a:rPr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F2F2F"/>
                </a:solidFill>
                <a:latin typeface="Arial MT"/>
                <a:cs typeface="Arial MT"/>
              </a:defRPr>
            </a:lvl1pPr>
          </a:lstStyle>
          <a:p>
            <a:pPr marL="35560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2D2D2D"/>
                </a:solidFill>
              </a:rPr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F2F2F"/>
                </a:solidFill>
                <a:latin typeface="Arial MT"/>
                <a:cs typeface="Arial MT"/>
              </a:defRPr>
            </a:lvl1pPr>
          </a:lstStyle>
          <a:p>
            <a:pPr marL="35560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2D2D2D"/>
                </a:solidFill>
              </a:rPr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242"/>
            <a:ext cx="6612255" cy="16489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0391"/>
            <a:ext cx="6612255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41661" y="9526375"/>
            <a:ext cx="319755" cy="15773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2F2F2F"/>
                </a:solidFill>
                <a:latin typeface="Arial MT"/>
                <a:cs typeface="Arial MT"/>
              </a:defRPr>
            </a:lvl1pPr>
          </a:lstStyle>
          <a:p>
            <a:pPr marL="35560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2D2D2D"/>
                </a:solidFill>
              </a:rPr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Relationship Id="rId3" Type="http://schemas.openxmlformats.org/officeDocument/2006/relationships/image" Target="../media/image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7481" y="393192"/>
            <a:ext cx="710945" cy="69723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77952" y="9506711"/>
            <a:ext cx="6410325" cy="0"/>
          </a:xfrm>
          <a:custGeom>
            <a:avLst/>
            <a:gdLst/>
            <a:ahLst/>
            <a:cxnLst/>
            <a:rect l="l" t="t" r="r" b="b"/>
            <a:pathLst>
              <a:path w="6410325" h="0">
                <a:moveTo>
                  <a:pt x="0" y="0"/>
                </a:moveTo>
                <a:lnTo>
                  <a:pt x="6409944" y="0"/>
                </a:lnTo>
              </a:path>
            </a:pathLst>
          </a:custGeom>
          <a:ln w="12192">
            <a:solidFill>
              <a:srgbClr val="4848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77952" y="1246632"/>
            <a:ext cx="6403975" cy="0"/>
          </a:xfrm>
          <a:custGeom>
            <a:avLst/>
            <a:gdLst/>
            <a:ahLst/>
            <a:cxnLst/>
            <a:rect l="l" t="t" r="r" b="b"/>
            <a:pathLst>
              <a:path w="6403975" h="0">
                <a:moveTo>
                  <a:pt x="0" y="0"/>
                </a:moveTo>
                <a:lnTo>
                  <a:pt x="6403848" y="0"/>
                </a:lnTo>
              </a:path>
            </a:pathLst>
          </a:custGeom>
          <a:ln w="12192">
            <a:solidFill>
              <a:srgbClr val="4848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91651" y="291592"/>
            <a:ext cx="3053080" cy="5429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2A2A2A"/>
                </a:solidFill>
                <a:latin typeface="Arial"/>
                <a:cs typeface="Arial"/>
              </a:rPr>
              <a:t>PREFEITURA</a:t>
            </a:r>
            <a:r>
              <a:rPr dirty="0" sz="1150" spc="6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82828"/>
                </a:solidFill>
                <a:latin typeface="Arial"/>
                <a:cs typeface="Arial"/>
              </a:rPr>
              <a:t>MUNICIPAL</a:t>
            </a:r>
            <a:r>
              <a:rPr dirty="0" sz="1150" spc="2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82828"/>
                </a:solidFill>
                <a:latin typeface="Arial"/>
                <a:cs typeface="Arial"/>
              </a:rPr>
              <a:t>DE</a:t>
            </a:r>
            <a:r>
              <a:rPr dirty="0" sz="1150" spc="-3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62626"/>
                </a:solidFill>
                <a:latin typeface="Arial"/>
                <a:cs typeface="Arial"/>
              </a:rPr>
              <a:t>SEPCPEDICA</a:t>
            </a:r>
            <a:endParaRPr sz="1150">
              <a:latin typeface="Arial"/>
              <a:cs typeface="Arial"/>
            </a:endParaRPr>
          </a:p>
          <a:p>
            <a:pPr marL="12700" marR="1929130" indent="2540">
              <a:lnSpc>
                <a:spcPct val="128000"/>
              </a:lnSpc>
              <a:spcBef>
                <a:spcPts val="385"/>
              </a:spcBef>
            </a:pPr>
            <a:r>
              <a:rPr dirty="0" sz="750" spc="20">
                <a:solidFill>
                  <a:srgbClr val="363636"/>
                </a:solidFill>
                <a:latin typeface="Arial MT"/>
                <a:cs typeface="Arial MT"/>
              </a:rPr>
              <a:t>Rua</a:t>
            </a:r>
            <a:r>
              <a:rPr dirty="0" sz="750" spc="6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20">
                <a:solidFill>
                  <a:srgbClr val="2A2A2A"/>
                </a:solidFill>
                <a:latin typeface="Arial MT"/>
                <a:cs typeface="Arial MT"/>
              </a:rPr>
              <a:t>Maria</a:t>
            </a:r>
            <a:r>
              <a:rPr dirty="0" sz="750" spc="7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20">
                <a:solidFill>
                  <a:srgbClr val="2A2A2A"/>
                </a:solidFill>
                <a:latin typeface="Arial MT"/>
                <a:cs typeface="Arial MT"/>
              </a:rPr>
              <a:t>Lourenço,</a:t>
            </a:r>
            <a:r>
              <a:rPr dirty="0" sz="750" spc="6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43434"/>
                </a:solidFill>
                <a:latin typeface="Arial MT"/>
                <a:cs typeface="Arial MT"/>
              </a:rPr>
              <a:t>18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 Fazenda</a:t>
            </a:r>
            <a:r>
              <a:rPr dirty="0" sz="750" spc="16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F1F1F"/>
                </a:solidFill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35560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2D2D2D"/>
                </a:solidFill>
              </a:rPr>
              <a:t>Servaux</a:t>
            </a:r>
          </a:p>
        </p:txBody>
      </p:sp>
      <p:sp>
        <p:nvSpPr>
          <p:cNvPr id="19" name="object 19" descr=""/>
          <p:cNvSpPr txBox="1"/>
          <p:nvPr/>
        </p:nvSpPr>
        <p:spPr>
          <a:xfrm>
            <a:off x="6282126" y="9529838"/>
            <a:ext cx="477520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solidFill>
                  <a:srgbClr val="2A2A2A"/>
                </a:solidFill>
                <a:latin typeface="Arial MT"/>
                <a:cs typeface="Arial MT"/>
              </a:rPr>
              <a:t>Página</a:t>
            </a:r>
            <a:r>
              <a:rPr dirty="0" sz="550" spc="8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3F3F3F"/>
                </a:solidFill>
                <a:latin typeface="Arial MT"/>
                <a:cs typeface="Arial MT"/>
              </a:rPr>
              <a:t>1</a:t>
            </a:r>
            <a:r>
              <a:rPr dirty="0" sz="550" spc="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550" spc="3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363636"/>
                </a:solidFill>
                <a:latin typeface="Arial MT"/>
                <a:cs typeface="Arial MT"/>
              </a:rPr>
              <a:t>4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24394" y="1104900"/>
            <a:ext cx="5516245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10">
                <a:solidFill>
                  <a:srgbClr val="2F2F2F"/>
                </a:solidFill>
                <a:latin typeface="Arial MT"/>
                <a:cs typeface="Arial MT"/>
              </a:rPr>
              <a:t>Republicar</a:t>
            </a:r>
            <a:r>
              <a:rPr dirty="0" sz="650" spc="16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650" spc="10">
                <a:solidFill>
                  <a:srgbClr val="282828"/>
                </a:solidFill>
                <a:latin typeface="Arial MT"/>
                <a:cs typeface="Arial MT"/>
              </a:rPr>
              <a:t>por</a:t>
            </a:r>
            <a:r>
              <a:rPr dirty="0" sz="650" spc="1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650" spc="10">
                <a:solidFill>
                  <a:srgbClr val="262626"/>
                </a:solidFill>
                <a:latin typeface="Arial MT"/>
                <a:cs typeface="Arial MT"/>
              </a:rPr>
              <a:t>haver</a:t>
            </a:r>
            <a:r>
              <a:rPr dirty="0" sz="650" spc="114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650" spc="10">
                <a:solidFill>
                  <a:srgbClr val="2A2A2A"/>
                </a:solidFill>
                <a:latin typeface="Arial MT"/>
                <a:cs typeface="Arial MT"/>
              </a:rPr>
              <a:t>incorreção</a:t>
            </a:r>
            <a:r>
              <a:rPr dirty="0" sz="650" spc="1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650" spc="10">
                <a:solidFill>
                  <a:srgbClr val="343434"/>
                </a:solidFill>
                <a:latin typeface="Arial MT"/>
                <a:cs typeface="Arial MT"/>
              </a:rPr>
              <a:t>-</a:t>
            </a:r>
            <a:r>
              <a:rPr dirty="0" sz="650" spc="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650" spc="10">
                <a:solidFill>
                  <a:srgbClr val="232323"/>
                </a:solidFill>
                <a:latin typeface="Arial MT"/>
                <a:cs typeface="Arial MT"/>
              </a:rPr>
              <a:t>Boletim</a:t>
            </a:r>
            <a:r>
              <a:rPr dirty="0" sz="650" spc="10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650" spc="10">
                <a:solidFill>
                  <a:srgbClr val="313131"/>
                </a:solidFill>
                <a:latin typeface="Arial MT"/>
                <a:cs typeface="Arial MT"/>
              </a:rPr>
              <a:t>Oficial</a:t>
            </a:r>
            <a:r>
              <a:rPr dirty="0" sz="650" spc="8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650" spc="10">
                <a:solidFill>
                  <a:srgbClr val="383838"/>
                </a:solidFill>
                <a:latin typeface="Arial MT"/>
                <a:cs typeface="Arial MT"/>
              </a:rPr>
              <a:t>do</a:t>
            </a:r>
            <a:r>
              <a:rPr dirty="0" sz="650" spc="6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650" spc="10">
                <a:solidFill>
                  <a:srgbClr val="262626"/>
                </a:solidFill>
                <a:latin typeface="Arial MT"/>
                <a:cs typeface="Arial MT"/>
              </a:rPr>
              <a:t>Municipio</a:t>
            </a:r>
            <a:r>
              <a:rPr dirty="0" sz="650" spc="1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650" spc="10">
                <a:solidFill>
                  <a:srgbClr val="1D1D1D"/>
                </a:solidFill>
                <a:latin typeface="Arial MT"/>
                <a:cs typeface="Arial MT"/>
              </a:rPr>
              <a:t>de</a:t>
            </a:r>
            <a:r>
              <a:rPr dirty="0" sz="650" spc="9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650" spc="10">
                <a:solidFill>
                  <a:srgbClr val="2F2F2F"/>
                </a:solidFill>
                <a:latin typeface="Arial MT"/>
                <a:cs typeface="Arial MT"/>
              </a:rPr>
              <a:t>Seropédica</a:t>
            </a:r>
            <a:r>
              <a:rPr dirty="0" sz="650" spc="1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650" spc="10">
                <a:solidFill>
                  <a:srgbClr val="2F2F2F"/>
                </a:solidFill>
                <a:latin typeface="Arial MT"/>
                <a:cs typeface="Arial MT"/>
              </a:rPr>
              <a:t>-</a:t>
            </a:r>
            <a:r>
              <a:rPr dirty="0" sz="650" spc="6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650" spc="10">
                <a:solidFill>
                  <a:srgbClr val="2A2A2A"/>
                </a:solidFill>
                <a:latin typeface="Arial MT"/>
                <a:cs typeface="Arial MT"/>
              </a:rPr>
              <a:t>Edição</a:t>
            </a:r>
            <a:r>
              <a:rPr dirty="0" sz="650" spc="6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650" spc="10">
                <a:solidFill>
                  <a:srgbClr val="262626"/>
                </a:solidFill>
                <a:latin typeface="Arial MT"/>
                <a:cs typeface="Arial MT"/>
              </a:rPr>
              <a:t>Extra</a:t>
            </a:r>
            <a:r>
              <a:rPr dirty="0" sz="650" spc="8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650" spc="10">
                <a:solidFill>
                  <a:srgbClr val="2D2D2D"/>
                </a:solidFill>
                <a:latin typeface="Arial MT"/>
                <a:cs typeface="Arial MT"/>
              </a:rPr>
              <a:t>n°</a:t>
            </a:r>
            <a:r>
              <a:rPr dirty="0" sz="650" spc="-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650" spc="10">
                <a:solidFill>
                  <a:srgbClr val="363636"/>
                </a:solidFill>
                <a:latin typeface="Arial MT"/>
                <a:cs typeface="Arial MT"/>
              </a:rPr>
              <a:t>1.619</a:t>
            </a:r>
            <a:r>
              <a:rPr dirty="0" sz="650" spc="10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650" spc="10">
                <a:solidFill>
                  <a:srgbClr val="424242"/>
                </a:solidFill>
                <a:latin typeface="Arial MT"/>
                <a:cs typeface="Arial MT"/>
              </a:rPr>
              <a:t>-</a:t>
            </a:r>
            <a:r>
              <a:rPr dirty="0" sz="650" spc="7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650" spc="10">
                <a:solidFill>
                  <a:srgbClr val="282828"/>
                </a:solidFill>
                <a:latin typeface="Arial MT"/>
                <a:cs typeface="Arial MT"/>
              </a:rPr>
              <a:t>Ano</a:t>
            </a:r>
            <a:r>
              <a:rPr dirty="0" sz="650" spc="2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650" spc="10">
                <a:solidFill>
                  <a:srgbClr val="424242"/>
                </a:solidFill>
                <a:latin typeface="Arial MT"/>
                <a:cs typeface="Arial MT"/>
              </a:rPr>
              <a:t>VII</a:t>
            </a:r>
            <a:r>
              <a:rPr dirty="0" sz="650" spc="3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650" spc="10">
                <a:solidFill>
                  <a:srgbClr val="4B4B4B"/>
                </a:solidFill>
                <a:latin typeface="Arial MT"/>
                <a:cs typeface="Arial MT"/>
              </a:rPr>
              <a:t>-</a:t>
            </a:r>
            <a:r>
              <a:rPr dirty="0" sz="650" spc="6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650" spc="10">
                <a:solidFill>
                  <a:srgbClr val="3F3F3F"/>
                </a:solidFill>
                <a:latin typeface="Arial MT"/>
                <a:cs typeface="Arial MT"/>
              </a:rPr>
              <a:t>21</a:t>
            </a:r>
            <a:r>
              <a:rPr dirty="0" sz="650" spc="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650" spc="1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650" spc="6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650" spc="10">
                <a:solidFill>
                  <a:srgbClr val="2D2D2D"/>
                </a:solidFill>
                <a:latin typeface="Arial MT"/>
                <a:cs typeface="Arial MT"/>
              </a:rPr>
              <a:t>fevereiro</a:t>
            </a:r>
            <a:r>
              <a:rPr dirty="0" sz="650" spc="14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650" spc="1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650" spc="7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650" spc="-10">
                <a:solidFill>
                  <a:srgbClr val="232323"/>
                </a:solidFill>
                <a:latin typeface="Arial MT"/>
                <a:cs typeface="Arial MT"/>
              </a:rPr>
              <a:t>2024.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844558" y="1478533"/>
            <a:ext cx="190817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Decreto</a:t>
            </a:r>
            <a:r>
              <a:rPr dirty="0" sz="750" spc="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N°</a:t>
            </a:r>
            <a:r>
              <a:rPr dirty="0" sz="75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2557</a:t>
            </a:r>
            <a:r>
              <a:rPr dirty="0" sz="750" spc="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750" spc="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21</a:t>
            </a:r>
            <a:r>
              <a:rPr dirty="0" sz="750" spc="45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750" spc="25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fevereiro,</a:t>
            </a:r>
            <a:r>
              <a:rPr dirty="0" sz="750" spc="4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2D2D2D"/>
                </a:solidFill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909192" y="1896871"/>
            <a:ext cx="280733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Abre</a:t>
            </a:r>
            <a:r>
              <a:rPr dirty="0" sz="750" spc="4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crédito</a:t>
            </a:r>
            <a:r>
              <a:rPr dirty="0" sz="750" spc="5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D1D1D"/>
                </a:solidFill>
                <a:latin typeface="Arial MT"/>
                <a:cs typeface="Arial MT"/>
              </a:rPr>
              <a:t>suplementar</a:t>
            </a:r>
            <a:r>
              <a:rPr dirty="0" sz="750" spc="10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no</a:t>
            </a:r>
            <a:r>
              <a:rPr dirty="0" sz="750" spc="4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valor</a:t>
            </a:r>
            <a:r>
              <a:rPr dirty="0" sz="750" spc="5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total</a:t>
            </a:r>
            <a:r>
              <a:rPr dirty="0" sz="750" spc="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750" spc="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R$3.571.750,00,</a:t>
            </a:r>
            <a:r>
              <a:rPr dirty="0" sz="750" spc="-1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1F1F1F"/>
                </a:solidFill>
                <a:latin typeface="Arial MT"/>
                <a:cs typeface="Arial MT"/>
              </a:rPr>
              <a:t>para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fins</a:t>
            </a:r>
            <a:r>
              <a:rPr dirty="0" sz="750" spc="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que</a:t>
            </a:r>
            <a:r>
              <a:rPr dirty="0" sz="750" spc="5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se</a:t>
            </a:r>
            <a:r>
              <a:rPr dirty="0" sz="750" spc="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especifica</a:t>
            </a:r>
            <a:r>
              <a:rPr dirty="0" sz="750" spc="9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e</a:t>
            </a:r>
            <a:r>
              <a:rPr dirty="0" sz="750" spc="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da</a:t>
            </a:r>
            <a:r>
              <a:rPr dirty="0" sz="750" spc="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outras</a:t>
            </a:r>
            <a:r>
              <a:rPr dirty="0" sz="750" spc="8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50866" y="2616961"/>
            <a:ext cx="6228080" cy="9220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685" marR="5080" indent="790575">
              <a:lnSpc>
                <a:spcPct val="150000"/>
              </a:lnSpc>
              <a:spcBef>
                <a:spcPts val="100"/>
              </a:spcBef>
            </a:pP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O</a:t>
            </a:r>
            <a:r>
              <a:rPr dirty="0" sz="750" spc="2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PREFEITO</a:t>
            </a:r>
            <a:r>
              <a:rPr dirty="0" sz="750" spc="7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MUNICIPAL,</a:t>
            </a:r>
            <a:r>
              <a:rPr dirty="0" sz="750" spc="9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no</a:t>
            </a:r>
            <a:r>
              <a:rPr dirty="0" sz="750" spc="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uso</a:t>
            </a:r>
            <a:r>
              <a:rPr dirty="0" sz="750" spc="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de</a:t>
            </a:r>
            <a:r>
              <a:rPr dirty="0" sz="750" spc="3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suas</a:t>
            </a:r>
            <a:r>
              <a:rPr dirty="0" sz="750" spc="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atribuições</a:t>
            </a:r>
            <a:r>
              <a:rPr dirty="0" sz="750" spc="6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legais,</a:t>
            </a:r>
            <a:r>
              <a:rPr dirty="0" sz="750" spc="6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constitucionais</a:t>
            </a:r>
            <a:r>
              <a:rPr dirty="0" sz="750" spc="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e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de</a:t>
            </a:r>
            <a:r>
              <a:rPr dirty="0" sz="750" spc="2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acordo</a:t>
            </a:r>
            <a:r>
              <a:rPr dirty="0" sz="750" spc="4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com</a:t>
            </a:r>
            <a:r>
              <a:rPr dirty="0" sz="750" spc="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o</a:t>
            </a:r>
            <a:r>
              <a:rPr dirty="0" sz="750" spc="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que</a:t>
            </a:r>
            <a:r>
              <a:rPr dirty="0" sz="750" spc="1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lhe</a:t>
            </a:r>
            <a:r>
              <a:rPr dirty="0" sz="750" spc="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confere</a:t>
            </a:r>
            <a:r>
              <a:rPr dirty="0" sz="750" spc="7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o art.</a:t>
            </a:r>
            <a:r>
              <a:rPr dirty="0" sz="750" spc="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8º</a:t>
            </a:r>
            <a:r>
              <a:rPr dirty="0" sz="750" spc="25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2A2A2A"/>
                </a:solidFill>
                <a:latin typeface="Arial MT"/>
                <a:cs typeface="Arial MT"/>
              </a:rPr>
              <a:t>da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LEI</a:t>
            </a:r>
            <a:r>
              <a:rPr dirty="0" sz="75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N°</a:t>
            </a:r>
            <a:r>
              <a:rPr dirty="0" sz="750" spc="-3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823/2023</a:t>
            </a:r>
            <a:r>
              <a:rPr dirty="0" sz="750" spc="5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datada</a:t>
            </a:r>
            <a:r>
              <a:rPr dirty="0" sz="750" spc="7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750" spc="2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21/12/2023,</a:t>
            </a:r>
            <a:r>
              <a:rPr dirty="0" sz="750" spc="9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publicada</a:t>
            </a:r>
            <a:r>
              <a:rPr dirty="0" sz="750" spc="7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em</a:t>
            </a:r>
            <a:r>
              <a:rPr dirty="0" sz="750" spc="229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62626"/>
                </a:solidFill>
                <a:latin typeface="Arial MT"/>
                <a:cs typeface="Arial MT"/>
              </a:rPr>
              <a:t>21/12/2023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84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solidFill>
                  <a:srgbClr val="212121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-5">
                <a:solidFill>
                  <a:srgbClr val="212121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82828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5">
                <a:solidFill>
                  <a:srgbClr val="282828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D2D2D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15">
                <a:solidFill>
                  <a:srgbClr val="2D2D2D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63636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50" spc="35">
                <a:solidFill>
                  <a:srgbClr val="363636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13131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25">
                <a:solidFill>
                  <a:srgbClr val="313131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545454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55">
                <a:solidFill>
                  <a:srgbClr val="545454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444444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750">
              <a:latin typeface="Arial MT"/>
              <a:cs typeface="Arial MT"/>
            </a:endParaRPr>
          </a:p>
          <a:p>
            <a:pPr marL="316865">
              <a:lnSpc>
                <a:spcPct val="100000"/>
              </a:lnSpc>
            </a:pP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Artigo</a:t>
            </a:r>
            <a:r>
              <a:rPr dirty="0" sz="750" spc="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1º</a:t>
            </a:r>
            <a:r>
              <a:rPr dirty="0" sz="750" spc="-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-</a:t>
            </a:r>
            <a:r>
              <a:rPr dirty="0" sz="750" spc="10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Fica</a:t>
            </a:r>
            <a:r>
              <a:rPr dirty="0" sz="750" spc="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aberto</a:t>
            </a:r>
            <a:r>
              <a:rPr dirty="0" sz="750" spc="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crédito</a:t>
            </a:r>
            <a:r>
              <a:rPr dirty="0" sz="750" spc="6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suplementar</a:t>
            </a:r>
            <a:r>
              <a:rPr dirty="0" sz="750" spc="9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as</a:t>
            </a:r>
            <a:r>
              <a:rPr dirty="0" sz="750" spc="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seguintes</a:t>
            </a:r>
            <a:r>
              <a:rPr dirty="0" sz="750" spc="6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33333"/>
                </a:solidFill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07432" y="4248885"/>
            <a:ext cx="2590165" cy="358140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750">
                <a:solidFill>
                  <a:srgbClr val="232323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750" spc="295">
                <a:solidFill>
                  <a:srgbClr val="232323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282828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50" spc="500">
                <a:solidFill>
                  <a:srgbClr val="282828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20"/>
              </a:spcBef>
            </a:pPr>
            <a:r>
              <a:rPr dirty="0" sz="950" b="1">
                <a:solidFill>
                  <a:srgbClr val="212121"/>
                </a:solidFill>
                <a:latin typeface="Arial"/>
                <a:cs typeface="Arial"/>
              </a:rPr>
              <a:t>PREFEITURA</a:t>
            </a:r>
            <a:r>
              <a:rPr dirty="0" sz="950" spc="2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D1D1D"/>
                </a:solidFill>
                <a:latin typeface="Arial"/>
                <a:cs typeface="Arial"/>
              </a:rPr>
              <a:t>MUNICIPAL</a:t>
            </a:r>
            <a:r>
              <a:rPr dirty="0" sz="950" spc="5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13131"/>
                </a:solidFill>
                <a:latin typeface="Arial"/>
                <a:cs typeface="Arial"/>
              </a:rPr>
              <a:t>DE</a:t>
            </a:r>
            <a:r>
              <a:rPr dirty="0" sz="950" spc="-25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32323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506031" y="4627504"/>
          <a:ext cx="6337300" cy="33699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500"/>
                <a:gridCol w="4885690"/>
                <a:gridCol w="675639"/>
              </a:tblGrid>
              <a:tr h="138430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01.06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30"/>
                        </a:lnSpc>
                      </a:pP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19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8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Administração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2.802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baseline="3703" sz="11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703" sz="11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82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7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baseline="3703" sz="1125" spc="3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703" sz="1125" spc="97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baseline="3703" sz="1125" spc="209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048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74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3.1.9.0.92.00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192780" algn="l"/>
                        </a:tabLst>
                      </a:pP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750" spc="6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750" spc="9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750" spc="9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9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4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9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2.227.000,00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78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4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4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2.227.000,00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319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01.13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3500"/>
                </a:tc>
                <a:tc>
                  <a:txBody>
                    <a:bodyPr/>
                    <a:lstStyle/>
                    <a:p>
                      <a:pPr marL="272034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7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7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10033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2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2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750" spc="15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Públicos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2.227.000,00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6891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2.825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22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22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baseline="3703" sz="1125" spc="7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703" sz="1125" spc="112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065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194685" algn="l"/>
                        </a:tabLst>
                      </a:pP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4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0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1.120.000,00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7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0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1.120.000,00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321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01.17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4769"/>
                </a:tc>
                <a:tc>
                  <a:txBody>
                    <a:bodyPr/>
                    <a:lstStyle/>
                    <a:p>
                      <a:pPr marL="272034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7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7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10541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7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7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Comunicação</a:t>
                      </a:r>
                      <a:r>
                        <a:rPr dirty="0" sz="750" spc="2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8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Eventos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1.120.000,00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764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2.861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Festas</a:t>
                      </a:r>
                      <a:r>
                        <a:rPr dirty="0" sz="750" spc="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Oficiais,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PromoCão</a:t>
                      </a:r>
                      <a:r>
                        <a:rPr dirty="0" sz="750" spc="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Realização</a:t>
                      </a:r>
                      <a:r>
                        <a:rPr dirty="0" sz="750" spc="4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Eventos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3.3.9.0.92.00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194685" algn="l"/>
                        </a:tabLst>
                      </a:pP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750" spc="7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 EXERCÍCIOS</a:t>
                      </a:r>
                      <a:r>
                        <a:rPr dirty="0" sz="750" spc="114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0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3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188.750,00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22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 i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50" spc="114" i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4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188.750,00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3206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01.31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3500"/>
                </a:tc>
                <a:tc>
                  <a:txBody>
                    <a:bodyPr/>
                    <a:lstStyle/>
                    <a:p>
                      <a:pPr marL="272224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6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9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10541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16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8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9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Cultura</a:t>
                      </a:r>
                      <a:r>
                        <a:rPr dirty="0" sz="750" spc="14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9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Turismo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188.750,00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7145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2.046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82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7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baseline="3703" sz="1125" spc="3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703" sz="1125" spc="1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04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197225" algn="l"/>
                        </a:tabLst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50" spc="8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9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47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4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8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36.000,00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00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224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7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7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36.000,00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282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08325">
                        <a:lnSpc>
                          <a:spcPts val="810"/>
                        </a:lnSpc>
                        <a:spcBef>
                          <a:spcPts val="105"/>
                        </a:spcBef>
                      </a:pP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2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1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3.571.750,00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849261" y="8050784"/>
            <a:ext cx="5751830" cy="276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1645" marR="5080" indent="-449580">
              <a:lnSpc>
                <a:spcPct val="110000"/>
              </a:lnSpc>
              <a:spcBef>
                <a:spcPts val="100"/>
              </a:spcBef>
            </a:pP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Artigo</a:t>
            </a:r>
            <a:r>
              <a:rPr dirty="0" sz="750" spc="3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2º</a:t>
            </a:r>
            <a:r>
              <a:rPr dirty="0" sz="75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-</a:t>
            </a:r>
            <a:r>
              <a:rPr dirty="0" sz="750" spc="-4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As</a:t>
            </a:r>
            <a:r>
              <a:rPr dirty="0" sz="750" spc="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despesas</a:t>
            </a:r>
            <a:r>
              <a:rPr dirty="0" sz="750" spc="5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decorrentes</a:t>
            </a:r>
            <a:r>
              <a:rPr dirty="0" sz="750" spc="7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da</a:t>
            </a:r>
            <a:r>
              <a:rPr dirty="0" sz="750" spc="3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abertura</a:t>
            </a:r>
            <a:r>
              <a:rPr dirty="0" sz="750" spc="6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do</a:t>
            </a:r>
            <a:r>
              <a:rPr dirty="0" sz="750" spc="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presente</a:t>
            </a:r>
            <a:r>
              <a:rPr dirty="0" sz="750" spc="7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crédito</a:t>
            </a:r>
            <a:r>
              <a:rPr dirty="0" sz="750" spc="5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suplementar,</a:t>
            </a:r>
            <a:r>
              <a:rPr dirty="0" sz="750" spc="10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serão</a:t>
            </a:r>
            <a:r>
              <a:rPr dirty="0" sz="750" spc="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cobertas</a:t>
            </a:r>
            <a:r>
              <a:rPr dirty="0" sz="750" spc="7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com</a:t>
            </a:r>
            <a:r>
              <a:rPr dirty="0" sz="750" spc="-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recursos</a:t>
            </a:r>
            <a:r>
              <a:rPr dirty="0" sz="750" spc="8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750" spc="1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que</a:t>
            </a:r>
            <a:r>
              <a:rPr dirty="0" sz="750" spc="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trata</a:t>
            </a:r>
            <a:r>
              <a:rPr dirty="0" sz="750" spc="2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o</a:t>
            </a:r>
            <a:r>
              <a:rPr dirty="0" sz="750" spc="-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B2B2B"/>
                </a:solidFill>
                <a:latin typeface="Arial MT"/>
                <a:cs typeface="Arial MT"/>
              </a:rPr>
              <a:t>Artigo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43</a:t>
            </a:r>
            <a:r>
              <a:rPr dirty="0" sz="750" spc="1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parágrafo</a:t>
            </a:r>
            <a:r>
              <a:rPr dirty="0" sz="750" spc="8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1º</a:t>
            </a:r>
            <a:r>
              <a:rPr dirty="0" sz="750" spc="-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da</a:t>
            </a:r>
            <a:r>
              <a:rPr dirty="0" sz="750" spc="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Lei</a:t>
            </a:r>
            <a:r>
              <a:rPr dirty="0" sz="750" spc="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Federal</a:t>
            </a:r>
            <a:r>
              <a:rPr dirty="0" sz="750" spc="5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N°</a:t>
            </a:r>
            <a:r>
              <a:rPr dirty="0" sz="750" spc="-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4.320/64,</a:t>
            </a:r>
            <a:r>
              <a:rPr dirty="0" sz="750" spc="6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Inciso</a:t>
            </a:r>
            <a:r>
              <a:rPr dirty="0" sz="750" spc="3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343434"/>
                </a:solidFill>
                <a:latin typeface="Arial MT"/>
                <a:cs typeface="Arial MT"/>
              </a:rPr>
              <a:t>III.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692916" y="8389111"/>
            <a:ext cx="159131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0200" marR="5080" indent="-318135">
              <a:lnSpc>
                <a:spcPct val="152000"/>
              </a:lnSpc>
              <a:spcBef>
                <a:spcPts val="100"/>
              </a:spcBef>
            </a:pP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Inciso:</a:t>
            </a:r>
            <a:r>
              <a:rPr dirty="0" sz="750" spc="10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II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-</a:t>
            </a:r>
            <a:r>
              <a:rPr dirty="0" sz="750" spc="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Excesso</a:t>
            </a:r>
            <a:r>
              <a:rPr dirty="0" sz="750" spc="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de</a:t>
            </a:r>
            <a:r>
              <a:rPr dirty="0" sz="750" spc="4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33333"/>
                </a:solidFill>
                <a:latin typeface="Arial MT"/>
                <a:cs typeface="Arial MT"/>
              </a:rPr>
              <a:t>Arrecadação: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III</a:t>
            </a:r>
            <a:r>
              <a:rPr dirty="0" sz="750" spc="-3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-</a:t>
            </a:r>
            <a:r>
              <a:rPr dirty="0" sz="750" spc="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Anulação</a:t>
            </a:r>
            <a:r>
              <a:rPr dirty="0" sz="750" spc="8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75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Dotação</a:t>
            </a:r>
            <a:r>
              <a:rPr dirty="0" sz="750" spc="6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444444"/>
                </a:solidFill>
                <a:latin typeface="Arial MT"/>
                <a:cs typeface="Arial MT"/>
              </a:rPr>
              <a:t>: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09718" y="8747252"/>
            <a:ext cx="2594610" cy="353695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sng" sz="750">
                <a:solidFill>
                  <a:srgbClr val="212121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310">
                <a:solidFill>
                  <a:srgbClr val="212121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2F2F2F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solidFill>
                  <a:srgbClr val="2F2F2F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305"/>
              </a:spcBef>
            </a:pPr>
            <a:r>
              <a:rPr dirty="0" sz="950" spc="-10" b="1">
                <a:solidFill>
                  <a:srgbClr val="262626"/>
                </a:solidFill>
                <a:latin typeface="Arial"/>
                <a:cs typeface="Arial"/>
              </a:rPr>
              <a:t>PREFEITURA</a:t>
            </a:r>
            <a:r>
              <a:rPr dirty="0" sz="950" spc="7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42424"/>
                </a:solidFill>
                <a:latin typeface="Arial"/>
                <a:cs typeface="Arial"/>
              </a:rPr>
              <a:t>MUNICIPAL</a:t>
            </a:r>
            <a:r>
              <a:rPr dirty="0" sz="950" spc="25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A3A3A"/>
                </a:solidFill>
                <a:latin typeface="Arial"/>
                <a:cs typeface="Arial"/>
              </a:rPr>
              <a:t>DE</a:t>
            </a:r>
            <a:r>
              <a:rPr dirty="0" sz="950" spc="5" b="1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81818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27415" y="9042907"/>
            <a:ext cx="271145" cy="368300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dirty="0" sz="750" spc="-10">
                <a:solidFill>
                  <a:srgbClr val="2D2D2D"/>
                </a:solidFill>
                <a:latin typeface="Arial MT"/>
                <a:cs typeface="Arial MT"/>
              </a:rPr>
              <a:t>01.02</a:t>
            </a:r>
            <a:endParaRPr sz="75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450"/>
              </a:spcBef>
            </a:pPr>
            <a:r>
              <a:rPr dirty="0" sz="750" spc="-10">
                <a:solidFill>
                  <a:srgbClr val="262626"/>
                </a:solidFill>
                <a:latin typeface="Arial MT"/>
                <a:cs typeface="Arial MT"/>
              </a:rPr>
              <a:t>2.794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96967" y="9042907"/>
            <a:ext cx="2035175" cy="368300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50"/>
              </a:spcBef>
            </a:pP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Gabinete</a:t>
            </a:r>
            <a:r>
              <a:rPr dirty="0" sz="750" spc="14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do</a:t>
            </a:r>
            <a:r>
              <a:rPr dirty="0" sz="750" spc="18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Vice</a:t>
            </a:r>
            <a:r>
              <a:rPr dirty="0" sz="750" spc="9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Prefeito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Manutencão</a:t>
            </a:r>
            <a:r>
              <a:rPr dirty="0" sz="750" spc="114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e</a:t>
            </a:r>
            <a:r>
              <a:rPr dirty="0" sz="750" spc="3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Operacionalização</a:t>
            </a:r>
            <a:r>
              <a:rPr dirty="0" sz="75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das</a:t>
            </a:r>
            <a:r>
              <a:rPr dirty="0" sz="750" spc="4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Arial MT"/>
                <a:cs typeface="Arial MT"/>
              </a:rPr>
              <a:t>unidade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776858" y="8389111"/>
            <a:ext cx="723900" cy="37338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750" spc="-10">
                <a:solidFill>
                  <a:srgbClr val="232323"/>
                </a:solidFill>
                <a:latin typeface="Arial MT"/>
                <a:cs typeface="Arial MT"/>
              </a:rPr>
              <a:t>R$3.571.750,00</a:t>
            </a:r>
            <a:endParaRPr sz="7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solidFill>
                  <a:srgbClr val="212121"/>
                </a:solidFill>
                <a:latin typeface="Arial MT"/>
                <a:cs typeface="Arial MT"/>
              </a:rPr>
              <a:t>$3.571.750,00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1480" y="429483"/>
            <a:ext cx="713232" cy="694482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59663" y="2422191"/>
          <a:ext cx="6486525" cy="71043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1215"/>
                <a:gridCol w="2681605"/>
                <a:gridCol w="2245360"/>
                <a:gridCol w="651510"/>
              </a:tblGrid>
              <a:tr h="139700">
                <a:tc>
                  <a:txBody>
                    <a:bodyPr/>
                    <a:lstStyle/>
                    <a:p>
                      <a:pPr marL="168910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01.02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30"/>
                        </a:lnSpc>
                      </a:pP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Gabinete</a:t>
                      </a:r>
                      <a:r>
                        <a:rPr dirty="0" sz="750" spc="17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6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Vice</a:t>
                      </a:r>
                      <a:r>
                        <a:rPr dirty="0" sz="750" spc="9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Prefeito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1130"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2.794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Manutencäo</a:t>
                      </a:r>
                      <a:r>
                        <a:rPr dirty="0" sz="750" spc="9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Oßeracionalizacäo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3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3.1.9.0.13.03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OBRIGA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ÖES</a:t>
                      </a:r>
                      <a:r>
                        <a:rPr dirty="0" baseline="3703" sz="1125" spc="6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baseline="3703" sz="1125" spc="82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-1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baseline="3703" sz="1125" spc="52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3703" sz="1125" spc="-3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baseline="3703" sz="1125" spc="52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baseline="3703" sz="1125" spc="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PREV.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9370"/>
                </a:tc>
                <a:tc>
                  <a:txBody>
                    <a:bodyPr/>
                    <a:lstStyle/>
                    <a:p>
                      <a:pPr algn="r" marR="29972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4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9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6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Arial Black"/>
                          <a:cs typeface="Arial Black"/>
                        </a:rPr>
                        <a:t>2.000,00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0955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0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4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2.000,00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0955"/>
                </a:tc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8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2.000,00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9209"/>
                </a:tc>
              </a:tr>
              <a:tr h="168910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01.04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204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7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9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Governo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6210"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2.798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750" spc="8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OperacionalizaCăo</a:t>
                      </a:r>
                      <a:r>
                        <a:rPr dirty="0" sz="750" spc="-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17081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3.1.9.0.13.03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048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OBRIGA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OES</a:t>
                      </a:r>
                      <a:r>
                        <a:rPr dirty="0" baseline="3703" sz="1125" spc="67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baseline="3703" sz="1125" spc="97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7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baseline="3703" sz="1125" spc="37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3703" sz="1125" spc="-7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baseline="3703" sz="1125" spc="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baseline="3703" sz="1125" spc="7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PREV.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algn="r" marR="2997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5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7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7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4127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Arial Black"/>
                          <a:cs typeface="Arial Black"/>
                        </a:rPr>
                        <a:t>80.000,00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0955"/>
                </a:tc>
              </a:tr>
              <a:tr h="163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8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4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463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80.000,00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0955"/>
                </a:tc>
              </a:tr>
              <a:tr h="1511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865"/>
                        </a:lnSpc>
                        <a:spcBef>
                          <a:spcPts val="229"/>
                        </a:spcBef>
                      </a:pP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8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6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algn="r" marR="46355">
                        <a:lnSpc>
                          <a:spcPts val="880"/>
                        </a:lnSpc>
                        <a:spcBef>
                          <a:spcPts val="210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80.000,00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6670"/>
                </a:tc>
              </a:tr>
              <a:tr h="180340">
                <a:tc>
                  <a:txBody>
                    <a:bodyPr/>
                    <a:lstStyle/>
                    <a:p>
                      <a:pPr marL="16637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01.05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4925"/>
                </a:tc>
                <a:tc gridSpan="2"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750" spc="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8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6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Planejamento</a:t>
                      </a:r>
                      <a:r>
                        <a:rPr dirty="0" sz="750" spc="6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3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Desenvolvimen!o</a:t>
                      </a:r>
                      <a:r>
                        <a:rPr dirty="0" sz="750" spc="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Sustentźvel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04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4940"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2.799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Manuten0ão</a:t>
                      </a:r>
                      <a:r>
                        <a:rPr dirty="0" sz="750" spc="8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OPeracionalizaçäo</a:t>
                      </a:r>
                      <a:r>
                        <a:rPr dirty="0" sz="750" spc="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8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3.1.9.0.13.03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0480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3197860" algn="l"/>
                        </a:tabLst>
                      </a:pP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OBRIGA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703" sz="1125" spc="7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baseline="3703" sz="1125" spc="104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7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baseline="3703" sz="1125" spc="44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3703" sz="1125" spc="-37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baseline="3703" sz="1125" spc="44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baseline="3703" sz="1125" spc="1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703" sz="1125" spc="82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703" sz="1125" spc="104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703" sz="1125" spc="104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49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solidFill>
                            <a:srgbClr val="1D1D1D"/>
                          </a:solidFill>
                          <a:latin typeface="Arial Black"/>
                          <a:cs typeface="Arial Black"/>
                        </a:rPr>
                        <a:t>248.524,20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5400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247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8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4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19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248.524,20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</a:tr>
              <a:tr h="160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2288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6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9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248.524,20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58750">
                <a:tc>
                  <a:txBody>
                    <a:bodyPr/>
                    <a:lstStyle/>
                    <a:p>
                      <a:pPr marL="1663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01.06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gridSpan="2"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16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9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4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Administração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2.802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Manuten¢äo</a:t>
                      </a:r>
                      <a:r>
                        <a:rPr dirty="0" sz="750" spc="7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750" spc="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8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3.1.9.0.13.03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197225" algn="l"/>
                        </a:tabLst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OBRIGACÕES</a:t>
                      </a:r>
                      <a:r>
                        <a:rPr dirty="0" sz="750" spc="8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sz="750" spc="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sz="750" spc="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-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sz="750" spc="2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sz="750" spc="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lmposto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12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512.597,89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63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228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512.597,89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60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2288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6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6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12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512.597,89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64465">
                <a:tc>
                  <a:txBody>
                    <a:bodyPr/>
                    <a:lstStyle/>
                    <a:p>
                      <a:pPr marL="16637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01.07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9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8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Fazenda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2.804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Manutencäo</a:t>
                      </a:r>
                      <a:r>
                        <a:rPr dirty="0" sz="750" spc="9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750" spc="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8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16637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3.1.9.0.13.02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195320" algn="l"/>
                        </a:tabLst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OBRIGACÕES</a:t>
                      </a:r>
                      <a:r>
                        <a:rPr dirty="0" sz="750" spc="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6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4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lmgosto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228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8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25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0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2034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7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7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RŞ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318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i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200.000</a:t>
                      </a:r>
                      <a:r>
                        <a:rPr dirty="0" sz="750" spc="30" i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-25" i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00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22225"/>
                </a:tc>
              </a:tr>
              <a:tr h="163195">
                <a:tc>
                  <a:txBody>
                    <a:bodyPr/>
                    <a:lstStyle/>
                    <a:p>
                      <a:pPr marL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01.08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7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2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2.805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750" spc="10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3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750" spc="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1663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3.1.9.0.13.04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195320" algn="l"/>
                        </a:tabLst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Obriüacões</a:t>
                      </a:r>
                      <a:r>
                        <a:rPr dirty="0" sz="750" spc="6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sz="750" spc="4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Regime</a:t>
                      </a:r>
                      <a:r>
                        <a:rPr dirty="0" sz="750" spc="4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PróPrio</a:t>
                      </a:r>
                      <a:r>
                        <a:rPr dirty="0" sz="750" spc="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3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4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lmposto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1.000.00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78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7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0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1.000,00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203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6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9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572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1.000,00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  <a:tr h="163195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01.09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gridSpan="2"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9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8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9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2.808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gridSpan="2"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Manutencäo</a:t>
                      </a:r>
                      <a:r>
                        <a:rPr dirty="0" sz="750" spc="1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4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Operacionalizaçäo</a:t>
                      </a:r>
                      <a:r>
                        <a:rPr dirty="0" sz="750" spc="1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4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1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3.1.9.0.13.02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192780" algn="l"/>
                        </a:tabLst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OBRIGACÕES</a:t>
                      </a:r>
                      <a:r>
                        <a:rPr dirty="0" sz="750" spc="3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9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lmpostos</a:t>
                      </a:r>
                      <a:r>
                        <a:rPr dirty="0" sz="750" spc="9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0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443.937,56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78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8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443.937,56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589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7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7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443.937,56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3195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01.10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gridSpan="2"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14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7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Trabalho,</a:t>
                      </a:r>
                      <a:r>
                        <a:rPr dirty="0" sz="750" spc="5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Emprego</a:t>
                      </a:r>
                      <a:r>
                        <a:rPr dirty="0" sz="750" spc="1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4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Renda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2.863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Manutençäo</a:t>
                      </a:r>
                      <a:r>
                        <a:rPr dirty="0" sz="750" spc="1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4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14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3.1.9.0.13.03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 gridSpan="2"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245"/>
                        </a:spcBef>
                        <a:tabLst>
                          <a:tab pos="3193415" algn="l"/>
                        </a:tabLst>
                      </a:pP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OBRIGA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703" sz="1125" spc="67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baseline="3703" sz="1125" spc="89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-7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baseline="3703" sz="1125" spc="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3703" sz="1125" spc="-22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baseline="3703" sz="1125" spc="44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baseline="3703" sz="1125" spc="3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703" sz="1125" spc="82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703" sz="1125" spc="127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703" sz="1125" spc="89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24.000,00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9209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58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7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0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24.000,00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222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780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7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7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24.000,00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7940"/>
                </a:tc>
              </a:tr>
              <a:tr h="154940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01.12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 gridSpan="2"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750" spc="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Controladoria</a:t>
                      </a:r>
                      <a:r>
                        <a:rPr dirty="0" sz="750" spc="1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750" spc="9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14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Município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2.829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gridSpan="2"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750" spc="13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Operacionalizacäo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6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10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64160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3.1.9.0.13.03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>
                    <a:lnB w="12700">
                      <a:solidFill>
                        <a:srgbClr val="48484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210"/>
                        </a:spcBef>
                        <a:tabLst>
                          <a:tab pos="3190875" algn="l"/>
                        </a:tabLst>
                      </a:pP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OBRIGA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ÖES</a:t>
                      </a:r>
                      <a:r>
                        <a:rPr dirty="0" baseline="3703" sz="1125" spc="67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baseline="3703" sz="1125" spc="82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-7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baseline="3703" sz="1125" spc="52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3703" sz="1125" spc="-22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baseline="3703" sz="1125" spc="37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baseline="3703" sz="1125" spc="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baseline="3703" sz="1125" spc="82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703" sz="1125" spc="104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703" sz="1125" spc="104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6670">
                    <a:lnB w="12700">
                      <a:solidFill>
                        <a:srgbClr val="48484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110.000,00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>
                    <a:lnB w="12700">
                      <a:solidFill>
                        <a:srgbClr val="48484B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365759" y="1270934"/>
            <a:ext cx="6403975" cy="0"/>
          </a:xfrm>
          <a:custGeom>
            <a:avLst/>
            <a:gdLst/>
            <a:ahLst/>
            <a:cxnLst/>
            <a:rect l="l" t="t" r="r" b="b"/>
            <a:pathLst>
              <a:path w="6403975" h="0">
                <a:moveTo>
                  <a:pt x="0" y="0"/>
                </a:moveTo>
                <a:lnTo>
                  <a:pt x="6403848" y="0"/>
                </a:lnTo>
              </a:path>
            </a:pathLst>
          </a:custGeom>
          <a:ln w="12183">
            <a:solidFill>
              <a:srgbClr val="4848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31226" y="360431"/>
            <a:ext cx="3049270" cy="555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40" b="1">
                <a:solidFill>
                  <a:srgbClr val="313131"/>
                </a:solidFill>
                <a:latin typeface="Arial"/>
                <a:cs typeface="Arial"/>
              </a:rPr>
              <a:t>PREFEITURA</a:t>
            </a:r>
            <a:r>
              <a:rPr dirty="0" sz="1200" spc="4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A2A2A"/>
                </a:solidFill>
                <a:latin typeface="Arial"/>
                <a:cs typeface="Arial"/>
              </a:rPr>
              <a:t>MUNICIPAL</a:t>
            </a:r>
            <a:r>
              <a:rPr dirty="0" sz="1200" spc="4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D2D2D"/>
                </a:solidFill>
                <a:latin typeface="Arial"/>
                <a:cs typeface="Arial"/>
              </a:rPr>
              <a:t>DE</a:t>
            </a:r>
            <a:r>
              <a:rPr dirty="0" sz="1200" spc="-6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32323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3335" marR="1923414">
              <a:lnSpc>
                <a:spcPct val="127899"/>
              </a:lnSpc>
              <a:spcBef>
                <a:spcPts val="430"/>
              </a:spcBef>
            </a:pPr>
            <a:r>
              <a:rPr dirty="0" sz="750" spc="20">
                <a:solidFill>
                  <a:srgbClr val="3F3F3F"/>
                </a:solidFill>
                <a:latin typeface="Arial MT"/>
                <a:cs typeface="Arial MT"/>
              </a:rPr>
              <a:t>Rua</a:t>
            </a:r>
            <a:r>
              <a:rPr dirty="0" sz="750" spc="6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 spc="20">
                <a:solidFill>
                  <a:srgbClr val="313131"/>
                </a:solidFill>
                <a:latin typeface="Arial MT"/>
                <a:cs typeface="Arial MT"/>
              </a:rPr>
              <a:t>Maria</a:t>
            </a:r>
            <a:r>
              <a:rPr dirty="0" sz="750" spc="9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 spc="20">
                <a:solidFill>
                  <a:srgbClr val="343434"/>
                </a:solidFill>
                <a:latin typeface="Arial MT"/>
                <a:cs typeface="Arial MT"/>
              </a:rPr>
              <a:t>Lourenço,</a:t>
            </a:r>
            <a:r>
              <a:rPr dirty="0" sz="750" spc="4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B3B3B"/>
                </a:solidFill>
                <a:latin typeface="Arial MT"/>
                <a:cs typeface="Arial MT"/>
              </a:rPr>
              <a:t>18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Fazenda</a:t>
            </a:r>
            <a:r>
              <a:rPr dirty="0" sz="750" spc="14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B2B2B"/>
                </a:solidFill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242424"/>
                </a:solidFill>
              </a:rPr>
              <a:t>Servaux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6261552" y="9562340"/>
            <a:ext cx="477520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solidFill>
                  <a:srgbClr val="2D2D2D"/>
                </a:solidFill>
                <a:latin typeface="Arial MT"/>
                <a:cs typeface="Arial MT"/>
              </a:rPr>
              <a:t>Página</a:t>
            </a:r>
            <a:r>
              <a:rPr dirty="0" sz="550" spc="8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4D4D4D"/>
                </a:solidFill>
                <a:latin typeface="Arial MT"/>
                <a:cs typeface="Arial MT"/>
              </a:rPr>
              <a:t>2</a:t>
            </a:r>
            <a:r>
              <a:rPr dirty="0" sz="550" spc="2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550" spc="3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343434"/>
                </a:solidFill>
                <a:latin typeface="Arial MT"/>
                <a:cs typeface="Arial MT"/>
              </a:rPr>
              <a:t>4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93716" y="2051990"/>
            <a:ext cx="2596515" cy="34988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u="sng" sz="750">
                <a:solidFill>
                  <a:srgbClr val="232323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Dotaçoes</a:t>
            </a:r>
            <a:r>
              <a:rPr dirty="0" u="sng" sz="750" spc="330">
                <a:solidFill>
                  <a:srgbClr val="232323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2D2D2D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solidFill>
                  <a:srgbClr val="2D2D2D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285"/>
              </a:spcBef>
            </a:pPr>
            <a:r>
              <a:rPr dirty="0" sz="950" b="1">
                <a:solidFill>
                  <a:srgbClr val="212121"/>
                </a:solidFill>
                <a:latin typeface="Arial"/>
                <a:cs typeface="Arial"/>
              </a:rPr>
              <a:t>PREFEITURA</a:t>
            </a:r>
            <a:r>
              <a:rPr dirty="0" sz="950" spc="2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32323"/>
                </a:solidFill>
                <a:latin typeface="Arial"/>
                <a:cs typeface="Arial"/>
              </a:rPr>
              <a:t>MUNICIPAL</a:t>
            </a:r>
            <a:r>
              <a:rPr dirty="0" sz="950" spc="1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83838"/>
                </a:solidFill>
                <a:latin typeface="Arial"/>
                <a:cs typeface="Arial"/>
              </a:rPr>
              <a:t>DE</a:t>
            </a:r>
            <a:r>
              <a:rPr dirty="0" sz="950" spc="-1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D2D2D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5769" y="402336"/>
            <a:ext cx="710946" cy="69494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93191" y="9512807"/>
            <a:ext cx="6410325" cy="0"/>
          </a:xfrm>
          <a:custGeom>
            <a:avLst/>
            <a:gdLst/>
            <a:ahLst/>
            <a:cxnLst/>
            <a:rect l="l" t="t" r="r" b="b"/>
            <a:pathLst>
              <a:path w="6410325" h="0">
                <a:moveTo>
                  <a:pt x="0" y="0"/>
                </a:moveTo>
                <a:lnTo>
                  <a:pt x="6409944" y="0"/>
                </a:lnTo>
              </a:path>
            </a:pathLst>
          </a:custGeom>
          <a:ln w="12192">
            <a:solidFill>
              <a:srgbClr val="4B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84047" y="1261872"/>
            <a:ext cx="6398260" cy="0"/>
          </a:xfrm>
          <a:custGeom>
            <a:avLst/>
            <a:gdLst/>
            <a:ahLst/>
            <a:cxnLst/>
            <a:rect l="l" t="t" r="r" b="b"/>
            <a:pathLst>
              <a:path w="6398259" h="0">
                <a:moveTo>
                  <a:pt x="0" y="0"/>
                </a:moveTo>
                <a:lnTo>
                  <a:pt x="6397752" y="0"/>
                </a:lnTo>
              </a:path>
            </a:pathLst>
          </a:custGeom>
          <a:ln w="18288">
            <a:solidFill>
              <a:srgbClr val="44444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73367" y="5365241"/>
            <a:ext cx="374904" cy="82296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264218" y="341883"/>
            <a:ext cx="3054985" cy="544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3B3B3B"/>
                </a:solidFill>
                <a:latin typeface="Arial"/>
                <a:cs typeface="Arial"/>
              </a:rPr>
              <a:t>PREFEITURA</a:t>
            </a:r>
            <a:r>
              <a:rPr dirty="0" sz="1150" spc="65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1F1F1F"/>
                </a:solidFill>
                <a:latin typeface="Arial"/>
                <a:cs typeface="Arial"/>
              </a:rPr>
              <a:t>MUNICIPAL</a:t>
            </a:r>
            <a:r>
              <a:rPr dirty="0" sz="1150" spc="1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1150" spc="-5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32323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33575">
              <a:lnSpc>
                <a:spcPct val="130000"/>
              </a:lnSpc>
              <a:spcBef>
                <a:spcPts val="370"/>
              </a:spcBef>
            </a:pPr>
            <a:r>
              <a:rPr dirty="0" sz="750" spc="20">
                <a:solidFill>
                  <a:srgbClr val="363636"/>
                </a:solidFill>
                <a:latin typeface="Arial MT"/>
                <a:cs typeface="Arial MT"/>
              </a:rPr>
              <a:t>Rua</a:t>
            </a:r>
            <a:r>
              <a:rPr dirty="0" sz="750" spc="6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20">
                <a:solidFill>
                  <a:srgbClr val="333333"/>
                </a:solidFill>
                <a:latin typeface="Arial MT"/>
                <a:cs typeface="Arial MT"/>
              </a:rPr>
              <a:t>Maria</a:t>
            </a:r>
            <a:r>
              <a:rPr dirty="0" sz="750" spc="9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 spc="20">
                <a:solidFill>
                  <a:srgbClr val="2D2D2D"/>
                </a:solidFill>
                <a:latin typeface="Arial MT"/>
                <a:cs typeface="Arial MT"/>
              </a:rPr>
              <a:t>Lourenço,</a:t>
            </a:r>
            <a:r>
              <a:rPr dirty="0" sz="750" spc="4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13131"/>
                </a:solidFill>
                <a:latin typeface="Arial MT"/>
                <a:cs typeface="Arial MT"/>
              </a:rPr>
              <a:t>18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Fazenda</a:t>
            </a:r>
            <a:r>
              <a:rPr dirty="0" sz="750" spc="16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A2A2A"/>
                </a:solidFill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928417" y="9287388"/>
            <a:ext cx="992505" cy="132080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Total</a:t>
            </a:r>
            <a:r>
              <a:rPr dirty="0" sz="750" spc="14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da</a:t>
            </a:r>
            <a:r>
              <a:rPr dirty="0" sz="750" spc="7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Unidade</a:t>
            </a:r>
            <a:r>
              <a:rPr dirty="0" sz="750" spc="47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63636"/>
                </a:solidFill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253844" y="9287388"/>
            <a:ext cx="502284" cy="132080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750" spc="-10">
                <a:solidFill>
                  <a:srgbClr val="232323"/>
                </a:solidFill>
                <a:latin typeface="Arial MT"/>
                <a:cs typeface="Arial MT"/>
              </a:rPr>
              <a:t>534.500,00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46355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solidFill>
                  <a:srgbClr val="282828"/>
                </a:solidFill>
              </a:rPr>
              <a:t>Servaux</a:t>
            </a:r>
            <a:endParaRPr sz="600"/>
          </a:p>
        </p:txBody>
      </p:sp>
      <p:sp>
        <p:nvSpPr>
          <p:cNvPr id="12" name="object 12" descr=""/>
          <p:cNvSpPr txBox="1"/>
          <p:nvPr/>
        </p:nvSpPr>
        <p:spPr>
          <a:xfrm>
            <a:off x="6293556" y="9532124"/>
            <a:ext cx="477520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solidFill>
                  <a:srgbClr val="3A3A3A"/>
                </a:solidFill>
                <a:latin typeface="Arial MT"/>
                <a:cs typeface="Arial MT"/>
              </a:rPr>
              <a:t>Página</a:t>
            </a:r>
            <a:r>
              <a:rPr dirty="0" sz="550" spc="8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494949"/>
                </a:solidFill>
                <a:latin typeface="Arial MT"/>
                <a:cs typeface="Arial MT"/>
              </a:rPr>
              <a:t>3</a:t>
            </a:r>
            <a:r>
              <a:rPr dirty="0" sz="550" spc="3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550" spc="3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333333"/>
                </a:solidFill>
                <a:latin typeface="Arial MT"/>
                <a:cs typeface="Arial MT"/>
              </a:rPr>
              <a:t>4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3434" y="2012696"/>
            <a:ext cx="2592070" cy="353695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sng" sz="750">
                <a:solidFill>
                  <a:srgbClr val="262626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310">
                <a:solidFill>
                  <a:srgbClr val="262626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2A2A2A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solidFill>
                  <a:srgbClr val="2A2A2A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00"/>
              </a:spcBef>
            </a:pPr>
            <a:r>
              <a:rPr dirty="0" sz="950" b="1">
                <a:solidFill>
                  <a:srgbClr val="2F2F2F"/>
                </a:solidFill>
                <a:latin typeface="Arial"/>
                <a:cs typeface="Arial"/>
              </a:rPr>
              <a:t>PREFEITURA</a:t>
            </a:r>
            <a:r>
              <a:rPr dirty="0" sz="950" spc="20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D3D3D"/>
                </a:solidFill>
                <a:latin typeface="Arial"/>
                <a:cs typeface="Arial"/>
              </a:rPr>
              <a:t>MUNICIPAL</a:t>
            </a:r>
            <a:r>
              <a:rPr dirty="0" sz="950" spc="5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D3D3D"/>
                </a:solidFill>
                <a:latin typeface="Arial"/>
                <a:cs typeface="Arial"/>
              </a:rPr>
              <a:t>DE</a:t>
            </a:r>
            <a:r>
              <a:rPr dirty="0" sz="950" spc="-25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F2F2F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522033" y="2389510"/>
          <a:ext cx="6334125" cy="6832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230"/>
                <a:gridCol w="4890770"/>
                <a:gridCol w="669925"/>
              </a:tblGrid>
              <a:tr h="139700">
                <a:tc>
                  <a:txBody>
                    <a:bodyPr/>
                    <a:lstStyle/>
                    <a:p>
                      <a:pPr marL="33655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01.12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830"/>
                        </a:lnSpc>
                      </a:pPr>
                      <a:r>
                        <a:rPr dirty="0" sz="750" spc="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Controladoria</a:t>
                      </a:r>
                      <a:r>
                        <a:rPr dirty="0" sz="750" spc="1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750" spc="8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Município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2.829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9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OPeracionalizasão</a:t>
                      </a:r>
                      <a:r>
                        <a:rPr dirty="0" sz="750" spc="3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8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161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4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8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4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110.000,00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794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351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8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110.000,00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7940"/>
                </a:tc>
              </a:tr>
              <a:tr h="1631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01.13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21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229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14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750" spc="17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Públicos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2.825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750" spc="9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750" spc="-1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4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3.1.9.0.13.03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10"/>
                        </a:spcBef>
                        <a:tabLst>
                          <a:tab pos="3196590" algn="l"/>
                        </a:tabLst>
                      </a:pP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OBRIGA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703" sz="1125" spc="6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baseline="3703" sz="1125" spc="82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baseline="3703" sz="1125" spc="52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/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baseline="3703" sz="1125" spc="37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baseline="3703" sz="1125" spc="22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703" sz="1125" spc="82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703" sz="1125" spc="104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703" sz="1125" spc="104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15.000,00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065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3194050" algn="l"/>
                        </a:tabLst>
                      </a:pPr>
                      <a:r>
                        <a:rPr dirty="0" baseline="3703" sz="11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703" sz="1125" spc="52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3703" sz="1125" spc="67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7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Ro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v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alties</a:t>
                      </a:r>
                      <a:r>
                        <a:rPr dirty="0" baseline="3703" sz="1125" spc="97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52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União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1.120.000,00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3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16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1.135.000,00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16510"/>
                </a:tc>
              </a:tr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161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8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1.135.000,00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22225"/>
                </a:tc>
              </a:tr>
              <a:tr h="1606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01.14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9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8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2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Suprimentos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2.848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Manutenção,</a:t>
                      </a:r>
                      <a:r>
                        <a:rPr dirty="0" sz="750" spc="1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Administração</a:t>
                      </a:r>
                      <a:r>
                        <a:rPr dirty="0" sz="750" spc="8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2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750" spc="-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3.1.9.0.13.03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3196590" algn="l"/>
                        </a:tabLst>
                      </a:pP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OBRIGA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703" sz="1125" spc="67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baseline="3703" sz="1125" spc="6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22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baseline="3703" sz="1125" spc="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3703" sz="1125" spc="-22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baseline="3703" sz="1125" spc="44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baseline="3703" sz="1125" spc="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703" sz="1125" spc="7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703" sz="1125" spc="1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703" sz="1125" spc="7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36.440,35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16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8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4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36.440,35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161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8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36.440,35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01.15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1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9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7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750" spc="13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750" spc="8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6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Direitos</a:t>
                      </a:r>
                      <a:r>
                        <a:rPr dirty="0" sz="750" spc="1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Humanos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065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2.849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ManutenCão,</a:t>
                      </a:r>
                      <a:r>
                        <a:rPr dirty="0" sz="750" spc="8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AdministraCão</a:t>
                      </a:r>
                      <a:r>
                        <a:rPr dirty="0" sz="750" spc="8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750" spc="-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002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3.1.9.0.13.03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196590" algn="l"/>
                        </a:tabLst>
                      </a:pP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OBRIGAÇÕES</a:t>
                      </a:r>
                      <a:r>
                        <a:rPr dirty="0" sz="750" spc="6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sz="750" spc="4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sz="750" spc="3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sz="750" spc="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sz="750" spc="-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4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9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6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56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16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9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5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161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baseline="3703" sz="11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baseline="3703" sz="1125" spc="179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703" sz="1125" spc="112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baseline="3703" sz="1125" spc="712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52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750" spc="-3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J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700" spc="-10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6.000,00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33020"/>
                </a:tc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01.16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Gabinete</a:t>
                      </a:r>
                      <a:r>
                        <a:rPr dirty="0" sz="750" spc="17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5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Prefeito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74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2.832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1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Administração</a:t>
                      </a:r>
                      <a:r>
                        <a:rPr dirty="0" sz="750" spc="8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2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750" spc="-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3.1.9.0.13.03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265"/>
                        </a:spcBef>
                        <a:tabLst>
                          <a:tab pos="3196590" algn="l"/>
                        </a:tabLst>
                      </a:pP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OBRIGA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703" sz="1125" spc="-7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baseline="3703" sz="1125" spc="89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-7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baseline="3703" sz="1125" spc="6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3703" sz="1125" spc="7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baseline="3703" sz="1125" spc="67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baseline="3703" sz="1125" spc="37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703" sz="1125" spc="97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703" sz="1125" spc="97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703" sz="1125" spc="7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5.000,00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667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161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9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6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4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5.000,00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222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907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9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7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5.000,00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6670"/>
                </a:tc>
              </a:tr>
              <a:tr h="1587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01.17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7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9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9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Comunicação</a:t>
                      </a:r>
                      <a:r>
                        <a:rPr dirty="0" sz="750" spc="2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8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Eventos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494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2.826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Manutenção,</a:t>
                      </a:r>
                      <a:r>
                        <a:rPr dirty="0" sz="750" spc="9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Administracão</a:t>
                      </a:r>
                      <a:r>
                        <a:rPr dirty="0" sz="750" spc="9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750" spc="2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8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3.1.9.0.13.03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265"/>
                        </a:spcBef>
                        <a:tabLst>
                          <a:tab pos="3194685" algn="l"/>
                        </a:tabLst>
                      </a:pP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OBRIGA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703" sz="1125" spc="67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baseline="3703" sz="1125" spc="89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-22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baseline="3703" sz="1125" spc="22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3703" sz="1125" spc="7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baseline="3703" sz="1125" spc="44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baseline="3703" sz="1125" spc="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703" sz="1125" spc="82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703" sz="1125" spc="104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703" sz="1125" spc="104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8.000.00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6670"/>
                </a:tc>
              </a:tr>
              <a:tr h="1816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161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8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4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8.000,00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4765"/>
                </a:tc>
              </a:tr>
              <a:tr h="16891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2.861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Festas</a:t>
                      </a:r>
                      <a:r>
                        <a:rPr dirty="0" sz="750" spc="6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Oficiais,</a:t>
                      </a:r>
                      <a:r>
                        <a:rPr dirty="0" sz="750" spc="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Promoção.</a:t>
                      </a:r>
                      <a:r>
                        <a:rPr dirty="0" sz="750" spc="7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Realização</a:t>
                      </a:r>
                      <a:r>
                        <a:rPr dirty="0" sz="750" spc="5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Evento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20"/>
                        </a:spcBef>
                        <a:tabLst>
                          <a:tab pos="3194685" algn="l"/>
                        </a:tabLst>
                      </a:pP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703" sz="1125" spc="127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703" sz="1125" spc="44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703" sz="1125" spc="7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37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703" sz="1125" spc="97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703" sz="1125" spc="82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703" sz="1125" spc="104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703" sz="1125" spc="104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188.750,00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161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14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 i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50" spc="130" i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14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188.750,00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1778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90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7otal</a:t>
                      </a:r>
                      <a:r>
                        <a:rPr dirty="0" sz="750" spc="10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15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 </a:t>
                      </a:r>
                      <a:r>
                        <a:rPr dirty="0" sz="75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196.750,00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23495"/>
                </a:tc>
              </a:tr>
              <a:tr h="1587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01.31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00" spc="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00" spc="1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5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00" spc="1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7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Cultura</a:t>
                      </a:r>
                      <a:r>
                        <a:rPr dirty="0" sz="700" spc="9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6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00" spc="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4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Turismo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2.896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Polo</a:t>
                      </a:r>
                      <a:r>
                        <a:rPr dirty="0" sz="750" spc="2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Cultural</a:t>
                      </a:r>
                      <a:r>
                        <a:rPr dirty="0" sz="750" spc="4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Seropédica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194050" algn="l"/>
                        </a:tabLst>
                      </a:pP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50" spc="9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8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4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36.000,00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161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4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36.000,00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161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8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9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36.000,00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631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01.35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17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6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8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sz="750" spc="1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2.018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ÃO,</a:t>
                      </a:r>
                      <a:r>
                        <a:rPr dirty="0" baseline="3703" sz="1125" spc="157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ADMINISTR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ACA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baseline="3703" sz="1125" spc="-37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703" sz="1125" spc="112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SUBSECRETARIA</a:t>
                      </a:r>
                      <a:r>
                        <a:rPr dirty="0" baseline="3703" sz="1125" spc="254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22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baseline="3703" sz="1125" spc="127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04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3.1.9.0.13.03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3195955" algn="l"/>
                        </a:tabLst>
                      </a:pP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OBRIGA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703" sz="1125" spc="7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baseline="3703" sz="1125" spc="97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baseline="3703" sz="1125" spc="37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3703" sz="1125" spc="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baseline="3703" sz="1125" spc="6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baseline="3703" sz="1125" spc="37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703" sz="1125" spc="16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-7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baseline="3703" sz="1125" spc="104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703" sz="1125" spc="179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37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534.500,00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282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1610">
                        <a:lnSpc>
                          <a:spcPts val="810"/>
                        </a:lnSpc>
                        <a:spcBef>
                          <a:spcPts val="105"/>
                        </a:spcBef>
                      </a:pP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9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1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534.500,00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83179" y="2910427"/>
            <a:ext cx="2082545" cy="174762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6051" y="459179"/>
            <a:ext cx="710946" cy="683059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359663" y="9562070"/>
            <a:ext cx="6403975" cy="0"/>
          </a:xfrm>
          <a:custGeom>
            <a:avLst/>
            <a:gdLst/>
            <a:ahLst/>
            <a:cxnLst/>
            <a:rect l="l" t="t" r="r" b="b"/>
            <a:pathLst>
              <a:path w="6403975" h="0">
                <a:moveTo>
                  <a:pt x="0" y="0"/>
                </a:moveTo>
                <a:lnTo>
                  <a:pt x="6403848" y="0"/>
                </a:lnTo>
              </a:path>
            </a:pathLst>
          </a:custGeom>
          <a:ln w="12183">
            <a:solidFill>
              <a:srgbClr val="48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53568" y="1312053"/>
            <a:ext cx="6400800" cy="0"/>
          </a:xfrm>
          <a:custGeom>
            <a:avLst/>
            <a:gdLst/>
            <a:ahLst/>
            <a:cxnLst/>
            <a:rect l="l" t="t" r="r" b="b"/>
            <a:pathLst>
              <a:path w="6400800" h="0">
                <a:moveTo>
                  <a:pt x="0" y="0"/>
                </a:moveTo>
                <a:lnTo>
                  <a:pt x="6400800" y="0"/>
                </a:lnTo>
              </a:path>
            </a:pathLst>
          </a:custGeom>
          <a:ln w="15229">
            <a:solidFill>
              <a:srgbClr val="42424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33979" y="401044"/>
            <a:ext cx="3047365" cy="541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solidFill>
                  <a:srgbClr val="242424"/>
                </a:solidFill>
                <a:latin typeface="Arial MT"/>
                <a:cs typeface="Arial MT"/>
              </a:rPr>
              <a:t>PREFEITURA</a:t>
            </a:r>
            <a:r>
              <a:rPr dirty="0" sz="1150" spc="10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1D1D1D"/>
                </a:solidFill>
                <a:latin typeface="Arial MT"/>
                <a:cs typeface="Arial MT"/>
              </a:rPr>
              <a:t>MUNICIPAL</a:t>
            </a:r>
            <a:r>
              <a:rPr dirty="0" sz="1150" spc="7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1150" spc="-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1C1C1C"/>
                </a:solidFill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25320" indent="2540">
              <a:lnSpc>
                <a:spcPct val="119900"/>
              </a:lnSpc>
              <a:spcBef>
                <a:spcPts val="380"/>
              </a:spcBef>
            </a:pP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Rua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Maria</a:t>
            </a:r>
            <a:r>
              <a:rPr dirty="0" sz="800" spc="1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Lourenço,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Fazenda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9943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2" name="object 12" descr=""/>
          <p:cNvSpPr txBox="1"/>
          <p:nvPr/>
        </p:nvSpPr>
        <p:spPr>
          <a:xfrm>
            <a:off x="6259267" y="9582888"/>
            <a:ext cx="474980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solidFill>
                  <a:srgbClr val="262626"/>
                </a:solidFill>
                <a:latin typeface="Arial MT"/>
                <a:cs typeface="Arial MT"/>
              </a:rPr>
              <a:t>Página</a:t>
            </a:r>
            <a:r>
              <a:rPr dirty="0" sz="550" spc="5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414141"/>
                </a:solidFill>
                <a:latin typeface="Arial MT"/>
                <a:cs typeface="Arial MT"/>
              </a:rPr>
              <a:t>4</a:t>
            </a:r>
            <a:r>
              <a:rPr dirty="0" sz="550" spc="3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dirty="0" sz="550" spc="3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343434"/>
                </a:solidFill>
                <a:latin typeface="Arial MT"/>
                <a:cs typeface="Arial MT"/>
              </a:rPr>
              <a:t>4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1430" y="2103489"/>
            <a:ext cx="95631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50">
                <a:solidFill>
                  <a:srgbClr val="212121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Dotaçoes</a:t>
            </a:r>
            <a:r>
              <a:rPr dirty="0" u="sng" sz="750" spc="330">
                <a:solidFill>
                  <a:srgbClr val="212121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2A2A2A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solidFill>
                  <a:srgbClr val="2A2A2A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8834" y="2240558"/>
            <a:ext cx="4360545" cy="329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Valor</a:t>
            </a:r>
            <a:r>
              <a:rPr dirty="0" sz="750" spc="18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Total</a:t>
            </a:r>
            <a:r>
              <a:rPr dirty="0" sz="750" spc="2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Anulado</a:t>
            </a:r>
            <a:r>
              <a:rPr dirty="0" sz="750" spc="24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2D2D2D"/>
                </a:solidFill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Revogadas</a:t>
            </a:r>
            <a:r>
              <a:rPr dirty="0" sz="750" spc="10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as</a:t>
            </a:r>
            <a:r>
              <a:rPr dirty="0" sz="750" spc="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disposições</a:t>
            </a:r>
            <a:r>
              <a:rPr dirty="0" sz="750" spc="1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em</a:t>
            </a:r>
            <a:r>
              <a:rPr dirty="0" sz="750" spc="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contrário.</a:t>
            </a:r>
            <a:r>
              <a:rPr dirty="0" sz="750" spc="9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Arial MT"/>
                <a:cs typeface="Arial MT"/>
              </a:rPr>
              <a:t>Publique-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se,</a:t>
            </a:r>
            <a:r>
              <a:rPr dirty="0" sz="750" spc="7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afixe-se</a:t>
            </a:r>
            <a:r>
              <a:rPr dirty="0" sz="750" spc="5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e</a:t>
            </a:r>
            <a:r>
              <a:rPr dirty="0" sz="750" spc="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F1F1F"/>
                </a:solidFill>
                <a:latin typeface="Arial MT"/>
                <a:cs typeface="Arial MT"/>
              </a:rPr>
              <a:t>cumpra-</a:t>
            </a:r>
            <a:r>
              <a:rPr dirty="0" sz="750" spc="-25">
                <a:solidFill>
                  <a:srgbClr val="1F1F1F"/>
                </a:solidFill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16673" y="2430170"/>
            <a:ext cx="45339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Artigo</a:t>
            </a:r>
            <a:r>
              <a:rPr dirty="0" sz="750" spc="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3º</a:t>
            </a:r>
            <a:r>
              <a:rPr dirty="0" sz="750" spc="-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383838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137211" y="2238274"/>
            <a:ext cx="58166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solidFill>
                  <a:srgbClr val="232323"/>
                </a:solidFill>
                <a:latin typeface="Arial MT"/>
                <a:cs typeface="Arial MT"/>
              </a:rPr>
              <a:t>3.571.750,00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2025-09-04T17:42:20Z</dcterms:created>
  <dcterms:modified xsi:type="dcterms:W3CDTF">2025-09-04T17:42:20Z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2024-02-23T00:00:00Z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2025-09-04T00:00:00Z</vt:filetime>
  </property>
  <property fmtid="{D5CDD505-2E9C-101B-9397-08002B2CF9AE}" pid="5" name="Producer">
    <vt:lpwstr>Scanner System Image Conversion</vt:lpwstr>
  </property>
</Properties>
</file>