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18750"/>
  <p:notesSz cx="7340600" cy="10318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98812"/>
            <a:ext cx="6244907" cy="2166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78500"/>
            <a:ext cx="5142865" cy="2579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1313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1313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3312"/>
            <a:ext cx="3195923" cy="6810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3312"/>
            <a:ext cx="3195923" cy="6810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1313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1313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1313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2750"/>
            <a:ext cx="6612255" cy="1651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3312"/>
            <a:ext cx="6612255" cy="68103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880250" y="9536726"/>
            <a:ext cx="286385" cy="113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31313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96438"/>
            <a:ext cx="1689798" cy="515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596438"/>
            <a:ext cx="1689798" cy="515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0059" y="363393"/>
            <a:ext cx="710946" cy="697075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432815" y="7790871"/>
          <a:ext cx="6477000" cy="16789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4230"/>
                <a:gridCol w="4944110"/>
                <a:gridCol w="632460"/>
              </a:tblGrid>
              <a:tr h="146685">
                <a:tc>
                  <a:txBody>
                    <a:bodyPr/>
                    <a:lstStyle/>
                    <a:p>
                      <a:pPr marL="154940">
                        <a:lnSpc>
                          <a:spcPts val="855"/>
                        </a:lnSpc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07.23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855"/>
                        </a:lnSpc>
                      </a:pPr>
                      <a:r>
                        <a:rPr dirty="0" sz="75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750" spc="2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3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1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Assistência</a:t>
                      </a:r>
                      <a:r>
                        <a:rPr dirty="0" sz="750" spc="114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Social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2.081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Prosrama</a:t>
                      </a:r>
                      <a:r>
                        <a:rPr dirty="0" sz="750" spc="-5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Protecão</a:t>
                      </a:r>
                      <a:r>
                        <a:rPr dirty="0" sz="750" spc="-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Social</a:t>
                      </a:r>
                      <a:r>
                        <a:rPr dirty="0" sz="750" spc="-6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Básica</a:t>
                      </a:r>
                      <a:r>
                        <a:rPr dirty="0" sz="750" spc="-6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4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7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PSB</a:t>
                      </a:r>
                      <a:r>
                        <a:rPr dirty="0" sz="750" spc="48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4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3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Estadual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100"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3188970" algn="l"/>
                        </a:tabLst>
                      </a:pPr>
                      <a:r>
                        <a:rPr dirty="0" baseline="3703" sz="11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703" sz="1125" spc="262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703" sz="1125" spc="412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703" sz="1125" spc="2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703" sz="1125" spc="232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217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703" sz="1125" spc="13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97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703" sz="1125" spc="179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FÎSICA</a:t>
                      </a:r>
                      <a:r>
                        <a:rPr dirty="0" baseline="3703" sz="112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703" sz="1125" spc="-1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703" sz="1125" spc="-7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3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baseline="3703" sz="1125" spc="-37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44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baseline="3703" sz="1125" spc="1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703" sz="1125" spc="-12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Imposto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ctr" marL="8318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27.000,00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970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75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5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5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10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 marL="7874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27.000,00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6370"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2.099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baseline="3703" sz="1125" spc="-37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Manuten</a:t>
                      </a:r>
                      <a:r>
                        <a:rPr dirty="0" sz="750" spc="-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cá</a:t>
                      </a:r>
                      <a:r>
                        <a:rPr dirty="0" baseline="3703" sz="1125" spc="-37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703" sz="1125" spc="-89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703" sz="1125" spc="67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44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Operacionaliza0ăo</a:t>
                      </a:r>
                      <a:r>
                        <a:rPr dirty="0" baseline="3703" sz="1125" spc="-104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baseline="3703" sz="1125" spc="-3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37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baseline="3703" sz="1125" spc="6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100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15"/>
                        </a:spcBef>
                        <a:tabLst>
                          <a:tab pos="3187700" algn="l"/>
                        </a:tabLst>
                      </a:pPr>
                      <a:r>
                        <a:rPr dirty="0" baseline="3703" sz="11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703" sz="1125" spc="187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703" sz="1125" spc="352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703" sz="1125" spc="187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703" sz="1125" spc="13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254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703" sz="1125" spc="104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97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PES*OA</a:t>
                      </a:r>
                      <a:r>
                        <a:rPr dirty="0" baseline="3703" sz="1125" spc="457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 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IS'‹</a:t>
                      </a:r>
                      <a:r>
                        <a:rPr dirty="0" baseline="3703" sz="1125" spc="-1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37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.A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267" sz="1275" spc="-112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267" sz="1275" spc="-1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35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baseline="3267" sz="1275" spc="-37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3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baseline="3267" sz="1275" spc="-7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12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267" sz="1275" spc="-104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1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ctr" marL="78740"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r>
                        <a:rPr dirty="0" sz="8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20.000.00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08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2605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7otal</a:t>
                      </a:r>
                      <a:r>
                        <a:rPr dirty="0" sz="750" spc="-1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7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6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8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3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ctr" marL="7874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20.000,00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70815"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2.509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Politica</a:t>
                      </a:r>
                      <a:r>
                        <a:rPr dirty="0" sz="750" spc="3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para</a:t>
                      </a:r>
                      <a:r>
                        <a:rPr dirty="0" sz="750" spc="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as</a:t>
                      </a:r>
                      <a:r>
                        <a:rPr dirty="0" sz="750" spc="-6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Mulheres:</a:t>
                      </a:r>
                      <a:r>
                        <a:rPr dirty="0" sz="750" spc="1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Promocão</a:t>
                      </a:r>
                      <a:r>
                        <a:rPr dirty="0" sz="750" spc="-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4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lgualdaae</a:t>
                      </a:r>
                      <a:r>
                        <a:rPr dirty="0" sz="750" spc="-3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8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=</a:t>
                      </a:r>
                      <a:r>
                        <a:rPr dirty="0" sz="750" spc="-9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Enfrentamento</a:t>
                      </a:r>
                      <a:r>
                        <a:rPr dirty="0" sz="750" spc="4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à</a:t>
                      </a:r>
                      <a:r>
                        <a:rPr dirty="0" sz="750" spc="-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Violência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200"/>
                        </a:spcBef>
                        <a:tabLst>
                          <a:tab pos="3188970" algn="l"/>
                        </a:tabLst>
                      </a:pPr>
                      <a:r>
                        <a:rPr dirty="0" baseline="3703" sz="11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703" sz="1125" spc="262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703" sz="1125" spc="412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703" sz="1125" spc="2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703" sz="1125" spc="22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209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703" sz="1125" spc="89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97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PESSOÁ</a:t>
                      </a:r>
                      <a:r>
                        <a:rPr dirty="0" baseline="3703" sz="1125" spc="217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FíSICA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703" sz="1125" spc="-1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703" sz="1125" spc="-6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baseline="3703" sz="1125" spc="-22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44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baseline="3703" sz="1125" spc="-3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703" sz="1125" spc="-97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ctr" marL="8001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12.000,00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94945"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4.4.9.0.52.00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>
                    <a:lnB w="12700">
                      <a:solidFill>
                        <a:srgbClr val="48484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188970" algn="l"/>
                        </a:tabLst>
                      </a:pPr>
                      <a:r>
                        <a:rPr dirty="0" sz="75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EQUIPAMENTOS</a:t>
                      </a:r>
                      <a:r>
                        <a:rPr dirty="0" sz="750" spc="204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15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MATERIAL</a:t>
                      </a:r>
                      <a:r>
                        <a:rPr dirty="0" sz="750" spc="1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PERMANENTE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4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750" spc="-1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-2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6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>
                    <a:lnB w="12700">
                      <a:solidFill>
                        <a:srgbClr val="48484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L="8001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10.000,00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>
                    <a:lnB w="12700">
                      <a:solidFill>
                        <a:srgbClr val="48484B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417576" y="1218168"/>
            <a:ext cx="6400800" cy="0"/>
          </a:xfrm>
          <a:custGeom>
            <a:avLst/>
            <a:gdLst/>
            <a:ahLst/>
            <a:cxnLst/>
            <a:rect l="l" t="t" r="r" b="b"/>
            <a:pathLst>
              <a:path w="6400800" h="0">
                <a:moveTo>
                  <a:pt x="0" y="0"/>
                </a:moveTo>
                <a:lnTo>
                  <a:pt x="6400800" y="0"/>
                </a:lnTo>
              </a:path>
            </a:pathLst>
          </a:custGeom>
          <a:ln w="12189">
            <a:solidFill>
              <a:srgbClr val="3A3A3A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43158" y="250892"/>
            <a:ext cx="3049270" cy="546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35" b="1">
                <a:solidFill>
                  <a:srgbClr val="242424"/>
                </a:solidFill>
                <a:latin typeface="Arial"/>
                <a:cs typeface="Arial"/>
              </a:rPr>
              <a:t>PREFEITURA</a:t>
            </a:r>
            <a:r>
              <a:rPr dirty="0" sz="1200" spc="-15" b="1">
                <a:solidFill>
                  <a:srgbClr val="242424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32323"/>
                </a:solidFill>
                <a:latin typeface="Arial"/>
                <a:cs typeface="Arial"/>
              </a:rPr>
              <a:t>MUNICIPAL</a:t>
            </a:r>
            <a:r>
              <a:rPr dirty="0" sz="1200" spc="4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2A2A2A"/>
                </a:solidFill>
                <a:latin typeface="Arial"/>
                <a:cs typeface="Arial"/>
              </a:rPr>
              <a:t>DE</a:t>
            </a:r>
            <a:r>
              <a:rPr dirty="0" sz="1200" spc="-5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12121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1925955">
              <a:lnSpc>
                <a:spcPct val="126000"/>
              </a:lnSpc>
              <a:spcBef>
                <a:spcPts val="395"/>
              </a:spcBef>
            </a:pP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Rua</a:t>
            </a:r>
            <a:r>
              <a:rPr dirty="0" sz="750" spc="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Maria</a:t>
            </a:r>
            <a:r>
              <a:rPr dirty="0" sz="750" spc="4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Lourenço, </a:t>
            </a:r>
            <a:r>
              <a:rPr dirty="0" sz="750" spc="-25">
                <a:solidFill>
                  <a:srgbClr val="464646"/>
                </a:solidFill>
                <a:latin typeface="Lucida Sans Unicode"/>
                <a:cs typeface="Lucida Sans Unicode"/>
              </a:rPr>
              <a:t>18 </a:t>
            </a:r>
            <a:r>
              <a:rPr dirty="0" sz="750">
                <a:solidFill>
                  <a:srgbClr val="2F2F2F"/>
                </a:solidFill>
                <a:latin typeface="Lucida Sans Unicode"/>
                <a:cs typeface="Lucida Sans Unicode"/>
              </a:rPr>
              <a:t>Fazenda</a:t>
            </a:r>
            <a:r>
              <a:rPr dirty="0" sz="750" spc="1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42424"/>
                </a:solidFill>
                <a:latin typeface="Lucida Sans Unicode"/>
                <a:cs typeface="Lucida Sans Unicode"/>
              </a:rPr>
              <a:t>Caxias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2914230" y="9482767"/>
            <a:ext cx="289560" cy="121285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0"/>
              </a:spcBef>
            </a:pPr>
            <a:r>
              <a:rPr dirty="0" sz="600" spc="-30">
                <a:solidFill>
                  <a:srgbClr val="2F2F2F"/>
                </a:solidFill>
                <a:latin typeface="Lucida Sans Unicode"/>
                <a:cs typeface="Lucida Sans Unicode"/>
              </a:rPr>
              <a:t>Servaux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329006" y="9486449"/>
            <a:ext cx="477520" cy="113664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>
                <a:solidFill>
                  <a:srgbClr val="232323"/>
                </a:solidFill>
                <a:latin typeface="Lucida Sans Unicode"/>
                <a:cs typeface="Lucida Sans Unicode"/>
              </a:rPr>
              <a:t>Página</a:t>
            </a:r>
            <a:r>
              <a:rPr dirty="0" sz="550" spc="-2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550">
                <a:solidFill>
                  <a:srgbClr val="464646"/>
                </a:solidFill>
                <a:latin typeface="Lucida Sans Unicode"/>
                <a:cs typeface="Lucida Sans Unicode"/>
              </a:rPr>
              <a:t>1</a:t>
            </a:r>
            <a:r>
              <a:rPr dirty="0" sz="550" spc="-3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550" spc="-10">
                <a:solidFill>
                  <a:srgbClr val="131313"/>
                </a:solidFill>
                <a:latin typeface="Lucida Sans Unicode"/>
                <a:cs typeface="Lucida Sans Unicode"/>
              </a:rPr>
              <a:t>de</a:t>
            </a:r>
            <a:r>
              <a:rPr dirty="0" sz="550" spc="-3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550" spc="-50">
                <a:solidFill>
                  <a:srgbClr val="343434"/>
                </a:solidFill>
                <a:latin typeface="Lucida Sans Unicode"/>
                <a:cs typeface="Lucida Sans Unicode"/>
              </a:rPr>
              <a:t>2</a:t>
            </a:r>
            <a:endParaRPr sz="55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893316" y="1434777"/>
            <a:ext cx="1907539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30">
                <a:solidFill>
                  <a:srgbClr val="2B2B2B"/>
                </a:solidFill>
                <a:latin typeface="Lucida Sans Unicode"/>
                <a:cs typeface="Lucida Sans Unicode"/>
              </a:rPr>
              <a:t>Decreto</a:t>
            </a:r>
            <a:r>
              <a:rPr dirty="0" sz="750" spc="-2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N°</a:t>
            </a:r>
            <a:r>
              <a:rPr dirty="0" sz="750" spc="10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solidFill>
                  <a:srgbClr val="282828"/>
                </a:solidFill>
                <a:latin typeface="Lucida Sans Unicode"/>
                <a:cs typeface="Lucida Sans Unicode"/>
              </a:rPr>
              <a:t>2558</a:t>
            </a:r>
            <a:r>
              <a:rPr dirty="0" sz="750" spc="-1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8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94949"/>
                </a:solidFill>
                <a:latin typeface="Lucida Sans Unicode"/>
                <a:cs typeface="Lucida Sans Unicode"/>
              </a:rPr>
              <a:t>21</a:t>
            </a:r>
            <a:r>
              <a:rPr dirty="0" sz="750" spc="31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19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32323"/>
                </a:solidFill>
                <a:latin typeface="Lucida Sans Unicode"/>
                <a:cs typeface="Lucida Sans Unicode"/>
              </a:rPr>
              <a:t>fevereiro,</a:t>
            </a:r>
            <a:r>
              <a:rPr dirty="0" sz="75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181818"/>
                </a:solidFill>
                <a:latin typeface="Lucida Sans Unicode"/>
                <a:cs typeface="Lucida Sans Unicode"/>
              </a:rPr>
              <a:t>2024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58932" y="1857595"/>
            <a:ext cx="2722245" cy="25209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2700" marR="5080" indent="2540">
              <a:lnSpc>
                <a:spcPts val="880"/>
              </a:lnSpc>
              <a:spcBef>
                <a:spcPts val="145"/>
              </a:spcBef>
            </a:pPr>
            <a:r>
              <a:rPr dirty="0" sz="750" spc="-30">
                <a:solidFill>
                  <a:srgbClr val="2F2F2F"/>
                </a:solidFill>
                <a:latin typeface="Lucida Sans Unicode"/>
                <a:cs typeface="Lucida Sans Unicode"/>
              </a:rPr>
              <a:t>Abre</a:t>
            </a:r>
            <a:r>
              <a:rPr dirty="0" sz="750" spc="-2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232323"/>
                </a:solidFill>
                <a:latin typeface="Lucida Sans Unicode"/>
                <a:cs typeface="Lucida Sans Unicode"/>
              </a:rPr>
              <a:t>crédito</a:t>
            </a:r>
            <a:r>
              <a:rPr dirty="0" sz="750" spc="-1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32323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750" spc="2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82828"/>
                </a:solidFill>
                <a:latin typeface="Lucida Sans Unicode"/>
                <a:cs typeface="Lucida Sans Unicode"/>
              </a:rPr>
              <a:t>no</a:t>
            </a:r>
            <a:r>
              <a:rPr dirty="0" sz="750" spc="2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F2F2F"/>
                </a:solidFill>
                <a:latin typeface="Lucida Sans Unicode"/>
                <a:cs typeface="Lucida Sans Unicode"/>
              </a:rPr>
              <a:t>valor</a:t>
            </a:r>
            <a:r>
              <a:rPr dirty="0" sz="750" spc="-2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13131"/>
                </a:solidFill>
                <a:latin typeface="Lucida Sans Unicode"/>
                <a:cs typeface="Lucida Sans Unicode"/>
              </a:rPr>
              <a:t>total</a:t>
            </a:r>
            <a:r>
              <a:rPr dirty="0" sz="750" spc="-2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D3D3D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5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32323"/>
                </a:solidFill>
                <a:latin typeface="Lucida Sans Unicode"/>
                <a:cs typeface="Lucida Sans Unicode"/>
              </a:rPr>
              <a:t>R$370.000,00,</a:t>
            </a:r>
            <a:r>
              <a:rPr dirty="0" sz="750" spc="6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82828"/>
                </a:solidFill>
                <a:latin typeface="Lucida Sans Unicode"/>
                <a:cs typeface="Lucida Sans Unicode"/>
              </a:rPr>
              <a:t>para </a:t>
            </a:r>
            <a:r>
              <a:rPr dirty="0" sz="750" spc="-40">
                <a:solidFill>
                  <a:srgbClr val="232323"/>
                </a:solidFill>
                <a:latin typeface="Lucida Sans Unicode"/>
                <a:cs typeface="Lucida Sans Unicode"/>
              </a:rPr>
              <a:t>fins </a:t>
            </a:r>
            <a:r>
              <a:rPr dirty="0" sz="750" spc="-25">
                <a:solidFill>
                  <a:srgbClr val="262626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4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24242"/>
                </a:solidFill>
                <a:latin typeface="Lucida Sans Unicode"/>
                <a:cs typeface="Lucida Sans Unicode"/>
              </a:rPr>
              <a:t>se</a:t>
            </a:r>
            <a:r>
              <a:rPr dirty="0" sz="750" spc="-5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D2D2D"/>
                </a:solidFill>
                <a:latin typeface="Lucida Sans Unicode"/>
                <a:cs typeface="Lucida Sans Unicode"/>
              </a:rPr>
              <a:t>especifíca</a:t>
            </a:r>
            <a:r>
              <a:rPr dirty="0" sz="750" spc="7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D2D2D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8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-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62626"/>
                </a:solidFill>
                <a:latin typeface="Lucida Sans Unicode"/>
                <a:cs typeface="Lucida Sans Unicode"/>
              </a:rPr>
              <a:t>outras</a:t>
            </a:r>
            <a:r>
              <a:rPr dirty="0" sz="750" spc="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1A1A1A"/>
                </a:solidFill>
                <a:latin typeface="Lucida Sans Unicode"/>
                <a:cs typeface="Lucida Sans Unicode"/>
              </a:rPr>
              <a:t>providências.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01910" y="2588953"/>
            <a:ext cx="6220460" cy="9194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9050" marR="5080" indent="789940">
              <a:lnSpc>
                <a:spcPct val="150000"/>
              </a:lnSpc>
              <a:spcBef>
                <a:spcPts val="100"/>
              </a:spcBef>
            </a:pPr>
            <a:r>
              <a:rPr dirty="0" sz="750">
                <a:solidFill>
                  <a:srgbClr val="3B3B3B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PREFEITO</a:t>
            </a:r>
            <a:r>
              <a:rPr dirty="0" sz="750" spc="2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32323"/>
                </a:solidFill>
                <a:latin typeface="Lucida Sans Unicode"/>
                <a:cs typeface="Lucida Sans Unicode"/>
              </a:rPr>
              <a:t>MUNICIPAL,</a:t>
            </a:r>
            <a:r>
              <a:rPr dirty="0" sz="750" spc="3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13131"/>
                </a:solidFill>
                <a:latin typeface="Lucida Sans Unicode"/>
                <a:cs typeface="Lucida Sans Unicode"/>
              </a:rPr>
              <a:t>no</a:t>
            </a:r>
            <a:r>
              <a:rPr dirty="0" sz="750" spc="-3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13131"/>
                </a:solidFill>
                <a:latin typeface="Lucida Sans Unicode"/>
                <a:cs typeface="Lucida Sans Unicode"/>
              </a:rPr>
              <a:t>uso</a:t>
            </a:r>
            <a:r>
              <a:rPr dirty="0" sz="750" spc="-2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82828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4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suas</a:t>
            </a:r>
            <a:r>
              <a:rPr dirty="0" sz="750" spc="-2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343434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750" spc="2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82828"/>
                </a:solidFill>
                <a:latin typeface="Lucida Sans Unicode"/>
                <a:cs typeface="Lucida Sans Unicode"/>
              </a:rPr>
              <a:t>legais,</a:t>
            </a:r>
            <a:r>
              <a:rPr dirty="0" sz="750" spc="4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232323"/>
                </a:solidFill>
                <a:latin typeface="Lucida Sans Unicode"/>
                <a:cs typeface="Lucida Sans Unicode"/>
              </a:rPr>
              <a:t>cor</a:t>
            </a:r>
            <a:r>
              <a:rPr dirty="0" sz="750" spc="-5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32323"/>
                </a:solidFill>
                <a:latin typeface="Lucida Sans Unicode"/>
                <a:cs typeface="Lucida Sans Unicode"/>
              </a:rPr>
              <a:t>stitucionais</a:t>
            </a:r>
            <a:r>
              <a:rPr dirty="0" sz="750" spc="7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44444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5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2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82828"/>
                </a:solidFill>
                <a:latin typeface="Lucida Sans Unicode"/>
                <a:cs typeface="Lucida Sans Unicode"/>
              </a:rPr>
              <a:t>acordo</a:t>
            </a:r>
            <a:r>
              <a:rPr dirty="0" sz="750" spc="2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63636"/>
                </a:solidFill>
                <a:latin typeface="Lucida Sans Unicode"/>
                <a:cs typeface="Lucida Sans Unicode"/>
              </a:rPr>
              <a:t>com</a:t>
            </a: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F4F4F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40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A3A3A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4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D3D3D"/>
                </a:solidFill>
                <a:latin typeface="Lucida Sans Unicode"/>
                <a:cs typeface="Lucida Sans Unicode"/>
              </a:rPr>
              <a:t>Ihe</a:t>
            </a:r>
            <a:r>
              <a:rPr dirty="0" sz="750" spc="-1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32323"/>
                </a:solidFill>
                <a:latin typeface="Lucida Sans Unicode"/>
                <a:cs typeface="Lucida Sans Unicode"/>
              </a:rPr>
              <a:t>confere</a:t>
            </a:r>
            <a:r>
              <a:rPr dirty="0" sz="750" spc="-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14141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1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32323"/>
                </a:solidFill>
                <a:latin typeface="Lucida Sans Unicode"/>
                <a:cs typeface="Lucida Sans Unicode"/>
              </a:rPr>
              <a:t>art.</a:t>
            </a:r>
            <a:r>
              <a:rPr dirty="0" sz="750" spc="-3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8º</a:t>
            </a:r>
            <a:r>
              <a:rPr dirty="0" sz="750" spc="20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262626"/>
                </a:solidFill>
                <a:latin typeface="Lucida Sans Unicode"/>
                <a:cs typeface="Lucida Sans Unicode"/>
              </a:rPr>
              <a:t>da </a:t>
            </a:r>
            <a:r>
              <a:rPr dirty="0" sz="750">
                <a:solidFill>
                  <a:srgbClr val="232323"/>
                </a:solidFill>
                <a:latin typeface="Lucida Sans Unicode"/>
                <a:cs typeface="Lucida Sans Unicode"/>
              </a:rPr>
              <a:t>LEI</a:t>
            </a:r>
            <a:r>
              <a:rPr dirty="0" sz="750" spc="10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F1F1F"/>
                </a:solidFill>
                <a:latin typeface="Lucida Sans Unicode"/>
                <a:cs typeface="Lucida Sans Unicode"/>
              </a:rPr>
              <a:t>N°</a:t>
            </a:r>
            <a:r>
              <a:rPr dirty="0" sz="750" spc="7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0">
                <a:solidFill>
                  <a:srgbClr val="2D2D2D"/>
                </a:solidFill>
                <a:latin typeface="Lucida Sans Unicode"/>
                <a:cs typeface="Lucida Sans Unicode"/>
              </a:rPr>
              <a:t>823/2023</a:t>
            </a:r>
            <a:r>
              <a:rPr dirty="0" sz="750" spc="-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2D2D2D"/>
                </a:solidFill>
                <a:latin typeface="Lucida Sans Unicode"/>
                <a:cs typeface="Lucida Sans Unicode"/>
              </a:rPr>
              <a:t>datada</a:t>
            </a:r>
            <a:r>
              <a:rPr dirty="0" sz="750" spc="1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10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85">
                <a:solidFill>
                  <a:srgbClr val="2A2A2A"/>
                </a:solidFill>
                <a:latin typeface="Lucida Sans Unicode"/>
                <a:cs typeface="Lucida Sans Unicode"/>
              </a:rPr>
              <a:t>21/12/2023,</a:t>
            </a:r>
            <a:r>
              <a:rPr dirty="0" sz="750" spc="3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A2A2A"/>
                </a:solidFill>
                <a:latin typeface="Lucida Sans Unicode"/>
                <a:cs typeface="Lucida Sans Unicode"/>
              </a:rPr>
              <a:t>publicada</a:t>
            </a:r>
            <a:r>
              <a:rPr dirty="0" sz="750" spc="3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em</a:t>
            </a:r>
            <a:r>
              <a:rPr dirty="0" sz="750" spc="11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13131"/>
                </a:solidFill>
                <a:latin typeface="Lucida Sans Unicode"/>
                <a:cs typeface="Lucida Sans Unicode"/>
              </a:rPr>
              <a:t>21/12/2023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95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sng" sz="750">
                <a:solidFill>
                  <a:srgbClr val="313131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750" spc="-45">
                <a:solidFill>
                  <a:srgbClr val="313131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282828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50" spc="80">
                <a:solidFill>
                  <a:srgbClr val="282828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2D2D2D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750" spc="-10">
                <a:solidFill>
                  <a:srgbClr val="2D2D2D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2F2F2F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750" spc="50">
                <a:solidFill>
                  <a:srgbClr val="2F2F2F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383838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50" spc="120">
                <a:solidFill>
                  <a:srgbClr val="383838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50">
                <a:solidFill>
                  <a:srgbClr val="565656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750" spc="-20">
                <a:solidFill>
                  <a:srgbClr val="565656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25">
                <a:solidFill>
                  <a:srgbClr val="3F3F3F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A: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317500">
              <a:lnSpc>
                <a:spcPct val="100000"/>
              </a:lnSpc>
            </a:pPr>
            <a:r>
              <a:rPr dirty="0" sz="750" spc="-50">
                <a:solidFill>
                  <a:srgbClr val="262626"/>
                </a:solidFill>
                <a:latin typeface="Lucida Sans Unicode"/>
                <a:cs typeface="Lucida Sans Unicode"/>
              </a:rPr>
              <a:t>Artigo</a:t>
            </a:r>
            <a:r>
              <a:rPr dirty="0" sz="750" spc="-3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D3D3D"/>
                </a:solidFill>
                <a:latin typeface="Lucida Sans Unicode"/>
                <a:cs typeface="Lucida Sans Unicode"/>
              </a:rPr>
              <a:t>1º</a:t>
            </a:r>
            <a:r>
              <a:rPr dirty="0" sz="750" spc="-8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20">
                <a:solidFill>
                  <a:srgbClr val="2F2F2F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33333"/>
                </a:solidFill>
                <a:latin typeface="Lucida Sans Unicode"/>
                <a:cs typeface="Lucida Sans Unicode"/>
              </a:rPr>
              <a:t>Fica</a:t>
            </a:r>
            <a:r>
              <a:rPr dirty="0" sz="750" spc="1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D2D2D"/>
                </a:solidFill>
                <a:latin typeface="Lucida Sans Unicode"/>
                <a:cs typeface="Lucida Sans Unicode"/>
              </a:rPr>
              <a:t>aberto</a:t>
            </a:r>
            <a:r>
              <a:rPr dirty="0" sz="750" spc="2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313131"/>
                </a:solidFill>
                <a:latin typeface="Lucida Sans Unicode"/>
                <a:cs typeface="Lucida Sans Unicode"/>
              </a:rPr>
              <a:t>crédito</a:t>
            </a:r>
            <a:r>
              <a:rPr dirty="0" sz="750" spc="-1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A2A2A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750" spc="4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33333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7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D2D2D"/>
                </a:solidFill>
                <a:latin typeface="Lucida Sans Unicode"/>
                <a:cs typeface="Lucida Sans Unicode"/>
              </a:rPr>
              <a:t>seguintes</a:t>
            </a:r>
            <a:r>
              <a:rPr dirty="0" sz="750" spc="3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dotações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56190" y="4232602"/>
            <a:ext cx="2764155" cy="344805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75"/>
              </a:spcBef>
            </a:pPr>
            <a:r>
              <a:rPr dirty="0" u="sng" sz="750">
                <a:solidFill>
                  <a:srgbClr val="282828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Dotaçôes</a:t>
            </a:r>
            <a:r>
              <a:rPr dirty="0" u="sng" sz="750" spc="45">
                <a:solidFill>
                  <a:srgbClr val="282828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solidFill>
                  <a:srgbClr val="2B2B2B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750" spc="500">
                <a:solidFill>
                  <a:srgbClr val="2B2B2B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59690">
              <a:lnSpc>
                <a:spcPct val="100000"/>
              </a:lnSpc>
              <a:spcBef>
                <a:spcPts val="235"/>
              </a:spcBef>
            </a:pPr>
            <a:r>
              <a:rPr dirty="0" sz="1000" spc="-40" b="1">
                <a:solidFill>
                  <a:srgbClr val="212121"/>
                </a:solidFill>
                <a:latin typeface="Arial"/>
                <a:cs typeface="Arial"/>
              </a:rPr>
              <a:t>FUNDO</a:t>
            </a:r>
            <a:r>
              <a:rPr dirty="0" sz="1000" spc="6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000" spc="-35" b="1">
                <a:solidFill>
                  <a:srgbClr val="2F2F2F"/>
                </a:solidFill>
                <a:latin typeface="Arial"/>
                <a:cs typeface="Arial"/>
              </a:rPr>
              <a:t>MUNICIPAL</a:t>
            </a:r>
            <a:r>
              <a:rPr dirty="0" sz="1000" spc="4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000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1000" spc="-1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1000">
                <a:solidFill>
                  <a:srgbClr val="1F1F1F"/>
                </a:solidFill>
                <a:latin typeface="Lucida Sans Unicode"/>
                <a:cs typeface="Lucida Sans Unicode"/>
              </a:rPr>
              <a:t>ASSISTÊNCIA</a:t>
            </a:r>
            <a:r>
              <a:rPr dirty="0" sz="1000" spc="6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000" spc="-10" b="1">
                <a:solidFill>
                  <a:srgbClr val="262626"/>
                </a:solidFill>
                <a:latin typeface="Arial"/>
                <a:cs typeface="Arial"/>
              </a:rPr>
              <a:t>SOCIAL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552936" y="4593466"/>
          <a:ext cx="6329045" cy="20910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1675"/>
                <a:gridCol w="2546985"/>
                <a:gridCol w="2370455"/>
                <a:gridCol w="633729"/>
              </a:tblGrid>
              <a:tr h="144145">
                <a:tc>
                  <a:txBody>
                    <a:bodyPr/>
                    <a:lstStyle/>
                    <a:p>
                      <a:pPr marL="34925">
                        <a:lnSpc>
                          <a:spcPts val="855"/>
                        </a:lnSpc>
                      </a:pPr>
                      <a:r>
                        <a:rPr dirty="0" sz="75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07.23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100965">
                        <a:lnSpc>
                          <a:spcPts val="855"/>
                        </a:lnSpc>
                      </a:pP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750" spc="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1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Assistência</a:t>
                      </a:r>
                      <a:r>
                        <a:rPr dirty="0" sz="750" spc="1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Social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2.099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Manutençäo</a:t>
                      </a:r>
                      <a:r>
                        <a:rPr dirty="0" sz="750" spc="6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Operacionalizacão</a:t>
                      </a:r>
                      <a:r>
                        <a:rPr dirty="0" sz="750" spc="-7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750" spc="-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750" spc="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62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188970" algn="l"/>
                        </a:tabLst>
                      </a:pPr>
                      <a:r>
                        <a:rPr dirty="0" sz="75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12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750" spc="17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13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750" spc="-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5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 gridSpan="2"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3188970" algn="l"/>
                        </a:tabLst>
                      </a:pPr>
                      <a:r>
                        <a:rPr dirty="0" baseline="3703" sz="112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baseline="3703" sz="1125" spc="22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SERVI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OS</a:t>
                      </a:r>
                      <a:r>
                        <a:rPr dirty="0" baseline="3703" sz="1125" spc="39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703" sz="1125" spc="247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703" sz="1125" spc="209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254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703" sz="1125" spc="13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97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703" sz="1125" spc="397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JURÍDICA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703" sz="1125" spc="-1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703" sz="1125" spc="-37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baseline="3703" sz="1125" spc="-37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44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baseline="3703" sz="1125" spc="1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703" sz="1125" spc="-89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Imposto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80.000,00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1970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4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8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114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2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280.000,00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6891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2.720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Proorama</a:t>
                      </a:r>
                      <a:r>
                        <a:rPr dirty="0" sz="750" spc="-3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Protecão</a:t>
                      </a:r>
                      <a:r>
                        <a:rPr dirty="0" sz="750" spc="-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Social</a:t>
                      </a:r>
                      <a:r>
                        <a:rPr dirty="0" sz="750" spc="-6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Básica</a:t>
                      </a:r>
                      <a:r>
                        <a:rPr dirty="0" sz="750" spc="-6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4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5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PSB</a:t>
                      </a:r>
                      <a:r>
                        <a:rPr dirty="0" sz="750" spc="42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4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3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Federal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34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3.1.9.0.04.00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gridSpan="2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3188970" algn="l"/>
                        </a:tabLst>
                      </a:pPr>
                      <a:r>
                        <a:rPr dirty="0" baseline="3703" sz="112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CONTRATA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CÃ</a:t>
                      </a:r>
                      <a:r>
                        <a:rPr dirty="0" baseline="3703" sz="112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703" sz="1125" spc="1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POR</a:t>
                      </a:r>
                      <a:r>
                        <a:rPr dirty="0" baseline="3703" sz="1125" spc="397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TEMPO</a:t>
                      </a:r>
                      <a:r>
                        <a:rPr dirty="0" baseline="3703" sz="1125" spc="89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DETERMINAOO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703" sz="1125" spc="-1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703" sz="1125" spc="7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37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baseline="3703" sz="1125" spc="-22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44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baseline="3703" sz="1125" spc="-1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703" sz="1125" spc="-104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Imßosto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60.000,00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26055">
                        <a:lnSpc>
                          <a:spcPts val="890"/>
                        </a:lnSpc>
                        <a:spcBef>
                          <a:spcPts val="95"/>
                        </a:spcBef>
                      </a:pPr>
                      <a:r>
                        <a:rPr dirty="0" sz="750" spc="-2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1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5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8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1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ts val="89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60.000,00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349250">
                <a:tc gridSpan="2">
                  <a:txBody>
                    <a:bodyPr/>
                    <a:lstStyle/>
                    <a:p>
                      <a:pPr marL="31750" marR="161290" indent="1270">
                        <a:lnSpc>
                          <a:spcPct val="142000"/>
                        </a:lnSpc>
                        <a:spcBef>
                          <a:spcPts val="95"/>
                        </a:spcBef>
                        <a:tabLst>
                          <a:tab pos="804545" algn="l"/>
                        </a:tabLst>
                      </a:pPr>
                      <a:r>
                        <a:rPr dirty="0" baseline="3703" sz="1125" spc="-1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2.729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703" sz="1125" spc="-37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Proürama</a:t>
                      </a:r>
                      <a:r>
                        <a:rPr dirty="0" baseline="3703" sz="1125" spc="1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37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Primeira</a:t>
                      </a:r>
                      <a:r>
                        <a:rPr dirty="0" baseline="3703" sz="1125" spc="52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44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Infância</a:t>
                      </a:r>
                      <a:r>
                        <a:rPr dirty="0" baseline="3703" sz="1125" spc="-7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3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no</a:t>
                      </a:r>
                      <a:r>
                        <a:rPr dirty="0" baseline="3703" sz="1125" spc="-6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82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SUAS</a:t>
                      </a:r>
                      <a:r>
                        <a:rPr dirty="0" baseline="3703" sz="1125" spc="-52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íCrian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703" sz="1125" spc="-1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dirty="0" baseline="3703" sz="1125" spc="-7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Feliz) </a:t>
                      </a:r>
                      <a:r>
                        <a:rPr dirty="0" baseline="3703" sz="1125" spc="-1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3.1.9.0.04.00</a:t>
                      </a:r>
                      <a:r>
                        <a:rPr dirty="0" baseline="3703" sz="11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703" sz="11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CONTRATA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ÃO</a:t>
                      </a:r>
                      <a:r>
                        <a:rPr dirty="0" baseline="3703" sz="1125" spc="44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POR</a:t>
                      </a:r>
                      <a:r>
                        <a:rPr dirty="0" baseline="3703" sz="1125" spc="397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TEMPO</a:t>
                      </a:r>
                      <a:r>
                        <a:rPr dirty="0" baseline="3703" sz="1125" spc="7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DETERMINADO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83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642620">
                        <a:lnSpc>
                          <a:spcPct val="100000"/>
                        </a:lnSpc>
                        <a:tabLst>
                          <a:tab pos="2538730" algn="l"/>
                        </a:tabLst>
                      </a:pPr>
                      <a:r>
                        <a:rPr dirty="0" sz="750" spc="-2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FNAS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3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30.000.00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54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 gridSpan="3">
                  <a:txBody>
                    <a:bodyPr/>
                    <a:lstStyle/>
                    <a:p>
                      <a:pPr marL="341884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2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6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6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10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1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30.000,00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5400"/>
                </a:tc>
              </a:tr>
              <a:tr h="171450">
                <a:tc gridSpan="3">
                  <a:txBody>
                    <a:bodyPr/>
                    <a:lstStyle/>
                    <a:p>
                      <a:pPr marL="341757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750" spc="-70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75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750" spc="-35">
                          <a:solidFill>
                            <a:srgbClr val="313131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45">
                          <a:solidFill>
                            <a:srgbClr val="181818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750" spc="180">
                          <a:solidFill>
                            <a:srgbClr val="18181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750" spc="-25">
                          <a:solidFill>
                            <a:srgbClr val="212121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73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750" spc="-10">
                          <a:solidFill>
                            <a:srgbClr val="1D1D1D"/>
                          </a:solidFill>
                          <a:latin typeface="Arial Black"/>
                          <a:cs typeface="Arial Black"/>
                        </a:rPr>
                        <a:t>370.000,00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7305"/>
                </a:tc>
              </a:tr>
              <a:tr h="139065">
                <a:tc gridSpan="3">
                  <a:txBody>
                    <a:bodyPr/>
                    <a:lstStyle/>
                    <a:p>
                      <a:pPr algn="r" marR="468630">
                        <a:lnSpc>
                          <a:spcPts val="890"/>
                        </a:lnSpc>
                        <a:spcBef>
                          <a:spcPts val="105"/>
                        </a:spcBef>
                      </a:pP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750" spc="-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1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9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370.000,00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896337" y="6723412"/>
            <a:ext cx="5745480" cy="281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58470" marR="5080" indent="-446405">
              <a:lnSpc>
                <a:spcPct val="112000"/>
              </a:lnSpc>
              <a:spcBef>
                <a:spcPts val="100"/>
              </a:spcBef>
            </a:pPr>
            <a:r>
              <a:rPr dirty="0" sz="750" spc="-55">
                <a:solidFill>
                  <a:srgbClr val="2A2A2A"/>
                </a:solidFill>
                <a:latin typeface="Lucida Sans Unicode"/>
                <a:cs typeface="Lucida Sans Unicode"/>
              </a:rPr>
              <a:t>Artigo</a:t>
            </a:r>
            <a:r>
              <a:rPr dirty="0" sz="750" spc="-4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313131"/>
                </a:solidFill>
                <a:latin typeface="Lucida Sans Unicode"/>
                <a:cs typeface="Lucida Sans Unicode"/>
              </a:rPr>
              <a:t>2º</a:t>
            </a:r>
            <a:r>
              <a:rPr dirty="0" sz="750" spc="-4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70">
                <a:solidFill>
                  <a:srgbClr val="4B4B4B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8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4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83838"/>
                </a:solidFill>
                <a:latin typeface="Lucida Sans Unicode"/>
                <a:cs typeface="Lucida Sans Unicode"/>
              </a:rPr>
              <a:t>despesas</a:t>
            </a:r>
            <a:r>
              <a:rPr dirty="0" sz="750" spc="-1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D2D2D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750" spc="3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83838"/>
                </a:solidFill>
                <a:latin typeface="Lucida Sans Unicode"/>
                <a:cs typeface="Lucida Sans Unicode"/>
              </a:rPr>
              <a:t>da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A2A2A"/>
                </a:solidFill>
                <a:latin typeface="Lucida Sans Unicode"/>
                <a:cs typeface="Lucida Sans Unicode"/>
              </a:rPr>
              <a:t>abertura</a:t>
            </a:r>
            <a:r>
              <a:rPr dirty="0" sz="750" spc="4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83838"/>
                </a:solidFill>
                <a:latin typeface="Lucida Sans Unicode"/>
                <a:cs typeface="Lucida Sans Unicode"/>
              </a:rPr>
              <a:t>do</a:t>
            </a:r>
            <a:r>
              <a:rPr dirty="0" sz="750" spc="-5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2D2D2D"/>
                </a:solidFill>
                <a:latin typeface="Lucida Sans Unicode"/>
                <a:cs typeface="Lucida Sans Unicode"/>
              </a:rPr>
              <a:t>presente</a:t>
            </a:r>
            <a:r>
              <a:rPr dirty="0" sz="750" spc="-1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383838"/>
                </a:solidFill>
                <a:latin typeface="Lucida Sans Unicode"/>
                <a:cs typeface="Lucida Sans Unicode"/>
              </a:rPr>
              <a:t>crédito</a:t>
            </a:r>
            <a:r>
              <a:rPr dirty="0" sz="750" spc="-1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2F2F2F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750" spc="7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62626"/>
                </a:solidFill>
                <a:latin typeface="Lucida Sans Unicode"/>
                <a:cs typeface="Lucida Sans Unicode"/>
              </a:rPr>
              <a:t>serão</a:t>
            </a:r>
            <a:r>
              <a:rPr dirty="0" sz="750" spc="-1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A2A2A"/>
                </a:solidFill>
                <a:latin typeface="Lucida Sans Unicode"/>
                <a:cs typeface="Lucida Sans Unicode"/>
              </a:rPr>
              <a:t>cobertas</a:t>
            </a:r>
            <a:r>
              <a:rPr dirty="0" sz="750" spc="2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D2D2D"/>
                </a:solidFill>
                <a:latin typeface="Lucida Sans Unicode"/>
                <a:cs typeface="Lucida Sans Unicode"/>
              </a:rPr>
              <a:t>com</a:t>
            </a:r>
            <a:r>
              <a:rPr dirty="0" sz="750" spc="-4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F2F2F"/>
                </a:solidFill>
                <a:latin typeface="Lucida Sans Unicode"/>
                <a:cs typeface="Lucida Sans Unicode"/>
              </a:rPr>
              <a:t>recursos</a:t>
            </a:r>
            <a:r>
              <a:rPr dirty="0" sz="750" spc="-1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6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2A2A2A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2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212121"/>
                </a:solidFill>
                <a:latin typeface="Lucida Sans Unicode"/>
                <a:cs typeface="Lucida Sans Unicode"/>
              </a:rPr>
              <a:t>trata</a:t>
            </a:r>
            <a:r>
              <a:rPr dirty="0" sz="750" spc="-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C1C1C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5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82828"/>
                </a:solidFill>
                <a:latin typeface="Lucida Sans Unicode"/>
                <a:cs typeface="Lucida Sans Unicode"/>
              </a:rPr>
              <a:t>Artigo </a:t>
            </a:r>
            <a:r>
              <a:rPr dirty="0" sz="750" spc="-25">
                <a:solidFill>
                  <a:srgbClr val="363636"/>
                </a:solidFill>
                <a:latin typeface="Lucida Sans Unicode"/>
                <a:cs typeface="Lucida Sans Unicode"/>
              </a:rPr>
              <a:t>43</a:t>
            </a:r>
            <a:r>
              <a:rPr dirty="0" sz="750" spc="-9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63636"/>
                </a:solidFill>
                <a:latin typeface="Lucida Sans Unicode"/>
                <a:cs typeface="Lucida Sans Unicode"/>
              </a:rPr>
              <a:t>parźgrafo</a:t>
            </a: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33333"/>
                </a:solidFill>
                <a:latin typeface="Lucida Sans Unicode"/>
                <a:cs typeface="Lucida Sans Unicode"/>
              </a:rPr>
              <a:t>1º</a:t>
            </a:r>
            <a:r>
              <a:rPr dirty="0" sz="750" spc="-2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3D3D3D"/>
                </a:solidFill>
                <a:latin typeface="Lucida Sans Unicode"/>
                <a:cs typeface="Lucida Sans Unicode"/>
              </a:rPr>
              <a:t>da</a:t>
            </a:r>
            <a:r>
              <a:rPr dirty="0" sz="75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12121"/>
                </a:solidFill>
                <a:latin typeface="Lucida Sans Unicode"/>
                <a:cs typeface="Lucida Sans Unicode"/>
              </a:rPr>
              <a:t>Lei</a:t>
            </a:r>
            <a:r>
              <a:rPr dirty="0" sz="750" spc="-5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A2A2A"/>
                </a:solidFill>
                <a:latin typeface="Lucida Sans Unicode"/>
                <a:cs typeface="Lucida Sans Unicode"/>
              </a:rPr>
              <a:t>Federal</a:t>
            </a:r>
            <a:r>
              <a:rPr dirty="0" sz="750" spc="2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F1F1F"/>
                </a:solidFill>
                <a:latin typeface="Lucida Sans Unicode"/>
                <a:cs typeface="Lucida Sans Unicode"/>
              </a:rPr>
              <a:t>N°</a:t>
            </a:r>
            <a:r>
              <a:rPr dirty="0" sz="750" spc="6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0">
                <a:solidFill>
                  <a:srgbClr val="343434"/>
                </a:solidFill>
                <a:latin typeface="Lucida Sans Unicode"/>
                <a:cs typeface="Lucida Sans Unicode"/>
              </a:rPr>
              <a:t>4.320/64,</a:t>
            </a:r>
            <a:r>
              <a:rPr dirty="0" sz="750" spc="3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2F2F2F"/>
                </a:solidFill>
                <a:latin typeface="Lucida Sans Unicode"/>
                <a:cs typeface="Lucida Sans Unicode"/>
              </a:rPr>
              <a:t>Inciso</a:t>
            </a:r>
            <a:r>
              <a:rPr dirty="0" sz="750" spc="-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343434"/>
                </a:solidFill>
                <a:latin typeface="Lucida Sans Unicode"/>
                <a:cs typeface="Lucida Sans Unicode"/>
              </a:rPr>
              <a:t>III.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738358" y="7070805"/>
            <a:ext cx="1589405" cy="368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50000"/>
              </a:lnSpc>
              <a:spcBef>
                <a:spcPts val="100"/>
              </a:spcBef>
            </a:pPr>
            <a:r>
              <a:rPr dirty="0" sz="750" spc="-20">
                <a:solidFill>
                  <a:srgbClr val="232323"/>
                </a:solidFill>
                <a:latin typeface="Lucida Sans Unicode"/>
                <a:cs typeface="Lucida Sans Unicode"/>
              </a:rPr>
              <a:t>lnciso:</a:t>
            </a:r>
            <a:r>
              <a:rPr dirty="0" sz="750" spc="5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14141"/>
                </a:solidFill>
                <a:latin typeface="Lucida Sans Unicode"/>
                <a:cs typeface="Lucida Sans Unicode"/>
              </a:rPr>
              <a:t>II</a:t>
            </a:r>
            <a:r>
              <a:rPr dirty="0" sz="750" spc="-10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45">
                <a:solidFill>
                  <a:srgbClr val="494949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3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13131"/>
                </a:solidFill>
                <a:latin typeface="Lucida Sans Unicode"/>
                <a:cs typeface="Lucida Sans Unicode"/>
              </a:rPr>
              <a:t>Excesso</a:t>
            </a:r>
            <a:r>
              <a:rPr dirty="0" sz="750" spc="-2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3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2B2B2B"/>
                </a:solidFill>
                <a:latin typeface="Lucida Sans Unicode"/>
                <a:cs typeface="Lucida Sans Unicode"/>
              </a:rPr>
              <a:t>Arrecadaçäo: </a:t>
            </a:r>
            <a:r>
              <a:rPr dirty="0" sz="750">
                <a:solidFill>
                  <a:srgbClr val="3B3B3B"/>
                </a:solidFill>
                <a:latin typeface="Lucida Sans Unicode"/>
                <a:cs typeface="Lucida Sans Unicode"/>
              </a:rPr>
              <a:t>Ill</a:t>
            </a:r>
            <a:r>
              <a:rPr dirty="0" sz="750" spc="-8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45">
                <a:solidFill>
                  <a:srgbClr val="4D4D4D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2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82828"/>
                </a:solidFill>
                <a:latin typeface="Lucida Sans Unicode"/>
                <a:cs typeface="Lucida Sans Unicode"/>
              </a:rPr>
              <a:t>Anulaçäo</a:t>
            </a:r>
            <a:r>
              <a:rPr dirty="0" sz="750" spc="2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5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62626"/>
                </a:solidFill>
                <a:latin typeface="Lucida Sans Unicode"/>
                <a:cs typeface="Lucida Sans Unicode"/>
              </a:rPr>
              <a:t>Dotação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58476" y="7428295"/>
            <a:ext cx="2762250" cy="348615"/>
          </a:xfrm>
          <a:prstGeom prst="rect">
            <a:avLst/>
          </a:prstGeom>
        </p:spPr>
        <p:txBody>
          <a:bodyPr wrap="square" lIns="0" tIns="368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90"/>
              </a:spcBef>
            </a:pPr>
            <a:r>
              <a:rPr dirty="0" u="sng" sz="750">
                <a:solidFill>
                  <a:srgbClr val="0C0C0C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Dotațóes</a:t>
            </a:r>
            <a:r>
              <a:rPr dirty="0" u="sng" sz="750" spc="160">
                <a:solidFill>
                  <a:srgbClr val="0C0C0C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solidFill>
                  <a:srgbClr val="262626"/>
                </a:solidFill>
                <a:uFill>
                  <a:solidFill>
                    <a:srgbClr val="444448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750">
              <a:latin typeface="Lucida Sans Unicode"/>
              <a:cs typeface="Lucida Sans Unicode"/>
            </a:endParaRPr>
          </a:p>
          <a:p>
            <a:pPr marL="59690">
              <a:lnSpc>
                <a:spcPct val="100000"/>
              </a:lnSpc>
              <a:spcBef>
                <a:spcPts val="250"/>
              </a:spcBef>
            </a:pPr>
            <a:r>
              <a:rPr dirty="0" sz="1000" spc="-40" b="1">
                <a:solidFill>
                  <a:srgbClr val="333333"/>
                </a:solidFill>
                <a:latin typeface="Arial"/>
                <a:cs typeface="Arial"/>
              </a:rPr>
              <a:t>FUNDO</a:t>
            </a:r>
            <a:r>
              <a:rPr dirty="0" sz="1000" spc="-10" b="1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dirty="0" sz="1000" spc="-40" b="1">
                <a:solidFill>
                  <a:srgbClr val="363636"/>
                </a:solidFill>
                <a:latin typeface="Arial"/>
                <a:cs typeface="Arial"/>
              </a:rPr>
              <a:t>MUNICIPAL</a:t>
            </a:r>
            <a:r>
              <a:rPr dirty="0" sz="1000" spc="45" b="1">
                <a:solidFill>
                  <a:srgbClr val="363636"/>
                </a:solidFill>
                <a:latin typeface="Arial"/>
                <a:cs typeface="Arial"/>
              </a:rPr>
              <a:t> </a:t>
            </a:r>
            <a:r>
              <a:rPr dirty="0" sz="1000" spc="-20" b="1">
                <a:solidFill>
                  <a:srgbClr val="2B2B2B"/>
                </a:solidFill>
                <a:latin typeface="Arial"/>
                <a:cs typeface="Arial"/>
              </a:rPr>
              <a:t>DE</a:t>
            </a:r>
            <a:r>
              <a:rPr dirty="0" sz="1000" spc="-40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000" spc="-35" b="1">
                <a:solidFill>
                  <a:srgbClr val="232323"/>
                </a:solidFill>
                <a:latin typeface="Arial"/>
                <a:cs typeface="Arial"/>
              </a:rPr>
              <a:t>ASSISTÊNCIA</a:t>
            </a:r>
            <a:r>
              <a:rPr dirty="0" sz="1000" spc="4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1F1F1F"/>
                </a:solidFill>
                <a:latin typeface="Arial"/>
                <a:cs typeface="Arial"/>
              </a:rPr>
              <a:t>SOCIAL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17734" y="7070805"/>
            <a:ext cx="629285" cy="368300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550"/>
              </a:spcBef>
            </a:pPr>
            <a:r>
              <a:rPr dirty="0" sz="750" spc="-45">
                <a:solidFill>
                  <a:srgbClr val="242424"/>
                </a:solidFill>
                <a:latin typeface="Lucida Sans Unicode"/>
                <a:cs typeface="Lucida Sans Unicode"/>
              </a:rPr>
              <a:t>R$370.000,00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$370.000,00</a:t>
            </a:r>
            <a:endParaRPr sz="7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19755" y="5254346"/>
            <a:ext cx="1938527" cy="165926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57200" y="427387"/>
            <a:ext cx="708660" cy="685647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02336" y="9522123"/>
            <a:ext cx="6391910" cy="0"/>
          </a:xfrm>
          <a:custGeom>
            <a:avLst/>
            <a:gdLst/>
            <a:ahLst/>
            <a:cxnLst/>
            <a:rect l="l" t="t" r="r" b="b"/>
            <a:pathLst>
              <a:path w="6391909" h="0">
                <a:moveTo>
                  <a:pt x="0" y="0"/>
                </a:moveTo>
                <a:lnTo>
                  <a:pt x="6391656" y="0"/>
                </a:lnTo>
              </a:path>
            </a:pathLst>
          </a:custGeom>
          <a:ln w="12189">
            <a:solidFill>
              <a:srgbClr val="484B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390143" y="1279114"/>
            <a:ext cx="6403975" cy="0"/>
          </a:xfrm>
          <a:custGeom>
            <a:avLst/>
            <a:gdLst/>
            <a:ahLst/>
            <a:cxnLst/>
            <a:rect l="l" t="t" r="r" b="b"/>
            <a:pathLst>
              <a:path w="6403975" h="0">
                <a:moveTo>
                  <a:pt x="0" y="0"/>
                </a:moveTo>
                <a:lnTo>
                  <a:pt x="6403848" y="0"/>
                </a:lnTo>
              </a:path>
            </a:pathLst>
          </a:custGeom>
          <a:ln w="12189">
            <a:solidFill>
              <a:srgbClr val="34343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74411" y="357803"/>
            <a:ext cx="3054985" cy="5448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spc="60">
                <a:solidFill>
                  <a:srgbClr val="2A2A2A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150" spc="10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1150">
                <a:solidFill>
                  <a:srgbClr val="181818"/>
                </a:solidFill>
                <a:latin typeface="Lucida Sans Unicode"/>
                <a:cs typeface="Lucida Sans Unicode"/>
              </a:rPr>
              <a:t>MUNICIPAL</a:t>
            </a:r>
            <a:r>
              <a:rPr dirty="0" sz="1150" spc="10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150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1150" spc="5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1150" spc="40">
                <a:solidFill>
                  <a:srgbClr val="242424"/>
                </a:solidFill>
                <a:latin typeface="Lucida Sans Unicode"/>
                <a:cs typeface="Lucida Sans Unicode"/>
              </a:rPr>
              <a:t>SEROPEDICA</a:t>
            </a:r>
            <a:endParaRPr sz="1150">
              <a:latin typeface="Lucida Sans Unicode"/>
              <a:cs typeface="Lucida Sans Unicode"/>
            </a:endParaRPr>
          </a:p>
          <a:p>
            <a:pPr marL="12700" marR="1934210">
              <a:lnSpc>
                <a:spcPct val="130000"/>
              </a:lnSpc>
              <a:spcBef>
                <a:spcPts val="370"/>
              </a:spcBef>
            </a:pP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Rua</a:t>
            </a:r>
            <a:r>
              <a:rPr dirty="0" sz="750" spc="1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F2F2F"/>
                </a:solidFill>
                <a:latin typeface="Lucida Sans Unicode"/>
                <a:cs typeface="Lucida Sans Unicode"/>
              </a:rPr>
              <a:t>Maria</a:t>
            </a:r>
            <a:r>
              <a:rPr dirty="0" sz="750" spc="3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C1C1C"/>
                </a:solidFill>
                <a:latin typeface="Lucida Sans Unicode"/>
                <a:cs typeface="Lucida Sans Unicode"/>
              </a:rPr>
              <a:t>Lourenço,</a:t>
            </a:r>
            <a:r>
              <a:rPr dirty="0" sz="750" spc="-1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2A2A2A"/>
                </a:solidFill>
                <a:latin typeface="Lucida Sans Unicode"/>
                <a:cs typeface="Lucida Sans Unicode"/>
              </a:rPr>
              <a:t>18 </a:t>
            </a:r>
            <a:r>
              <a:rPr dirty="0" sz="750">
                <a:solidFill>
                  <a:srgbClr val="262626"/>
                </a:solidFill>
                <a:latin typeface="Lucida Sans Unicode"/>
                <a:cs typeface="Lucida Sans Unicode"/>
              </a:rPr>
              <a:t>Fazenda</a:t>
            </a:r>
            <a:r>
              <a:rPr dirty="0" sz="750" spc="2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2D2D2D"/>
                </a:solidFill>
                <a:latin typeface="Lucida Sans Unicode"/>
                <a:cs typeface="Lucida Sans Unicode"/>
              </a:rPr>
              <a:t>Caxias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82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pc="-10"/>
              <a:t>Servaux</a:t>
            </a:r>
          </a:p>
        </p:txBody>
      </p:sp>
      <p:sp>
        <p:nvSpPr>
          <p:cNvPr id="10" name="object 10" descr=""/>
          <p:cNvSpPr txBox="1"/>
          <p:nvPr/>
        </p:nvSpPr>
        <p:spPr>
          <a:xfrm>
            <a:off x="6292431" y="9541297"/>
            <a:ext cx="481330" cy="113664"/>
          </a:xfrm>
          <a:prstGeom prst="rect">
            <a:avLst/>
          </a:prstGeom>
        </p:spPr>
        <p:txBody>
          <a:bodyPr wrap="square" lIns="0" tIns="82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 sz="550">
                <a:solidFill>
                  <a:srgbClr val="232323"/>
                </a:solidFill>
                <a:latin typeface="Lucida Sans Unicode"/>
                <a:cs typeface="Lucida Sans Unicode"/>
              </a:rPr>
              <a:t>Página</a:t>
            </a:r>
            <a:r>
              <a:rPr dirty="0" sz="550" spc="-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550">
                <a:solidFill>
                  <a:srgbClr val="444444"/>
                </a:solidFill>
                <a:latin typeface="Lucida Sans Unicode"/>
                <a:cs typeface="Lucida Sans Unicode"/>
              </a:rPr>
              <a:t>2</a:t>
            </a:r>
            <a:r>
              <a:rPr dirty="0" sz="550" spc="-5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550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550" spc="-2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550" spc="-50">
                <a:solidFill>
                  <a:srgbClr val="3A3A3A"/>
                </a:solidFill>
                <a:latin typeface="Lucida Sans Unicode"/>
                <a:cs typeface="Lucida Sans Unicode"/>
              </a:rPr>
              <a:t>2</a:t>
            </a:r>
            <a:endParaRPr sz="5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433330" y="2037867"/>
            <a:ext cx="2759710" cy="358140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sng" sz="750">
                <a:solidFill>
                  <a:srgbClr val="1A1A1A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Dotaçóes</a:t>
            </a:r>
            <a:r>
              <a:rPr dirty="0" u="sng" sz="750" spc="75">
                <a:solidFill>
                  <a:srgbClr val="1A1A1A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solidFill>
                  <a:srgbClr val="313131"/>
                </a:solidFill>
                <a:uFill>
                  <a:solidFill>
                    <a:srgbClr val="48484B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750">
              <a:latin typeface="Lucida Sans Unicode"/>
              <a:cs typeface="Lucida Sans Unicode"/>
            </a:endParaRPr>
          </a:p>
          <a:p>
            <a:pPr marL="57785">
              <a:lnSpc>
                <a:spcPct val="100000"/>
              </a:lnSpc>
              <a:spcBef>
                <a:spcPts val="325"/>
              </a:spcBef>
            </a:pPr>
            <a:r>
              <a:rPr dirty="0" sz="950">
                <a:solidFill>
                  <a:srgbClr val="262626"/>
                </a:solidFill>
                <a:latin typeface="Lucida Sans Unicode"/>
                <a:cs typeface="Lucida Sans Unicode"/>
              </a:rPr>
              <a:t>FUNDO </a:t>
            </a:r>
            <a:r>
              <a:rPr dirty="0" sz="950">
                <a:solidFill>
                  <a:srgbClr val="383838"/>
                </a:solidFill>
                <a:latin typeface="Lucida Sans Unicode"/>
                <a:cs typeface="Lucida Sans Unicode"/>
              </a:rPr>
              <a:t>MUNICIPAL</a:t>
            </a:r>
            <a:r>
              <a:rPr dirty="0" sz="950" spc="11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950">
                <a:solidFill>
                  <a:srgbClr val="3F3F3F"/>
                </a:solidFill>
                <a:latin typeface="Lucida Sans Unicode"/>
                <a:cs typeface="Lucida Sans Unicode"/>
              </a:rPr>
              <a:t>DE</a:t>
            </a:r>
            <a:r>
              <a:rPr dirty="0" sz="950" spc="3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-10" b="1">
                <a:solidFill>
                  <a:srgbClr val="2D2D2D"/>
                </a:solidFill>
                <a:latin typeface="Arial"/>
                <a:cs typeface="Arial"/>
              </a:rPr>
              <a:t>ASSISTÊNCIA</a:t>
            </a:r>
            <a:r>
              <a:rPr dirty="0" sz="950" spc="15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32323"/>
                </a:solidFill>
                <a:latin typeface="Arial"/>
                <a:cs typeface="Arial"/>
              </a:rPr>
              <a:t>SOCIAL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530076" y="2413103"/>
          <a:ext cx="6326505" cy="24758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3425"/>
                <a:gridCol w="4885055"/>
                <a:gridCol w="631825"/>
              </a:tblGrid>
              <a:tr h="144145">
                <a:tc>
                  <a:txBody>
                    <a:bodyPr/>
                    <a:lstStyle/>
                    <a:p>
                      <a:pPr marL="33020">
                        <a:lnSpc>
                          <a:spcPts val="855"/>
                        </a:lnSpc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07.23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ts val="855"/>
                        </a:lnSpc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Fundo</a:t>
                      </a:r>
                      <a:r>
                        <a:rPr dirty="0" sz="750" spc="6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2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Assistência</a:t>
                      </a:r>
                      <a:r>
                        <a:rPr dirty="0" sz="750" spc="114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Social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2.509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Politica</a:t>
                      </a:r>
                      <a:r>
                        <a:rPr dirty="0" sz="750" spc="1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Para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as</a:t>
                      </a:r>
                      <a:r>
                        <a:rPr dirty="0" sz="750" spc="-6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Mulheres:</a:t>
                      </a:r>
                      <a:r>
                        <a:rPr dirty="0" sz="750" spc="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PromoCão</a:t>
                      </a:r>
                      <a:r>
                        <a:rPr dirty="0" sz="750" spc="1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4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Igualdade</a:t>
                      </a:r>
                      <a:r>
                        <a:rPr dirty="0" sz="750" spc="3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6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Enfrentamento</a:t>
                      </a:r>
                      <a:r>
                        <a:rPr dirty="0" sz="750" spc="4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u</a:t>
                      </a:r>
                      <a:r>
                        <a:rPr dirty="0" sz="750" spc="-60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Violência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8795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3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7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6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/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-2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22.000,00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</a:tr>
              <a:tr h="17081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2.720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3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Programa 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Proteção</a:t>
                      </a:r>
                      <a:r>
                        <a:rPr dirty="0" sz="750" spc="-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Social</a:t>
                      </a:r>
                      <a:r>
                        <a:rPr dirty="0" sz="750" spc="-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Básica</a:t>
                      </a:r>
                      <a:r>
                        <a:rPr dirty="0" sz="75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4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PSB</a:t>
                      </a:r>
                      <a:r>
                        <a:rPr dirty="0" sz="750" spc="1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 </a:t>
                      </a:r>
                      <a:r>
                        <a:rPr dirty="0" sz="750" spc="-19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1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Federal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3.1.9.0.04.00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75"/>
                        </a:spcBef>
                        <a:tabLst>
                          <a:tab pos="3161665" algn="l"/>
                        </a:tabLst>
                      </a:pPr>
                      <a:r>
                        <a:rPr dirty="0" baseline="3703" sz="11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CONTRATA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CÃ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703" sz="1125" spc="7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POR</a:t>
                      </a:r>
                      <a:r>
                        <a:rPr dirty="0" baseline="3703" sz="1125" spc="37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TEMPO</a:t>
                      </a:r>
                      <a:r>
                        <a:rPr dirty="0" baseline="3703" sz="1125" spc="97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DETERMINADO</a:t>
                      </a:r>
                      <a:r>
                        <a:rPr dirty="0" baseline="3703" sz="112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703" sz="1125" spc="-3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FNAS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191.000,00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8986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7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6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/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Atividade </a:t>
                      </a:r>
                      <a:r>
                        <a:rPr dirty="0" sz="750" spc="-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191.000,00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7208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2.721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229"/>
                        </a:spcBef>
                        <a:tabLst>
                          <a:tab pos="1911350" algn="l"/>
                        </a:tabLst>
                      </a:pPr>
                      <a:r>
                        <a:rPr dirty="0" baseline="3703" sz="1125" spc="-44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Proqrama</a:t>
                      </a:r>
                      <a:r>
                        <a:rPr dirty="0" baseline="3703" sz="1125" spc="97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Prote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cã</a:t>
                      </a:r>
                      <a:r>
                        <a:rPr dirty="0" baseline="3703" sz="1125" spc="-1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703" sz="1125" spc="-12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Social</a:t>
                      </a:r>
                      <a:r>
                        <a:rPr dirty="0" baseline="3703" sz="1125" spc="-7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Especial</a:t>
                      </a:r>
                      <a:r>
                        <a:rPr dirty="0" baseline="3703" sz="1125" spc="-37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284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703" sz="1125" spc="-1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37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PSE</a:t>
                      </a:r>
                      <a:r>
                        <a:rPr dirty="0" baseline="3703" sz="112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703" sz="1125" spc="-284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703" sz="1125" spc="22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Federal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3.1.9.0.04.00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159760" algn="l"/>
                        </a:tabLst>
                      </a:pPr>
                      <a:r>
                        <a:rPr dirty="0" baseline="3703" sz="112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CONTRATA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ÃO</a:t>
                      </a:r>
                      <a:r>
                        <a:rPr dirty="0" baseline="3703" sz="1125" spc="6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POR</a:t>
                      </a:r>
                      <a:r>
                        <a:rPr dirty="0" baseline="3703" sz="1125" spc="37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TEMPO</a:t>
                      </a:r>
                      <a:r>
                        <a:rPr dirty="0" baseline="3703" sz="1125" spc="104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DETERMINADO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703" sz="1125" spc="-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FNAS</a:t>
                      </a:r>
                      <a:endParaRPr baseline="3703" sz="112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8986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7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6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/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Atividade </a:t>
                      </a:r>
                      <a:r>
                        <a:rPr dirty="0" sz="750" spc="-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6446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2.894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4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Atendimento</a:t>
                      </a:r>
                      <a:r>
                        <a:rPr dirty="0" sz="7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ao</a:t>
                      </a:r>
                      <a:r>
                        <a:rPr dirty="0" sz="750" spc="-6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Programa</a:t>
                      </a:r>
                      <a:r>
                        <a:rPr dirty="0" sz="750" spc="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Bolsa</a:t>
                      </a:r>
                      <a:r>
                        <a:rPr dirty="0" sz="750" spc="-3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Família</a:t>
                      </a:r>
                      <a:r>
                        <a:rPr dirty="0" sz="750" spc="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(IGDBF)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3.3.9.0.36.01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71120">
                        <a:lnSpc>
                          <a:spcPct val="100000"/>
                        </a:lnSpc>
                        <a:spcBef>
                          <a:spcPts val="110"/>
                        </a:spcBef>
                        <a:tabLst>
                          <a:tab pos="3156585" algn="l"/>
                        </a:tabLst>
                      </a:pPr>
                      <a:r>
                        <a:rPr dirty="0" baseline="3703" sz="11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703" sz="1125" spc="30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baseline="3703" sz="1125" spc="277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703" sz="1125" spc="262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baseline="3703" sz="1125" spc="2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254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703" sz="1125" spc="19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82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703" sz="1125" spc="30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FÍSICA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1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1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8795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3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7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6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8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Atividade </a:t>
                      </a:r>
                      <a:r>
                        <a:rPr dirty="0" sz="750" spc="-2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10.000,00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8795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-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17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370.000,00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48309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750" spc="-3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2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750" spc="-1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370.000,00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52400">
                <a:tc>
                  <a:txBody>
                    <a:bodyPr/>
                    <a:lstStyle/>
                    <a:p>
                      <a:pPr marL="239395">
                        <a:lnSpc>
                          <a:spcPts val="890"/>
                        </a:lnSpc>
                        <a:spcBef>
                          <a:spcPts val="210"/>
                        </a:spcBef>
                      </a:pPr>
                      <a:r>
                        <a:rPr dirty="0" sz="750" spc="-6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Artigo</a:t>
                      </a:r>
                      <a:r>
                        <a:rPr dirty="0" sz="750" spc="3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3º </a:t>
                      </a:r>
                      <a:r>
                        <a:rPr dirty="0" sz="750" spc="-5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ts val="890"/>
                        </a:lnSpc>
                        <a:spcBef>
                          <a:spcPts val="210"/>
                        </a:spcBef>
                      </a:pPr>
                      <a:r>
                        <a:rPr dirty="0" sz="7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Revogadas</a:t>
                      </a:r>
                      <a:r>
                        <a:rPr dirty="0" sz="750" spc="3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as</a:t>
                      </a:r>
                      <a:r>
                        <a:rPr dirty="0" sz="750" spc="-5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disposições</a:t>
                      </a:r>
                      <a:r>
                        <a:rPr dirty="0" sz="750" spc="4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em</a:t>
                      </a:r>
                      <a:r>
                        <a:rPr dirty="0" sz="750" spc="-3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contrário.</a:t>
                      </a:r>
                      <a:r>
                        <a:rPr dirty="0" sz="750" spc="2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Publique-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se,</a:t>
                      </a:r>
                      <a:r>
                        <a:rPr dirty="0" sz="750" spc="4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afixe-</a:t>
                      </a:r>
                      <a:r>
                        <a:rPr dirty="0" sz="750" spc="-3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se</a:t>
                      </a:r>
                      <a:r>
                        <a:rPr dirty="0" sz="750" spc="1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4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6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cumpra-</a:t>
                      </a:r>
                      <a:r>
                        <a:rPr dirty="0" sz="750" spc="-2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se.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2025-09-04T17:37:26Z</dcterms:created>
  <dcterms:modified xsi:type="dcterms:W3CDTF">2025-09-04T17:37:26Z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2024-02-23T00:00:00Z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2025-09-04T00:00:00Z</vt:filetime>
  </property>
  <property fmtid="{D5CDD505-2E9C-101B-9397-08002B2CF9AE}" pid="5" name="Producer">
    <vt:lpwstr>Scanner System Image Conversion</vt:lpwstr>
  </property>
</Properties>
</file>