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93191" y="8055864"/>
            <a:ext cx="6400800" cy="177393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64058" y="420624"/>
            <a:ext cx="704087" cy="69265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24898" y="218992"/>
            <a:ext cx="3049270" cy="652145"/>
          </a:xfrm>
          <a:prstGeom prst="rect">
            <a:avLst/>
          </a:prstGeom>
        </p:spPr>
        <p:txBody>
          <a:bodyPr wrap="square" lIns="0" tIns="110489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869"/>
              </a:spcBef>
            </a:pPr>
            <a:r>
              <a:rPr dirty="0" sz="1200" spc="-4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1200" spc="3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spc="-35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00" spc="-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200" spc="-6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42424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2780">
              <a:lnSpc>
                <a:spcPct val="112900"/>
              </a:lnSpc>
              <a:spcBef>
                <a:spcPts val="420"/>
              </a:spcBef>
            </a:pPr>
            <a:r>
              <a:rPr dirty="0" sz="850" spc="-40">
                <a:solidFill>
                  <a:srgbClr val="3B3B3B"/>
                </a:solidFill>
                <a:latin typeface="Arial MT"/>
                <a:cs typeface="Arial MT"/>
              </a:rPr>
              <a:t>Rua</a:t>
            </a:r>
            <a:r>
              <a:rPr dirty="0" sz="8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Maria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Arial MT"/>
                <a:cs typeface="Arial MT"/>
              </a:rPr>
              <a:t>Lourenço,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D4D4D"/>
                </a:solidFill>
                <a:latin typeface="Arial MT"/>
                <a:cs typeface="Arial MT"/>
              </a:rPr>
              <a:t>18 </a:t>
            </a:r>
            <a:r>
              <a:rPr dirty="0" sz="850" spc="-45">
                <a:solidFill>
                  <a:srgbClr val="242424"/>
                </a:solidFill>
                <a:latin typeface="Arial MT"/>
                <a:cs typeface="Arial MT"/>
              </a:rPr>
              <a:t>Fazenda</a:t>
            </a:r>
            <a:r>
              <a:rPr dirty="0" sz="850" spc="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43422" y="1488185"/>
            <a:ext cx="2842260" cy="682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7419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Decreto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2560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22</a:t>
            </a:r>
            <a:r>
              <a:rPr dirty="0" sz="800" spc="39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19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fevereiro,</a:t>
            </a:r>
            <a:r>
              <a:rPr dirty="0" sz="80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90"/>
              </a:spcBef>
            </a:pPr>
            <a:endParaRPr sz="800">
              <a:latin typeface="Arial MT"/>
              <a:cs typeface="Arial MT"/>
            </a:endParaRPr>
          </a:p>
          <a:p>
            <a:pPr marL="12700" marR="121285" indent="635">
              <a:lnSpc>
                <a:spcPts val="900"/>
              </a:lnSpc>
            </a:pP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suplementar</a:t>
            </a:r>
            <a:r>
              <a:rPr dirty="0" sz="80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no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valor</a:t>
            </a:r>
            <a:r>
              <a:rPr dirty="0" sz="80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total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R$311.941,85,</a:t>
            </a:r>
            <a:r>
              <a:rPr dirty="0" sz="800" spc="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fins</a:t>
            </a:r>
            <a:r>
              <a:rPr dirty="0" sz="800" spc="-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que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especifica</a:t>
            </a:r>
            <a:r>
              <a:rPr dirty="0" sz="80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e</a:t>
            </a:r>
            <a:r>
              <a:rPr dirty="0" sz="800" spc="-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outras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85156" y="2654808"/>
            <a:ext cx="6225540" cy="919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6130">
              <a:lnSpc>
                <a:spcPct val="140600"/>
              </a:lnSpc>
              <a:spcBef>
                <a:spcPts val="100"/>
              </a:spcBef>
            </a:pP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-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B2B2B"/>
                </a:solidFill>
                <a:latin typeface="Arial MT"/>
                <a:cs typeface="Arial MT"/>
              </a:rPr>
              <a:t>PREFEITO</a:t>
            </a:r>
            <a:r>
              <a:rPr dirty="0" sz="800" spc="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MUNICIPAL,</a:t>
            </a:r>
            <a:r>
              <a:rPr dirty="0" sz="80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no</a:t>
            </a:r>
            <a:r>
              <a:rPr dirty="0" sz="800" spc="-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uso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suas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atribuições</a:t>
            </a:r>
            <a:r>
              <a:rPr dirty="0" sz="80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legais,</a:t>
            </a:r>
            <a:r>
              <a:rPr dirty="0" sz="800" spc="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constitucionais</a:t>
            </a:r>
            <a:r>
              <a:rPr dirty="0" sz="800" spc="-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acordo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com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32323"/>
                </a:solidFill>
                <a:latin typeface="Arial MT"/>
                <a:cs typeface="Arial MT"/>
              </a:rPr>
              <a:t>que</a:t>
            </a:r>
            <a:r>
              <a:rPr dirty="0" sz="800" spc="-7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Ihe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confere</a:t>
            </a:r>
            <a:r>
              <a:rPr dirty="0" sz="8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o</a:t>
            </a:r>
            <a:r>
              <a:rPr dirty="0" sz="800" spc="-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art.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8º</a:t>
            </a:r>
            <a:r>
              <a:rPr dirty="0" sz="800" spc="1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N°</a:t>
            </a:r>
            <a:r>
              <a:rPr dirty="0" sz="800" spc="-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823/2023</a:t>
            </a:r>
            <a:r>
              <a:rPr dirty="0" sz="8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datada</a:t>
            </a:r>
            <a:r>
              <a:rPr dirty="0" sz="80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21/12/2023,</a:t>
            </a:r>
            <a:r>
              <a:rPr dirty="0" sz="80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publicada</a:t>
            </a:r>
            <a:r>
              <a:rPr dirty="0" sz="80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em</a:t>
            </a:r>
            <a:r>
              <a:rPr dirty="0" sz="800" spc="16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50">
                <a:solidFill>
                  <a:srgbClr val="262626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D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">
                <a:solidFill>
                  <a:srgbClr val="313131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D2D2D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C </a:t>
            </a:r>
            <a:r>
              <a:rPr dirty="0" u="sng" sz="750">
                <a:solidFill>
                  <a:srgbClr val="3A3A3A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15">
                <a:solidFill>
                  <a:srgbClr val="3A3A3A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50">
                <a:solidFill>
                  <a:srgbClr val="313131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0">
                <a:solidFill>
                  <a:srgbClr val="313131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24242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35">
                <a:solidFill>
                  <a:srgbClr val="424242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363636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750">
              <a:latin typeface="Arial MT"/>
              <a:cs typeface="Arial MT"/>
            </a:endParaRPr>
          </a:p>
          <a:p>
            <a:pPr marL="316865">
              <a:lnSpc>
                <a:spcPct val="100000"/>
              </a:lnSpc>
            </a:pP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Artigo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1º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Fica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aberto</a:t>
            </a:r>
            <a:r>
              <a:rPr dirty="0" sz="80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crédito</a:t>
            </a:r>
            <a:r>
              <a:rPr dirty="0" sz="8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suplementar</a:t>
            </a:r>
            <a:r>
              <a:rPr dirty="0" sz="800" spc="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 seguintes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36760" y="4287062"/>
            <a:ext cx="2589530" cy="360045"/>
          </a:xfrm>
          <a:prstGeom prst="rect">
            <a:avLst/>
          </a:prstGeom>
        </p:spPr>
        <p:txBody>
          <a:bodyPr wrap="square" lIns="0" tIns="393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dirty="0" u="sng" sz="800" spc="-110">
                <a:solidFill>
                  <a:srgbClr val="2B2B2B"/>
                </a:solidFill>
                <a:uFill>
                  <a:solidFill>
                    <a:srgbClr val="48484B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sng" sz="800" spc="90">
                <a:solidFill>
                  <a:srgbClr val="2B2B2B"/>
                </a:solidFill>
                <a:uFill>
                  <a:solidFill>
                    <a:srgbClr val="48484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30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Black"/>
                <a:cs typeface="Arial Black"/>
              </a:rPr>
              <a:t>Suplementadas</a:t>
            </a:r>
            <a:r>
              <a:rPr dirty="0" u="sng" sz="800" spc="500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Black"/>
                <a:cs typeface="Arial Black"/>
              </a:rPr>
              <a:t> </a:t>
            </a:r>
            <a:endParaRPr sz="800">
              <a:latin typeface="Arial Black"/>
              <a:cs typeface="Arial Black"/>
            </a:endParaRPr>
          </a:p>
          <a:p>
            <a:pPr marL="56515">
              <a:lnSpc>
                <a:spcPct val="100000"/>
              </a:lnSpc>
              <a:spcBef>
                <a:spcPts val="260"/>
              </a:spcBef>
            </a:pPr>
            <a:r>
              <a:rPr dirty="0" sz="1000" spc="-30" b="1">
                <a:solidFill>
                  <a:srgbClr val="2B2B2B"/>
                </a:solidFill>
                <a:latin typeface="Arial"/>
                <a:cs typeface="Arial"/>
              </a:rPr>
              <a:t>PREFEITURA</a:t>
            </a:r>
            <a:r>
              <a:rPr dirty="0" sz="1000" spc="-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000" spc="-1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F3F3F"/>
                </a:solidFill>
                <a:latin typeface="Arial"/>
                <a:cs typeface="Arial"/>
              </a:rPr>
              <a:t>DE</a:t>
            </a:r>
            <a:r>
              <a:rPr dirty="0" sz="1000" spc="-5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solidFill>
                  <a:srgbClr val="2A2A2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35482" y="4638488"/>
          <a:ext cx="6330950" cy="952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395855"/>
                <a:gridCol w="2352675"/>
                <a:gridCol w="808989"/>
              </a:tblGrid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00" spc="8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00" spc="6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Educação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R="4787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PNAE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311.941,85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311.941,85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ts val="1010"/>
                        </a:lnSpc>
                        <a:spcBef>
                          <a:spcPts val="195"/>
                        </a:spcBef>
                      </a:pPr>
                      <a:r>
                        <a:rPr dirty="0" sz="850" spc="-12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7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1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010"/>
                        </a:lnSpc>
                        <a:spcBef>
                          <a:spcPts val="195"/>
                        </a:spcBef>
                      </a:pPr>
                      <a:r>
                        <a:rPr dirty="0" sz="850" spc="-4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311.941,85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765"/>
                </a:tc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08025">
                        <a:lnSpc>
                          <a:spcPts val="1015"/>
                        </a:lnSpc>
                        <a:spcBef>
                          <a:spcPts val="80"/>
                        </a:spcBef>
                      </a:pPr>
                      <a:r>
                        <a:rPr dirty="0" sz="850" spc="-12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50" spc="-1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2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50" spc="9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015"/>
                        </a:lnSpc>
                        <a:spcBef>
                          <a:spcPts val="80"/>
                        </a:spcBef>
                      </a:pPr>
                      <a:r>
                        <a:rPr dirty="0" sz="850" spc="-4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311.941,85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74417" y="5632703"/>
            <a:ext cx="5748655" cy="2711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59105" marR="5080" indent="-447040">
              <a:lnSpc>
                <a:spcPct val="101299"/>
              </a:lnSpc>
              <a:spcBef>
                <a:spcPts val="85"/>
              </a:spcBef>
            </a:pP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Artigo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2º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800" spc="-8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As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despesas</a:t>
            </a:r>
            <a:r>
              <a:rPr dirty="0" sz="80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decorrentes</a:t>
            </a:r>
            <a:r>
              <a:rPr dirty="0" sz="800" spc="6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abertura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do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presente</a:t>
            </a:r>
            <a:r>
              <a:rPr dirty="0" sz="80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suplementar,</a:t>
            </a:r>
            <a:r>
              <a:rPr dirty="0" sz="800" spc="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serão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cobertas</a:t>
            </a:r>
            <a:r>
              <a:rPr dirty="0" sz="800" spc="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com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recursos</a:t>
            </a:r>
            <a:r>
              <a:rPr dirty="0" sz="80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D2D2D"/>
                </a:solidFill>
                <a:latin typeface="Arial MT"/>
                <a:cs typeface="Arial MT"/>
              </a:rPr>
              <a:t>que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trata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800" spc="-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Artigo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43</a:t>
            </a:r>
            <a:r>
              <a:rPr dirty="0" sz="800" spc="-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parágrafo</a:t>
            </a:r>
            <a:r>
              <a:rPr dirty="0" sz="80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1º</a:t>
            </a:r>
            <a:r>
              <a:rPr dirty="0" sz="800" spc="-4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Lei</a:t>
            </a:r>
            <a:r>
              <a:rPr dirty="0" sz="800" spc="-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Federal</a:t>
            </a:r>
            <a:r>
              <a:rPr dirty="0" sz="80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42424"/>
                </a:solidFill>
                <a:latin typeface="Arial MT"/>
                <a:cs typeface="Arial MT"/>
              </a:rPr>
              <a:t>4.320/64,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Inciso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14591" y="5966206"/>
            <a:ext cx="1591945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32400"/>
              </a:lnSpc>
              <a:spcBef>
                <a:spcPts val="100"/>
              </a:spcBef>
            </a:pPr>
            <a:r>
              <a:rPr dirty="0" sz="850" spc="-35">
                <a:solidFill>
                  <a:srgbClr val="2F2F2F"/>
                </a:solidFill>
                <a:latin typeface="Arial MT"/>
                <a:cs typeface="Arial MT"/>
              </a:rPr>
              <a:t>Inciso:</a:t>
            </a:r>
            <a:r>
              <a:rPr dirty="0" sz="8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II</a:t>
            </a:r>
            <a:r>
              <a:rPr dirty="0" sz="850" spc="-8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50" spc="-6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D2D2D"/>
                </a:solidFill>
                <a:latin typeface="Arial MT"/>
                <a:cs typeface="Arial MT"/>
              </a:rPr>
              <a:t>Excesso</a:t>
            </a:r>
            <a:r>
              <a:rPr dirty="0" sz="85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de </a:t>
            </a:r>
            <a:r>
              <a:rPr dirty="0" sz="850" spc="-50">
                <a:solidFill>
                  <a:srgbClr val="262626"/>
                </a:solidFill>
                <a:latin typeface="Arial MT"/>
                <a:cs typeface="Arial MT"/>
              </a:rPr>
              <a:t>Arrecadação: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13131"/>
                </a:solidFill>
                <a:latin typeface="Arial MT"/>
                <a:cs typeface="Arial MT"/>
              </a:rPr>
              <a:t>III</a:t>
            </a:r>
            <a:r>
              <a:rPr dirty="0" sz="850" spc="-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850" spc="-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A2A2A"/>
                </a:solidFill>
                <a:latin typeface="Arial MT"/>
                <a:cs typeface="Arial MT"/>
              </a:rPr>
              <a:t>Anulação</a:t>
            </a:r>
            <a:r>
              <a:rPr dirty="0" sz="850" spc="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A2A2A"/>
                </a:solidFill>
                <a:latin typeface="Arial MT"/>
                <a:cs typeface="Arial MT"/>
              </a:rPr>
              <a:t>Dotação</a:t>
            </a:r>
            <a:r>
              <a:rPr dirty="0" sz="85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F3F3F"/>
                </a:solidFill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2088" y="6310630"/>
            <a:ext cx="2592070" cy="36385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u="sng" sz="800">
                <a:solidFill>
                  <a:srgbClr val="2B2B2B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00">
                <a:solidFill>
                  <a:srgbClr val="2B2B2B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280"/>
              </a:spcBef>
            </a:pPr>
            <a:r>
              <a:rPr dirty="0" sz="1000" spc="-35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100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1000" spc="-4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33196" y="6668456"/>
          <a:ext cx="6329045" cy="968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280920"/>
                <a:gridCol w="2647950"/>
                <a:gridCol w="626110"/>
              </a:tblGrid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1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00" spc="7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00" spc="4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00" spc="-4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Educação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118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781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311.941,85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3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81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dirty="0" sz="800" spc="-2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RJ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793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311.941,85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2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7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8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3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ctr" marL="749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8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311.941,85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2995">
                        <a:lnSpc>
                          <a:spcPts val="1015"/>
                        </a:lnSpc>
                        <a:spcBef>
                          <a:spcPts val="95"/>
                        </a:spcBef>
                      </a:pPr>
                      <a:r>
                        <a:rPr dirty="0" sz="850" spc="-145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Vator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Anulado</a:t>
                      </a:r>
                      <a:r>
                        <a:rPr dirty="0" sz="850" spc="-2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74930">
                        <a:lnSpc>
                          <a:spcPts val="1015"/>
                        </a:lnSpc>
                        <a:spcBef>
                          <a:spcPts val="95"/>
                        </a:spcBef>
                      </a:pPr>
                      <a:r>
                        <a:rPr dirty="0" sz="850" spc="-8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311.941,85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3796932" y="5964936"/>
            <a:ext cx="638175" cy="368300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R$311.941,85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$311.941,85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55545" y="7680959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Artigo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3º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39482" y="7680959"/>
            <a:ext cx="33096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Revogadas</a:t>
            </a:r>
            <a:r>
              <a:rPr dirty="0" sz="80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80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disposições</a:t>
            </a:r>
            <a:r>
              <a:rPr dirty="0" sz="80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em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contrário.</a:t>
            </a:r>
            <a:r>
              <a:rPr dirty="0" sz="800" spc="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se,</a:t>
            </a:r>
            <a:r>
              <a:rPr dirty="0" sz="80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se</a:t>
            </a:r>
            <a:r>
              <a:rPr dirty="0" sz="80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800" spc="-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82828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2025-09-03T19:56:53Z</dcterms:created>
  <dcterms:modified xsi:type="dcterms:W3CDTF">2025-09-03T19:56:53Z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