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jpg"/><Relationship Id="rId4" Type="http://schemas.openxmlformats.org/officeDocument/2006/relationships/image" Target="../media/image4.jpg"/><Relationship Id="rId5" Type="http://schemas.openxmlformats.org/officeDocument/2006/relationships/image" Target="../media/image5.jpg"/><Relationship Id="rId6" Type="http://schemas.openxmlformats.org/officeDocument/2006/relationships/image" Target="../media/image6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6250" y="533400"/>
            <a:ext cx="688709" cy="688848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423586" y="7966588"/>
          <a:ext cx="6524625" cy="1841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580"/>
                <a:gridCol w="2733040"/>
                <a:gridCol w="2253615"/>
                <a:gridCol w="631189"/>
              </a:tblGrid>
              <a:tr h="139700">
                <a:tc>
                  <a:txBody>
                    <a:bodyPr/>
                    <a:lstStyle/>
                    <a:p>
                      <a:pPr marL="160020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05.22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30"/>
                        </a:lnSpc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75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2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Saúde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990"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OPERACIONALIZAÇÃO </a:t>
                      </a:r>
                      <a:r>
                        <a:rPr dirty="0" sz="800" spc="-7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ESB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BUCAL/CEO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(PREVINE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BRASIL)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4.4.9.0.52.00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7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PERMANENTE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1390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Sa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2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71450"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2.020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FMS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0655">
                <a:tc>
                  <a:txBody>
                    <a:bodyPr/>
                    <a:lstStyle/>
                    <a:p>
                      <a:pPr marL="16637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3.1.9.0.13.03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00" spc="20">
                          <a:latin typeface="Arial MT"/>
                          <a:cs typeface="Arial MT"/>
                        </a:rPr>
                        <a:t>OBRIGAC</a:t>
                      </a:r>
                      <a:r>
                        <a:rPr dirty="0" sz="700" spc="-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sz="7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sz="70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sz="7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00" spc="7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sz="7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PRO</a:t>
                      </a:r>
                      <a:r>
                        <a:rPr dirty="0" sz="700" spc="-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P.</a:t>
                      </a:r>
                      <a:r>
                        <a:rPr dirty="0" sz="7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PREV.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13144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00" spc="2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00" spc="2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70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RPPS</a:t>
                      </a:r>
                      <a:r>
                        <a:rPr dirty="0" sz="700" spc="2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0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Fun‹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46.964,26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</a:tr>
              <a:tr h="1352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71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46.964,26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76530">
                <a:tc gridSpan="4">
                  <a:txBody>
                    <a:bodyPr/>
                    <a:lstStyle/>
                    <a:p>
                      <a:pPr marL="164465">
                        <a:lnSpc>
                          <a:spcPts val="869"/>
                        </a:lnSpc>
                        <a:spcBef>
                          <a:spcPts val="420"/>
                        </a:spcBef>
                        <a:tabLst>
                          <a:tab pos="93662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2.747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Manutencão,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Administração</a:t>
                      </a:r>
                      <a:r>
                        <a:rPr dirty="0" sz="8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Operacionaliza??no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Conselho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M.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33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6690">
                <a:tc gridSpan="2"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pos="93662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81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3589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lmnostos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810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8100"/>
                </a:tc>
              </a:tr>
              <a:tr h="158115">
                <a:tc gridSpan="2">
                  <a:txBody>
                    <a:bodyPr/>
                    <a:lstStyle/>
                    <a:p>
                      <a:pPr marL="166370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93980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3.3.9.0.33.00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PASSAGENS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DESPESAS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LOCOMOC</a:t>
                      </a:r>
                      <a:r>
                        <a:rPr dirty="0" sz="800" spc="2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358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207010">
                <a:tc gridSpan="2"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75"/>
                        </a:spcBef>
                        <a:tabLst>
                          <a:tab pos="94234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3.5.9.0.36.01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TERCEIROS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FÍSIGA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>
                    <a:lnB w="9525">
                      <a:solidFill>
                        <a:srgbClr val="1C1C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3335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>
                    <a:lnB w="9525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334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>
                    <a:lnB w="9525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393112" y="1399032"/>
            <a:ext cx="6439535" cy="0"/>
          </a:xfrm>
          <a:custGeom>
            <a:avLst/>
            <a:gdLst/>
            <a:ahLst/>
            <a:cxnLst/>
            <a:rect l="l" t="t" r="r" b="b"/>
            <a:pathLst>
              <a:path w="6439534" h="0">
                <a:moveTo>
                  <a:pt x="0" y="0"/>
                </a:moveTo>
                <a:lnTo>
                  <a:pt x="6439123" y="0"/>
                </a:lnTo>
              </a:path>
            </a:pathLst>
          </a:custGeom>
          <a:ln w="1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23211" y="414274"/>
            <a:ext cx="3068320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3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2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3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5240" marR="1943735" indent="-3175">
              <a:lnSpc>
                <a:spcPct val="120000"/>
              </a:lnSpc>
              <a:spcBef>
                <a:spcPts val="430"/>
              </a:spcBef>
            </a:pPr>
            <a:r>
              <a:rPr dirty="0" sz="800">
                <a:latin typeface="Arial MT"/>
                <a:cs typeface="Arial MT"/>
              </a:rPr>
              <a:t>Rua Maria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960148" y="1613916"/>
            <a:ext cx="2853690" cy="680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14425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2565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4</a:t>
            </a:r>
            <a:r>
              <a:rPr dirty="0" sz="800" spc="3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9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março.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60"/>
              </a:spcBef>
            </a:pPr>
            <a:endParaRPr sz="800">
              <a:latin typeface="Arial MT"/>
              <a:cs typeface="Arial MT"/>
            </a:endParaRPr>
          </a:p>
          <a:p>
            <a:pPr marL="12700" marR="36830" indent="635">
              <a:lnSpc>
                <a:spcPts val="910"/>
              </a:lnSpc>
            </a:pPr>
            <a:r>
              <a:rPr dirty="0" sz="800" spc="-10">
                <a:latin typeface="Arial MT"/>
                <a:cs typeface="Arial MT"/>
              </a:rPr>
              <a:t>Abre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valor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RS1.053.641,26,</a:t>
            </a:r>
            <a:r>
              <a:rPr dirty="0" sz="800" spc="-20">
                <a:latin typeface="Arial MT"/>
                <a:cs typeface="Arial MT"/>
              </a:rPr>
              <a:t> 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 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88375" y="2783078"/>
            <a:ext cx="6255385" cy="929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10" marR="5080" indent="791210">
              <a:lnSpc>
                <a:spcPct val="149300"/>
              </a:lnSpc>
              <a:spcBef>
                <a:spcPts val="100"/>
              </a:spcBef>
            </a:pP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O</a:t>
            </a:r>
            <a:r>
              <a:rPr dirty="0" sz="750" spc="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PREFEITO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MUNICIPAL,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uso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suas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35">
                <a:latin typeface="Arial MT"/>
                <a:cs typeface="Arial MT"/>
              </a:rPr>
              <a:t>at›</a:t>
            </a:r>
            <a:r>
              <a:rPr dirty="0" sz="750" spc="-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ibuições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legais.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constitucionais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31313"/>
                </a:solidFill>
                <a:latin typeface="Arial MT"/>
                <a:cs typeface="Arial MT"/>
              </a:rPr>
              <a:t>e</a:t>
            </a:r>
            <a:r>
              <a:rPr dirty="0" sz="750" spc="1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acordo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com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Ihe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confere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art.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8º</a:t>
            </a:r>
            <a:r>
              <a:rPr dirty="0" sz="750" spc="25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da</a:t>
            </a:r>
            <a:r>
              <a:rPr dirty="0" sz="750">
                <a:latin typeface="Arial MT"/>
                <a:cs typeface="Arial MT"/>
              </a:rPr>
              <a:t> LEI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823/2023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datada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21/12/2023,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publicada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27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21/12/2023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65"/>
              </a:spcBef>
            </a:pP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3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3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4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R E</a:t>
            </a:r>
            <a:r>
              <a:rPr dirty="0" u="sng" sz="800" spc="-3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2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A:</a:t>
            </a:r>
            <a:r>
              <a:rPr dirty="0" u="sng" sz="800" spc="5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800">
              <a:latin typeface="Arial MT"/>
              <a:cs typeface="Arial MT"/>
            </a:endParaRPr>
          </a:p>
          <a:p>
            <a:pPr marL="316230">
              <a:lnSpc>
                <a:spcPct val="100000"/>
              </a:lnSpc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1º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5">
                <a:latin typeface="Arial MT"/>
                <a:cs typeface="Arial MT"/>
              </a:rPr>
              <a:t> seguintes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42665" y="4452406"/>
            <a:ext cx="1885950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8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05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5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8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4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543037" y="4833592"/>
          <a:ext cx="6366510" cy="11385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770"/>
                <a:gridCol w="5056505"/>
                <a:gridCol w="534035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05.22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50">
                          <a:latin typeface="Arial MT"/>
                          <a:cs typeface="Arial MT"/>
                        </a:rPr>
                        <a:t>MANUT</a:t>
                      </a:r>
                      <a:r>
                        <a:rPr dirty="0" sz="800" spc="-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ENCÃO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ESTRATÉGIA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FAMÍLIA/UBS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(PREVINE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BRASIL)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219450" algn="l"/>
                        </a:tabLst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52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06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i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00" spc="50" i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462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MANUTENCAO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FMS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60"/>
                        </a:spcBef>
                        <a:tabLst>
                          <a:tab pos="3219450" algn="l"/>
                        </a:tabLst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OBRIGAÇÕES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INSS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4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REG.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PREV.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ctr" marL="3937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46.964.26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40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320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45085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46.964,26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566341" y="5978652"/>
            <a:ext cx="590550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10"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60"/>
              </a:spcBef>
            </a:pPr>
            <a:r>
              <a:rPr dirty="0" sz="800" spc="-25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38894" y="6024372"/>
            <a:ext cx="52419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MANUTENCÃO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/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OPERACIONALIZACÃO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95">
                <a:latin typeface="Arial MT"/>
                <a:cs typeface="Arial MT"/>
              </a:rPr>
              <a:t>DP.S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U</a:t>
            </a:r>
            <a:r>
              <a:rPr dirty="0" sz="800">
                <a:latin typeface="Arial MT"/>
                <a:cs typeface="Arial MT"/>
              </a:rPr>
              <a:t>NU.",DE*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SAÚDE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/</a:t>
            </a:r>
            <a:r>
              <a:rPr dirty="0" sz="800" spc="-3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CEMES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/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SAMU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192/SAÚDE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MENTAL/UPA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?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41523" y="6192012"/>
            <a:ext cx="16929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Arial MT"/>
                <a:cs typeface="Arial MT"/>
              </a:rPr>
              <a:t>OUTROS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MATERIAIS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973946" y="6146293"/>
            <a:ext cx="2135505" cy="6902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8790">
              <a:lnSpc>
                <a:spcPct val="137500"/>
              </a:lnSpc>
              <a:spcBef>
                <a:spcPts val="100"/>
              </a:spcBef>
            </a:pPr>
            <a:r>
              <a:rPr dirty="0" sz="800" spc="-35">
                <a:latin typeface="Arial MT"/>
                <a:cs typeface="Arial MT"/>
              </a:rPr>
              <a:t>SUS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ManutenCáo</a:t>
            </a:r>
            <a:r>
              <a:rPr dirty="0" sz="800" spc="114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ASPS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30303"/>
                </a:solidFill>
                <a:latin typeface="Arial MT"/>
                <a:cs typeface="Arial MT"/>
              </a:rPr>
              <a:t>-</a:t>
            </a:r>
            <a:r>
              <a:rPr dirty="0" sz="800" spc="-20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Governo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282828"/>
                </a:solidFill>
                <a:latin typeface="Arial MT"/>
                <a:cs typeface="Arial MT"/>
              </a:rPr>
              <a:t>I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 Projeto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800">
                <a:latin typeface="Arial MT"/>
                <a:cs typeface="Arial MT"/>
              </a:rPr>
              <a:t>Total 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98145">
              <a:lnSpc>
                <a:spcPct val="100000"/>
              </a:lnSpc>
              <a:spcBef>
                <a:spcPts val="265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 Suplementado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223379" y="6146293"/>
            <a:ext cx="593725" cy="69024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459"/>
              </a:spcBef>
            </a:pPr>
            <a:r>
              <a:rPr dirty="0" sz="800" spc="-10">
                <a:latin typeface="Arial MT"/>
                <a:cs typeface="Arial MT"/>
              </a:rPr>
              <a:t>706.677.00</a:t>
            </a:r>
            <a:endParaRPr sz="8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  <a:spcBef>
                <a:spcPts val="359"/>
              </a:spcBef>
            </a:pPr>
            <a:r>
              <a:rPr dirty="0" sz="800" spc="-10">
                <a:latin typeface="Arial MT"/>
                <a:cs typeface="Arial MT"/>
              </a:rPr>
              <a:t>706.677,00</a:t>
            </a:r>
            <a:endParaRPr sz="800">
              <a:latin typeface="Arial MT"/>
              <a:cs typeface="Arial MT"/>
            </a:endParaRPr>
          </a:p>
          <a:p>
            <a:pPr algn="r" marR="9525">
              <a:lnSpc>
                <a:spcPct val="100000"/>
              </a:lnSpc>
              <a:spcBef>
                <a:spcPts val="405"/>
              </a:spcBef>
            </a:pPr>
            <a:r>
              <a:rPr dirty="0" sz="800" spc="-25">
                <a:latin typeface="Arial MT"/>
                <a:cs typeface="Arial MT"/>
              </a:rPr>
              <a:t>1.053.641,26</a:t>
            </a:r>
            <a:endParaRPr sz="800">
              <a:latin typeface="Arial MT"/>
              <a:cs typeface="Arial MT"/>
            </a:endParaRPr>
          </a:p>
          <a:p>
            <a:pPr algn="r" marR="6985">
              <a:lnSpc>
                <a:spcPct val="100000"/>
              </a:lnSpc>
              <a:spcBef>
                <a:spcPts val="265"/>
              </a:spcBef>
            </a:pPr>
            <a:r>
              <a:rPr dirty="0" sz="800" spc="-25">
                <a:latin typeface="Arial MT"/>
                <a:cs typeface="Arial MT"/>
              </a:rPr>
              <a:t>1.053.641,26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889475" y="6880860"/>
            <a:ext cx="578167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4820" marR="5080" indent="-452755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 </a:t>
            </a:r>
            <a:r>
              <a:rPr dirty="0" sz="800" spc="-1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despesas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serâo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trata</a:t>
            </a:r>
            <a:r>
              <a:rPr dirty="0" sz="800">
                <a:latin typeface="Arial MT"/>
                <a:cs typeface="Arial MT"/>
              </a:rPr>
              <a:t> 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parágrafo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Federal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739215" y="7219188"/>
            <a:ext cx="159258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4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48759" y="7568424"/>
            <a:ext cx="1886585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9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2230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7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5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831709" y="7214870"/>
            <a:ext cx="72771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-6985">
              <a:lnSpc>
                <a:spcPct val="152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RS1.053.641.26 51.053.641,26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924319" y="9819894"/>
            <a:ext cx="286385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50">
                <a:latin typeface="Arial MT"/>
                <a:cs typeface="Arial MT"/>
              </a:rPr>
              <a:t>Servaux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362648" y="9823196"/>
            <a:ext cx="47942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0">
                <a:latin typeface="Arial MT"/>
                <a:cs typeface="Arial MT"/>
              </a:rPr>
              <a:t>Página</a:t>
            </a:r>
            <a:r>
              <a:rPr dirty="0" sz="600" spc="-25">
                <a:latin typeface="Arial MT"/>
                <a:cs typeface="Arial MT"/>
              </a:rPr>
              <a:t> </a:t>
            </a:r>
            <a:r>
              <a:rPr dirty="0" sz="600">
                <a:solidFill>
                  <a:srgbClr val="0C0C0C"/>
                </a:solidFill>
                <a:latin typeface="Arial MT"/>
                <a:cs typeface="Arial MT"/>
              </a:rPr>
              <a:t>1</a:t>
            </a:r>
            <a:r>
              <a:rPr dirty="0" sz="600" spc="-4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600">
                <a:solidFill>
                  <a:srgbClr val="232323"/>
                </a:solidFill>
                <a:latin typeface="Arial MT"/>
                <a:cs typeface="Arial MT"/>
              </a:rPr>
              <a:t>óe </a:t>
            </a:r>
            <a:r>
              <a:rPr dirty="0" sz="600" spc="-50">
                <a:solidFill>
                  <a:srgbClr val="151515"/>
                </a:solidFill>
                <a:latin typeface="Arial MT"/>
                <a:cs typeface="Arial MT"/>
              </a:rPr>
              <a:t>2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429681" y="9809988"/>
            <a:ext cx="6439535" cy="0"/>
          </a:xfrm>
          <a:custGeom>
            <a:avLst/>
            <a:gdLst/>
            <a:ahLst/>
            <a:cxnLst/>
            <a:rect l="l" t="t" r="r" b="b"/>
            <a:pathLst>
              <a:path w="6439534" h="0">
                <a:moveTo>
                  <a:pt x="0" y="0"/>
                </a:moveTo>
                <a:lnTo>
                  <a:pt x="6439123" y="0"/>
                </a:lnTo>
              </a:path>
            </a:pathLst>
          </a:custGeom>
          <a:ln w="9144">
            <a:solidFill>
              <a:srgbClr val="18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408349" y="1400555"/>
            <a:ext cx="6439535" cy="0"/>
          </a:xfrm>
          <a:custGeom>
            <a:avLst/>
            <a:gdLst/>
            <a:ahLst/>
            <a:cxnLst/>
            <a:rect l="l" t="t" r="r" b="b"/>
            <a:pathLst>
              <a:path w="6439534" h="0">
                <a:moveTo>
                  <a:pt x="0" y="0"/>
                </a:moveTo>
                <a:lnTo>
                  <a:pt x="6439123" y="0"/>
                </a:lnTo>
              </a:path>
            </a:pathLst>
          </a:custGeom>
          <a:ln w="152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481486" y="594359"/>
            <a:ext cx="680085" cy="634365"/>
            <a:chOff x="481486" y="594359"/>
            <a:chExt cx="680085" cy="634365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5482" y="938783"/>
              <a:ext cx="542434" cy="289560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1486" y="868680"/>
              <a:ext cx="472344" cy="103632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7761" y="972312"/>
              <a:ext cx="380923" cy="192024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05637" y="890016"/>
              <a:ext cx="155416" cy="121920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21666" y="594359"/>
              <a:ext cx="393112" cy="271272"/>
            </a:xfrm>
            <a:prstGeom prst="rect">
              <a:avLst/>
            </a:prstGeom>
          </p:spPr>
        </p:pic>
      </p:grpSp>
      <p:sp>
        <p:nvSpPr>
          <p:cNvPr id="10" name="object 10" descr=""/>
          <p:cNvSpPr txBox="1"/>
          <p:nvPr/>
        </p:nvSpPr>
        <p:spPr>
          <a:xfrm>
            <a:off x="1292390" y="463042"/>
            <a:ext cx="3067685" cy="557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4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39289">
              <a:lnSpc>
                <a:spcPct val="122500"/>
              </a:lnSpc>
              <a:spcBef>
                <a:spcPts val="455"/>
              </a:spcBef>
            </a:pPr>
            <a:r>
              <a:rPr dirty="0" sz="800">
                <a:latin typeface="Arial MT"/>
                <a:cs typeface="Arial MT"/>
              </a:rPr>
              <a:t>Rua Maria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25">
                <a:latin typeface="Arial MT"/>
                <a:cs typeface="Arial MT"/>
              </a:rPr>
              <a:t> 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51807" y="2149082"/>
            <a:ext cx="1886585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9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7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6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2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552057" y="2547592"/>
          <a:ext cx="6366510" cy="23253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0405"/>
                <a:gridCol w="2740024"/>
                <a:gridCol w="2176145"/>
                <a:gridCol w="673100"/>
              </a:tblGrid>
              <a:tr h="14605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05.22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04139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2.747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Manutencão,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Administracâo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Conselho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M.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95"/>
                        </a:spcBef>
                        <a:tabLst>
                          <a:tab pos="3215640" algn="l"/>
                        </a:tabLst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JURíL7lCA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472" sz="1200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baseline="3472" sz="1200" spc="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472" sz="1200" spc="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Sa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3212465" algn="l"/>
                        </a:tabLst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435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6850">
                        <a:lnSpc>
                          <a:spcPts val="869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869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192.000,00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79705">
                <a:tc gridSpan="4">
                  <a:txBody>
                    <a:bodyPr/>
                    <a:lstStyle/>
                    <a:p>
                      <a:pPr marL="36195">
                        <a:lnSpc>
                          <a:spcPts val="869"/>
                        </a:lnSpc>
                        <a:spcBef>
                          <a:spcPts val="445"/>
                        </a:spcBef>
                        <a:tabLst>
                          <a:tab pos="805180" algn="l"/>
                        </a:tabLst>
                      </a:pP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2.837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MANUTENCÃO.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ADMINISTRACÃO</a:t>
                      </a:r>
                      <a:r>
                        <a:rPr dirty="0" sz="8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SAÜDE/CONST/REFORMA/AMPt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65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669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556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8100"/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810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8100"/>
                </a:tc>
              </a:tr>
              <a:tr h="16891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4.4.9.0.51.00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INSTALA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ÕES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540.000,00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5557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4.4.9.0.51.00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INSTALAC</a:t>
                      </a:r>
                      <a:r>
                        <a:rPr dirty="0" sz="800" spc="-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24066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Esta‹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43510">
                <a:tc>
                  <a:txBody>
                    <a:bodyPr/>
                    <a:lstStyle/>
                    <a:p>
                      <a:pPr marL="34290">
                        <a:lnSpc>
                          <a:spcPts val="94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869"/>
                        </a:lnSpc>
                        <a:spcBef>
                          <a:spcPts val="16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238125">
                        <a:lnSpc>
                          <a:spcPts val="869"/>
                        </a:lnSpc>
                        <a:spcBef>
                          <a:spcPts val="16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Estruturação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Governo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869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54.677,00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201930">
                <a:tc gridSpan="3">
                  <a:txBody>
                    <a:bodyPr/>
                    <a:lstStyle/>
                    <a:p>
                      <a:pPr marL="3440429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76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774.677,00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7625"/>
                </a:tc>
              </a:tr>
              <a:tr h="170180">
                <a:tc gridSpan="3">
                  <a:txBody>
                    <a:bodyPr/>
                    <a:lstStyle/>
                    <a:p>
                      <a:pPr marL="3440429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 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1.053.641,26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38430">
                <a:tc gridSpan="3">
                  <a:txBody>
                    <a:bodyPr/>
                    <a:lstStyle/>
                    <a:p>
                      <a:pPr algn="r" marR="424815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1.053.641,26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85420">
                <a:tc gridSpan="4">
                  <a:txBody>
                    <a:bodyPr/>
                    <a:lstStyle/>
                    <a:p>
                      <a:pPr marL="240029">
                        <a:lnSpc>
                          <a:spcPts val="869"/>
                        </a:lnSpc>
                        <a:spcBef>
                          <a:spcPts val="495"/>
                        </a:spcBef>
                        <a:tabLst>
                          <a:tab pos="829310" algn="l"/>
                        </a:tabLst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Artigo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3º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Revogadas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disposições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em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contrário.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Publique-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se,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afixe-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cumpra-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se.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28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2721494" y="5478780"/>
            <a:ext cx="7321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Gabinete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567652" y="5478780"/>
            <a:ext cx="9734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55904" algn="l"/>
              </a:tabLst>
            </a:pPr>
            <a:r>
              <a:rPr dirty="0" sz="800" spc="-25">
                <a:latin typeface="Arial MT"/>
                <a:cs typeface="Arial MT"/>
              </a:rPr>
              <a:t>o,</a:t>
            </a:r>
            <a:r>
              <a:rPr dirty="0" sz="800">
                <a:latin typeface="Arial MT"/>
                <a:cs typeface="Arial MT"/>
              </a:rPr>
              <a:t>	de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março,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924890" y="9826498"/>
            <a:ext cx="28702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366185" y="9823450"/>
            <a:ext cx="47561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Págin</a:t>
            </a:r>
            <a:r>
              <a:rPr dirty="0" sz="550" spc="-90"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0F0F0F"/>
                </a:solidFill>
                <a:latin typeface="Arial MT"/>
                <a:cs typeface="Arial MT"/>
              </a:rPr>
              <a:t>a</a:t>
            </a:r>
            <a:r>
              <a:rPr dirty="0" sz="550" spc="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2</a:t>
            </a:r>
            <a:r>
              <a:rPr dirty="0" sz="550" spc="20"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111111"/>
                </a:solidFill>
                <a:latin typeface="Arial MT"/>
                <a:cs typeface="Arial MT"/>
              </a:rPr>
              <a:t>d</a:t>
            </a:r>
            <a:r>
              <a:rPr dirty="0" sz="550">
                <a:solidFill>
                  <a:srgbClr val="1A1A1A"/>
                </a:solidFill>
                <a:latin typeface="Arial MT"/>
                <a:cs typeface="Arial MT"/>
              </a:rPr>
              <a:t>e</a:t>
            </a:r>
            <a:r>
              <a:rPr dirty="0" sz="550" spc="4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550" spc="-50">
                <a:solidFill>
                  <a:srgbClr val="1A1A1A"/>
                </a:solidFill>
                <a:latin typeface="Arial MT"/>
                <a:cs typeface="Arial MT"/>
              </a:rPr>
              <a:t>2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WAGNER FRANÇA</dc:creator>
  <dc:title>DECRETOS.pdf</dc:title>
  <dcterms:created xsi:type="dcterms:W3CDTF">2025-09-03T19:50:59Z</dcterms:created>
  <dcterms:modified xsi:type="dcterms:W3CDTF">2025-09-03T19:50:59Z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2024-03-04T00:00:00Z</vt:filetime>
  </property>
  <property fmtid="{D5CDD505-2E9C-101B-9397-08002B2CF9AE}" pid="3" name="LastSaved">
    <vt:filetime>2025-09-03T00:00:00Z</vt:filetime>
  </property>
  <property fmtid="{D5CDD505-2E9C-101B-9397-08002B2CF9AE}" pid="4" name="Producer">
    <vt:lpwstr>Microsoft: Print To PDF</vt:lpwstr>
  </property>
</Properties>
</file>