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png" ContentType="image/png"/>
  <Override PartName="/ppt/slides/slide2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png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2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60155" y="533400"/>
            <a:ext cx="691756" cy="685800"/>
          </a:xfrm>
          <a:prstGeom prst="rect">
            <a:avLst/>
          </a:prstGeom>
        </p:spPr>
      </p:pic>
      <p:sp>
        <p:nvSpPr>
          <p:cNvPr id="3" name="object 3" descr=""/>
          <p:cNvSpPr/>
          <p:nvPr/>
        </p:nvSpPr>
        <p:spPr>
          <a:xfrm>
            <a:off x="405302" y="9788652"/>
            <a:ext cx="6445250" cy="0"/>
          </a:xfrm>
          <a:custGeom>
            <a:avLst/>
            <a:gdLst/>
            <a:ahLst/>
            <a:cxnLst/>
            <a:rect l="l" t="t" r="r" b="b"/>
            <a:pathLst>
              <a:path w="6445250" h="0">
                <a:moveTo>
                  <a:pt x="0" y="0"/>
                </a:moveTo>
                <a:lnTo>
                  <a:pt x="6445217" y="0"/>
                </a:lnTo>
              </a:path>
            </a:pathLst>
          </a:custGeom>
          <a:ln w="9144">
            <a:solidFill>
              <a:srgbClr val="1C1C1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/>
          <p:nvPr/>
        </p:nvSpPr>
        <p:spPr>
          <a:xfrm>
            <a:off x="387018" y="1395984"/>
            <a:ext cx="6442710" cy="0"/>
          </a:xfrm>
          <a:custGeom>
            <a:avLst/>
            <a:gdLst/>
            <a:ahLst/>
            <a:cxnLst/>
            <a:rect l="l" t="t" r="r" b="b"/>
            <a:pathLst>
              <a:path w="6442709" h="0">
                <a:moveTo>
                  <a:pt x="0" y="0"/>
                </a:moveTo>
                <a:lnTo>
                  <a:pt x="6442170" y="0"/>
                </a:lnTo>
              </a:path>
            </a:pathLst>
          </a:custGeom>
          <a:ln w="18288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/>
          <p:nvPr/>
        </p:nvSpPr>
        <p:spPr>
          <a:xfrm>
            <a:off x="124942" y="-1523"/>
            <a:ext cx="1109345" cy="0"/>
          </a:xfrm>
          <a:custGeom>
            <a:avLst/>
            <a:gdLst/>
            <a:ahLst/>
            <a:cxnLst/>
            <a:rect l="l" t="t" r="r" b="b"/>
            <a:pathLst>
              <a:path w="1109345" h="0">
                <a:moveTo>
                  <a:pt x="0" y="0"/>
                </a:moveTo>
                <a:lnTo>
                  <a:pt x="1109247" y="0"/>
                </a:lnTo>
              </a:path>
            </a:pathLst>
          </a:custGeom>
          <a:ln w="9144">
            <a:solidFill>
              <a:srgbClr val="60646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" name="object 6" descr=""/>
          <p:cNvSpPr txBox="1"/>
          <p:nvPr/>
        </p:nvSpPr>
        <p:spPr>
          <a:xfrm>
            <a:off x="1319817" y="411226"/>
            <a:ext cx="3059430" cy="5518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3335">
              <a:lnSpc>
                <a:spcPct val="100000"/>
              </a:lnSpc>
              <a:spcBef>
                <a:spcPts val="100"/>
              </a:spcBef>
            </a:pPr>
            <a:r>
              <a:rPr dirty="0" sz="1150" b="1">
                <a:latin typeface="Arial"/>
                <a:cs typeface="Arial"/>
              </a:rPr>
              <a:t>PREFEITURA</a:t>
            </a:r>
            <a:r>
              <a:rPr dirty="0" sz="1150" spc="15" b="1">
                <a:latin typeface="Arial"/>
                <a:cs typeface="Arial"/>
              </a:rPr>
              <a:t> </a:t>
            </a:r>
            <a:r>
              <a:rPr dirty="0" sz="1150" b="1">
                <a:latin typeface="Arial"/>
                <a:cs typeface="Arial"/>
              </a:rPr>
              <a:t>MUNICIPAL</a:t>
            </a:r>
            <a:r>
              <a:rPr dirty="0" sz="1150" spc="65" b="1">
                <a:latin typeface="Arial"/>
                <a:cs typeface="Arial"/>
              </a:rPr>
              <a:t> </a:t>
            </a:r>
            <a:r>
              <a:rPr dirty="0" sz="1150" b="1">
                <a:latin typeface="Arial"/>
                <a:cs typeface="Arial"/>
              </a:rPr>
              <a:t>DE</a:t>
            </a:r>
            <a:r>
              <a:rPr dirty="0" sz="1150" spc="-45" b="1">
                <a:latin typeface="Arial"/>
                <a:cs typeface="Arial"/>
              </a:rPr>
              <a:t> </a:t>
            </a:r>
            <a:r>
              <a:rPr dirty="0" sz="1150" spc="-10" b="1">
                <a:latin typeface="Arial"/>
                <a:cs typeface="Arial"/>
              </a:rPr>
              <a:t>S&gt;RO*EDICA</a:t>
            </a:r>
            <a:endParaRPr sz="1150">
              <a:latin typeface="Arial"/>
              <a:cs typeface="Arial"/>
            </a:endParaRPr>
          </a:p>
          <a:p>
            <a:pPr marL="12700" marR="1934210">
              <a:lnSpc>
                <a:spcPct val="117500"/>
              </a:lnSpc>
              <a:spcBef>
                <a:spcPts val="505"/>
              </a:spcBef>
            </a:pPr>
            <a:r>
              <a:rPr dirty="0" sz="800">
                <a:latin typeface="Arial MT"/>
                <a:cs typeface="Arial MT"/>
              </a:rPr>
              <a:t>Rua Maria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Lourenço,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18</a:t>
            </a:r>
            <a:r>
              <a:rPr dirty="0" sz="800" spc="-10">
                <a:latin typeface="Arial MT"/>
                <a:cs typeface="Arial MT"/>
              </a:rPr>
              <a:t> Fazenda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Caxias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3955145" y="1607820"/>
            <a:ext cx="2855595" cy="6838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116965">
              <a:lnSpc>
                <a:spcPct val="100000"/>
              </a:lnSpc>
              <a:spcBef>
                <a:spcPts val="100"/>
              </a:spcBef>
            </a:pPr>
            <a:r>
              <a:rPr dirty="0" sz="800" spc="-25">
                <a:latin typeface="Arial MT"/>
                <a:cs typeface="Arial MT"/>
              </a:rPr>
              <a:t>Decreto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N°</a:t>
            </a:r>
            <a:r>
              <a:rPr dirty="0" sz="800" spc="-50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2566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de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4</a:t>
            </a:r>
            <a:r>
              <a:rPr dirty="0" sz="800" spc="34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19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março,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2024</a:t>
            </a: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</a:pP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620"/>
              </a:spcBef>
            </a:pPr>
            <a:endParaRPr sz="800">
              <a:latin typeface="Arial MT"/>
              <a:cs typeface="Arial MT"/>
            </a:endParaRPr>
          </a:p>
          <a:p>
            <a:pPr marL="14604" marR="36830" indent="-2540">
              <a:lnSpc>
                <a:spcPts val="890"/>
              </a:lnSpc>
              <a:spcBef>
                <a:spcPts val="5"/>
              </a:spcBef>
            </a:pPr>
            <a:r>
              <a:rPr dirty="0" sz="800" spc="-10">
                <a:latin typeface="Arial MT"/>
                <a:cs typeface="Arial MT"/>
              </a:rPr>
              <a:t>Abre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crédito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suplementar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no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valor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total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de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 spc="-35">
                <a:latin typeface="Arial MT"/>
                <a:cs typeface="Arial MT"/>
              </a:rPr>
              <a:t>RS6.350.000,00,</a:t>
            </a:r>
            <a:r>
              <a:rPr dirty="0" sz="800" spc="-20">
                <a:latin typeface="Arial MT"/>
                <a:cs typeface="Arial MT"/>
              </a:rPr>
              <a:t> para </a:t>
            </a:r>
            <a:r>
              <a:rPr dirty="0" sz="800" spc="-10">
                <a:latin typeface="Arial MT"/>
                <a:cs typeface="Arial MT"/>
              </a:rPr>
              <a:t>fins</a:t>
            </a:r>
            <a:r>
              <a:rPr dirty="0" sz="800" spc="-50">
                <a:latin typeface="Arial MT"/>
                <a:cs typeface="Arial MT"/>
              </a:rPr>
              <a:t> </a:t>
            </a:r>
            <a:r>
              <a:rPr dirty="0" sz="800" spc="-35">
                <a:latin typeface="Arial MT"/>
                <a:cs typeface="Arial MT"/>
              </a:rPr>
              <a:t>que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se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especifica</a:t>
            </a:r>
            <a:r>
              <a:rPr dirty="0" sz="800" spc="4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</a:t>
            </a:r>
            <a:r>
              <a:rPr dirty="0" sz="800" spc="-25">
                <a:latin typeface="Arial MT"/>
                <a:cs typeface="Arial MT"/>
              </a:rPr>
              <a:t> da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outras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providências.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479233" y="2775203"/>
            <a:ext cx="6257925" cy="9277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9050" marR="5080" indent="791210">
              <a:lnSpc>
                <a:spcPct val="140000"/>
              </a:lnSpc>
              <a:spcBef>
                <a:spcPts val="100"/>
              </a:spcBef>
            </a:pPr>
            <a:r>
              <a:rPr dirty="0" sz="800">
                <a:latin typeface="Arial MT"/>
                <a:cs typeface="Arial MT"/>
              </a:rPr>
              <a:t>O</a:t>
            </a:r>
            <a:r>
              <a:rPr dirty="0" sz="800" spc="-4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PREFEITO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MUNICIPAL,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no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uso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de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suas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atribuições</a:t>
            </a:r>
            <a:r>
              <a:rPr dirty="0" sz="800" spc="3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legais,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constitucionais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</a:t>
            </a:r>
            <a:r>
              <a:rPr dirty="0" sz="800" spc="-4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de</a:t>
            </a:r>
            <a:r>
              <a:rPr dirty="0" sz="800" spc="-5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acordo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com </a:t>
            </a:r>
            <a:r>
              <a:rPr dirty="0" sz="800">
                <a:solidFill>
                  <a:srgbClr val="181818"/>
                </a:solidFill>
                <a:latin typeface="Arial MT"/>
                <a:cs typeface="Arial MT"/>
              </a:rPr>
              <a:t>o</a:t>
            </a:r>
            <a:r>
              <a:rPr dirty="0" sz="800" spc="-20">
                <a:solidFill>
                  <a:srgbClr val="181818"/>
                </a:solidFill>
                <a:latin typeface="Arial MT"/>
                <a:cs typeface="Arial MT"/>
              </a:rPr>
              <a:t> </a:t>
            </a:r>
            <a:r>
              <a:rPr dirty="0" sz="800" spc="-35">
                <a:latin typeface="Arial MT"/>
                <a:cs typeface="Arial MT"/>
              </a:rPr>
              <a:t>que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lhe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confere</a:t>
            </a:r>
            <a:r>
              <a:rPr dirty="0" sz="800" spc="4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o</a:t>
            </a:r>
            <a:r>
              <a:rPr dirty="0" sz="800" spc="-4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art.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8º</a:t>
            </a:r>
            <a:r>
              <a:rPr dirty="0" sz="800" spc="18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da</a:t>
            </a:r>
            <a:r>
              <a:rPr dirty="0" sz="800" spc="-10">
                <a:latin typeface="Arial MT"/>
                <a:cs typeface="Arial MT"/>
              </a:rPr>
              <a:t> LEI</a:t>
            </a:r>
            <a:r>
              <a:rPr dirty="0" sz="800" spc="-50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N°</a:t>
            </a:r>
            <a:r>
              <a:rPr dirty="0" sz="800" spc="-25">
                <a:latin typeface="Arial MT"/>
                <a:cs typeface="Arial MT"/>
              </a:rPr>
              <a:t> 823/2023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datada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35">
                <a:latin typeface="Arial MT"/>
                <a:cs typeface="Arial MT"/>
              </a:rPr>
              <a:t>21/12/2023,</a:t>
            </a:r>
            <a:r>
              <a:rPr dirty="0" sz="800" spc="3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publicada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em</a:t>
            </a:r>
            <a:r>
              <a:rPr dirty="0" sz="800" spc="13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21/12/2023</a:t>
            </a: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375"/>
              </a:spcBef>
            </a:pP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</a:pPr>
            <a:r>
              <a:rPr dirty="0" u="sng" sz="800">
                <a:uFill>
                  <a:solidFill>
                    <a:srgbClr val="1F2323"/>
                  </a:solidFill>
                </a:uFill>
                <a:latin typeface="Arial MT"/>
                <a:cs typeface="Arial MT"/>
              </a:rPr>
              <a:t>D</a:t>
            </a:r>
            <a:r>
              <a:rPr dirty="0" u="sng" sz="800" spc="-60">
                <a:uFill>
                  <a:solidFill>
                    <a:srgbClr val="1F2323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>
                <a:uFill>
                  <a:solidFill>
                    <a:srgbClr val="1F2323"/>
                  </a:solidFill>
                </a:uFill>
                <a:latin typeface="Arial MT"/>
                <a:cs typeface="Arial MT"/>
              </a:rPr>
              <a:t>E</a:t>
            </a:r>
            <a:r>
              <a:rPr dirty="0" u="sng" sz="800" spc="-15">
                <a:uFill>
                  <a:solidFill>
                    <a:srgbClr val="1F2323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 spc="-70">
                <a:uFill>
                  <a:solidFill>
                    <a:srgbClr val="1F2323"/>
                  </a:solidFill>
                </a:uFill>
                <a:latin typeface="Arial MT"/>
                <a:cs typeface="Arial MT"/>
              </a:rPr>
              <a:t>C</a:t>
            </a:r>
            <a:r>
              <a:rPr dirty="0" u="sng" sz="800" spc="10">
                <a:uFill>
                  <a:solidFill>
                    <a:srgbClr val="1F2323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>
                <a:uFill>
                  <a:solidFill>
                    <a:srgbClr val="1F2323"/>
                  </a:solidFill>
                </a:uFill>
                <a:latin typeface="Arial MT"/>
                <a:cs typeface="Arial MT"/>
              </a:rPr>
              <a:t>R</a:t>
            </a:r>
            <a:r>
              <a:rPr dirty="0" u="sng" sz="800" spc="-5">
                <a:uFill>
                  <a:solidFill>
                    <a:srgbClr val="1F2323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>
                <a:uFill>
                  <a:solidFill>
                    <a:srgbClr val="1F2323"/>
                  </a:solidFill>
                </a:uFill>
                <a:latin typeface="Arial MT"/>
                <a:cs typeface="Arial MT"/>
              </a:rPr>
              <a:t>E</a:t>
            </a:r>
            <a:r>
              <a:rPr dirty="0" u="sng" sz="800" spc="-10">
                <a:uFill>
                  <a:solidFill>
                    <a:srgbClr val="1F2323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>
                <a:uFill>
                  <a:solidFill>
                    <a:srgbClr val="1F2323"/>
                  </a:solidFill>
                </a:uFill>
                <a:latin typeface="Arial MT"/>
                <a:cs typeface="Arial MT"/>
              </a:rPr>
              <a:t>T </a:t>
            </a:r>
            <a:r>
              <a:rPr dirty="0" u="sng" sz="800" spc="-25">
                <a:uFill>
                  <a:solidFill>
                    <a:srgbClr val="1F2323"/>
                  </a:solidFill>
                </a:uFill>
                <a:latin typeface="Arial MT"/>
                <a:cs typeface="Arial MT"/>
              </a:rPr>
              <a:t>A:</a:t>
            </a:r>
            <a:r>
              <a:rPr dirty="0" u="sng" sz="800" spc="500">
                <a:uFill>
                  <a:solidFill>
                    <a:srgbClr val="1F2323"/>
                  </a:solidFill>
                </a:uFill>
                <a:latin typeface="Arial MT"/>
                <a:cs typeface="Arial MT"/>
              </a:rPr>
              <a:t> </a:t>
            </a: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280"/>
              </a:spcBef>
            </a:pPr>
            <a:endParaRPr sz="800">
              <a:latin typeface="Arial MT"/>
              <a:cs typeface="Arial MT"/>
            </a:endParaRPr>
          </a:p>
          <a:p>
            <a:pPr marL="318770">
              <a:lnSpc>
                <a:spcPct val="100000"/>
              </a:lnSpc>
            </a:pPr>
            <a:r>
              <a:rPr dirty="0" sz="800" spc="-20">
                <a:latin typeface="Arial MT"/>
                <a:cs typeface="Arial MT"/>
              </a:rPr>
              <a:t>Artigo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 spc="-50">
                <a:latin typeface="Arial MT"/>
                <a:cs typeface="Arial MT"/>
              </a:rPr>
              <a:t>1º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Fica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aberto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crédito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suplementar</a:t>
            </a:r>
            <a:r>
              <a:rPr dirty="0" sz="800" spc="7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as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seguintes</a:t>
            </a:r>
            <a:r>
              <a:rPr dirty="0" sz="800" spc="4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dotações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430475" y="4432033"/>
            <a:ext cx="1885950" cy="375285"/>
          </a:xfrm>
          <a:prstGeom prst="rect">
            <a:avLst/>
          </a:prstGeom>
        </p:spPr>
        <p:txBody>
          <a:bodyPr wrap="square" lIns="0" tIns="501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95"/>
              </a:spcBef>
            </a:pPr>
            <a:r>
              <a:rPr dirty="0" u="sng" sz="800">
                <a:uFill>
                  <a:solidFill>
                    <a:srgbClr val="181818"/>
                  </a:solidFill>
                </a:uFill>
                <a:latin typeface="Arial MT"/>
                <a:cs typeface="Arial MT"/>
              </a:rPr>
              <a:t>Dotações</a:t>
            </a:r>
            <a:r>
              <a:rPr dirty="0" u="sng" sz="800" spc="105">
                <a:uFill>
                  <a:solidFill>
                    <a:srgbClr val="181818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 spc="-10">
                <a:uFill>
                  <a:solidFill>
                    <a:srgbClr val="181818"/>
                  </a:solidFill>
                </a:uFill>
                <a:latin typeface="Arial MT"/>
                <a:cs typeface="Arial MT"/>
              </a:rPr>
              <a:t>Suplementadas</a:t>
            </a:r>
            <a:r>
              <a:rPr dirty="0" u="sng" sz="800" spc="500">
                <a:uFill>
                  <a:solidFill>
                    <a:srgbClr val="181818"/>
                  </a:solidFill>
                </a:uFill>
                <a:latin typeface="Arial MT"/>
                <a:cs typeface="Arial MT"/>
              </a:rPr>
              <a:t> </a:t>
            </a:r>
            <a:endParaRPr sz="800">
              <a:latin typeface="Arial MT"/>
              <a:cs typeface="Arial MT"/>
            </a:endParaRPr>
          </a:p>
          <a:p>
            <a:pPr marL="62230">
              <a:lnSpc>
                <a:spcPct val="100000"/>
              </a:lnSpc>
              <a:spcBef>
                <a:spcPts val="355"/>
              </a:spcBef>
            </a:pPr>
            <a:r>
              <a:rPr dirty="0" sz="950">
                <a:latin typeface="Arial MT"/>
                <a:cs typeface="Arial MT"/>
              </a:rPr>
              <a:t>FUNDO</a:t>
            </a:r>
            <a:r>
              <a:rPr dirty="0" sz="950" spc="55">
                <a:latin typeface="Arial MT"/>
                <a:cs typeface="Arial MT"/>
              </a:rPr>
              <a:t> </a:t>
            </a:r>
            <a:r>
              <a:rPr dirty="0" sz="950">
                <a:latin typeface="Arial MT"/>
                <a:cs typeface="Arial MT"/>
              </a:rPr>
              <a:t>MUNICIPAL</a:t>
            </a:r>
            <a:r>
              <a:rPr dirty="0" sz="950" spc="85">
                <a:latin typeface="Arial MT"/>
                <a:cs typeface="Arial MT"/>
              </a:rPr>
              <a:t> </a:t>
            </a:r>
            <a:r>
              <a:rPr dirty="0" sz="950">
                <a:latin typeface="Arial MT"/>
                <a:cs typeface="Arial MT"/>
              </a:rPr>
              <a:t>DE</a:t>
            </a:r>
            <a:r>
              <a:rPr dirty="0" sz="950" spc="20">
                <a:latin typeface="Arial MT"/>
                <a:cs typeface="Arial MT"/>
              </a:rPr>
              <a:t> </a:t>
            </a:r>
            <a:r>
              <a:rPr dirty="0" sz="950" spc="-10">
                <a:latin typeface="Arial MT"/>
                <a:cs typeface="Arial MT"/>
              </a:rPr>
              <a:t>SAÚDE</a:t>
            </a:r>
            <a:endParaRPr sz="950">
              <a:latin typeface="Arial MT"/>
              <a:cs typeface="Arial MT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552945" y="4741164"/>
            <a:ext cx="264795" cy="385445"/>
          </a:xfrm>
          <a:prstGeom prst="rect">
            <a:avLst/>
          </a:prstGeom>
        </p:spPr>
        <p:txBody>
          <a:bodyPr wrap="square" lIns="0" tIns="7048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55"/>
              </a:spcBef>
            </a:pPr>
            <a:r>
              <a:rPr dirty="0" sz="800" spc="-25">
                <a:latin typeface="Arial MT"/>
                <a:cs typeface="Arial MT"/>
              </a:rPr>
              <a:t>05.22</a:t>
            </a:r>
            <a:endParaRPr sz="800">
              <a:latin typeface="Arial MT"/>
              <a:cs typeface="Arial MT"/>
            </a:endParaRPr>
          </a:p>
          <a:p>
            <a:pPr marL="13335">
              <a:lnSpc>
                <a:spcPct val="100000"/>
              </a:lnSpc>
              <a:spcBef>
                <a:spcPts val="455"/>
              </a:spcBef>
            </a:pPr>
            <a:r>
              <a:rPr dirty="0" sz="800" spc="-25">
                <a:latin typeface="Arial MT"/>
                <a:cs typeface="Arial MT"/>
              </a:rPr>
              <a:t>2.015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1325911" y="4741164"/>
            <a:ext cx="4954905" cy="385445"/>
          </a:xfrm>
          <a:prstGeom prst="rect">
            <a:avLst/>
          </a:prstGeom>
        </p:spPr>
        <p:txBody>
          <a:bodyPr wrap="square" lIns="0" tIns="7048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55"/>
              </a:spcBef>
            </a:pPr>
            <a:r>
              <a:rPr dirty="0" sz="800">
                <a:latin typeface="Arial MT"/>
                <a:cs typeface="Arial MT"/>
              </a:rPr>
              <a:t>Fundo</a:t>
            </a:r>
            <a:r>
              <a:rPr dirty="0" sz="800" spc="5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Municipal</a:t>
            </a:r>
            <a:r>
              <a:rPr dirty="0" sz="800" spc="7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Saúde</a:t>
            </a:r>
            <a:endParaRPr sz="800">
              <a:latin typeface="Arial MT"/>
              <a:cs typeface="Arial MT"/>
            </a:endParaRPr>
          </a:p>
          <a:p>
            <a:pPr marL="13335">
              <a:lnSpc>
                <a:spcPct val="100000"/>
              </a:lnSpc>
              <a:spcBef>
                <a:spcPts val="455"/>
              </a:spcBef>
            </a:pPr>
            <a:r>
              <a:rPr dirty="0" sz="800" spc="-30">
                <a:latin typeface="Arial MT"/>
                <a:cs typeface="Arial MT"/>
              </a:rPr>
              <a:t>MANUTENCÃO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OPERACIONALIZAÇÃO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DA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50">
                <a:latin typeface="Arial MT"/>
                <a:cs typeface="Arial MT"/>
              </a:rPr>
              <a:t>ESTRATÉ</a:t>
            </a:r>
            <a:r>
              <a:rPr dirty="0" sz="800" spc="-114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GIA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DE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SAÚDE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DA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FAMÍLIA/UBS</a:t>
            </a:r>
            <a:r>
              <a:rPr dirty="0" sz="800" spc="80"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080808"/>
                </a:solidFill>
                <a:latin typeface="Arial MT"/>
                <a:cs typeface="Arial MT"/>
              </a:rPr>
              <a:t>(PREVINE</a:t>
            </a:r>
            <a:r>
              <a:rPr dirty="0" sz="800" spc="50">
                <a:solidFill>
                  <a:srgbClr val="080808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BRASIL)</a:t>
            </a:r>
            <a:endParaRPr sz="800">
              <a:latin typeface="Arial MT"/>
              <a:cs typeface="Arial MT"/>
            </a:endParaRPr>
          </a:p>
        </p:txBody>
      </p:sp>
      <p:graphicFrame>
        <p:nvGraphicFramePr>
          <p:cNvPr id="12" name="object 12" descr=""/>
          <p:cNvGraphicFramePr>
            <a:graphicFrameLocks noGrp="1"/>
          </p:cNvGraphicFramePr>
          <p:nvPr/>
        </p:nvGraphicFramePr>
        <p:xfrm>
          <a:off x="535101" y="5165824"/>
          <a:ext cx="6360795" cy="97409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7865"/>
                <a:gridCol w="2679065"/>
                <a:gridCol w="2242185"/>
                <a:gridCol w="665479"/>
              </a:tblGrid>
              <a:tr h="140335">
                <a:tc>
                  <a:txBody>
                    <a:bodyPr/>
                    <a:lstStyle/>
                    <a:p>
                      <a:pPr marL="33020">
                        <a:lnSpc>
                          <a:spcPts val="885"/>
                        </a:lnSpc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3.1.9.0.11.01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10489">
                        <a:lnSpc>
                          <a:spcPts val="885"/>
                        </a:lnSpc>
                      </a:pPr>
                      <a:r>
                        <a:rPr dirty="0" sz="800" spc="-40">
                          <a:latin typeface="Arial MT"/>
                          <a:cs typeface="Arial MT"/>
                        </a:rPr>
                        <a:t>VENCIMENTOS</a:t>
                      </a:r>
                      <a:r>
                        <a:rPr dirty="0" sz="800" spc="8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VANTAGENS</a:t>
                      </a:r>
                      <a:r>
                        <a:rPr dirty="0" sz="80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FIXAS</a:t>
                      </a:r>
                      <a:r>
                        <a:rPr dirty="0" sz="8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PESSOA</a:t>
                      </a:r>
                      <a:r>
                        <a:rPr dirty="0" sz="80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CIVIL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62230">
                        <a:lnSpc>
                          <a:spcPts val="885"/>
                        </a:lnSpc>
                      </a:pPr>
                      <a:r>
                        <a:rPr dirty="0" sz="800" spc="-35">
                          <a:latin typeface="Arial MT"/>
                          <a:cs typeface="Arial MT"/>
                        </a:rPr>
                        <a:t>SUS</a:t>
                      </a:r>
                      <a:r>
                        <a:rPr dirty="0" sz="8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Manutenção</a:t>
                      </a:r>
                      <a:r>
                        <a:rPr dirty="0" sz="800" spc="8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ASPS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Governo</a:t>
                      </a:r>
                      <a:r>
                        <a:rPr dirty="0" sz="8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50">
                          <a:latin typeface="Arial MT"/>
                          <a:cs typeface="Arial MT"/>
                        </a:rPr>
                        <a:t>I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7305">
                        <a:lnSpc>
                          <a:spcPts val="885"/>
                        </a:lnSpc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1.000.000,00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</a:tr>
              <a:tr h="17335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5969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do Projeto</a:t>
                      </a:r>
                      <a:r>
                        <a:rPr dirty="0" sz="800" spc="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80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1.000.000,00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</a:tr>
              <a:tr h="17780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2.020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3495"/>
                </a:tc>
                <a:tc>
                  <a:txBody>
                    <a:bodyPr/>
                    <a:lstStyle/>
                    <a:p>
                      <a:pPr marL="106680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dirty="0" baseline="3472" sz="1200" spc="-44">
                          <a:latin typeface="Arial MT"/>
                          <a:cs typeface="Arial MT"/>
                        </a:rPr>
                        <a:t>MANUTENCÃO</a:t>
                      </a:r>
                      <a:r>
                        <a:rPr dirty="0" baseline="3472" sz="1200" spc="1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baseline="3472" sz="120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44">
                          <a:latin typeface="Arial MT"/>
                          <a:cs typeface="Arial MT"/>
                        </a:rPr>
                        <a:t>OPERACIONALIZA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CÃ</a:t>
                      </a:r>
                      <a:r>
                        <a:rPr dirty="0" baseline="3472" sz="1200" spc="-44">
                          <a:latin typeface="Arial MT"/>
                          <a:cs typeface="Arial MT"/>
                        </a:rPr>
                        <a:t>O</a:t>
                      </a:r>
                      <a:r>
                        <a:rPr dirty="0" baseline="3472" sz="1200" spc="-82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44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baseline="3472" sz="12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37">
                          <a:latin typeface="Arial MT"/>
                          <a:cs typeface="Arial MT"/>
                        </a:rPr>
                        <a:t>FMS</a:t>
                      </a:r>
                      <a:endParaRPr baseline="3472" sz="1200">
                        <a:latin typeface="Arial MT"/>
                        <a:cs typeface="Arial MT"/>
                      </a:endParaRPr>
                    </a:p>
                  </a:txBody>
                  <a:tcPr marL="0" marR="0" marB="0" marT="32384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7640">
                <a:tc>
                  <a:txBody>
                    <a:bodyPr/>
                    <a:lstStyle/>
                    <a:p>
                      <a:pPr marL="33020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3.1.9.0.11.01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2700"/>
                </a:tc>
                <a:tc>
                  <a:txBody>
                    <a:bodyPr/>
                    <a:lstStyle/>
                    <a:p>
                      <a:pPr marL="110489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800" spc="-40">
                          <a:latin typeface="Arial MT"/>
                          <a:cs typeface="Arial MT"/>
                        </a:rPr>
                        <a:t>VENCIMENTOS</a:t>
                      </a:r>
                      <a:r>
                        <a:rPr dirty="0" sz="800" spc="7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 </a:t>
                      </a:r>
                      <a:r>
                        <a:rPr dirty="0" sz="800" spc="-40">
                          <a:latin typeface="Arial MT"/>
                          <a:cs typeface="Arial MT"/>
                        </a:rPr>
                        <a:t>VANTAGENS</a:t>
                      </a:r>
                      <a:r>
                        <a:rPr dirty="0" sz="800" spc="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FIXAS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PESSOA</a:t>
                      </a:r>
                      <a:r>
                        <a:rPr dirty="0" sz="8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CIVIL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2700"/>
                </a:tc>
                <a:tc>
                  <a:txBody>
                    <a:bodyPr/>
                    <a:lstStyle/>
                    <a:p>
                      <a:pPr algn="r" marR="71120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800" spc="-25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Impostos</a:t>
                      </a:r>
                      <a:r>
                        <a:rPr dirty="0" sz="80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Sa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4765"/>
                </a:tc>
                <a:tc>
                  <a:txBody>
                    <a:bodyPr/>
                    <a:lstStyle/>
                    <a:p>
                      <a:pPr algn="r" marR="25400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2.500.000.00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4765"/>
                </a:tc>
              </a:tr>
              <a:tr h="176530">
                <a:tc>
                  <a:txBody>
                    <a:bodyPr/>
                    <a:lstStyle/>
                    <a:p>
                      <a:pPr marL="33020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3.1.9.0.11.06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9525"/>
                </a:tc>
                <a:tc>
                  <a:txBody>
                    <a:bodyPr/>
                    <a:lstStyle/>
                    <a:p>
                      <a:pPr marL="109220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800" spc="-20">
                          <a:latin typeface="Arial MT"/>
                          <a:cs typeface="Arial MT"/>
                        </a:rPr>
                        <a:t>Piso da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Enfermaaem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9525"/>
                </a:tc>
                <a:tc>
                  <a:txBody>
                    <a:bodyPr/>
                    <a:lstStyle/>
                    <a:p>
                      <a:pPr algn="r" marR="71120">
                        <a:lnSpc>
                          <a:spcPct val="100000"/>
                        </a:lnSpc>
                        <a:spcBef>
                          <a:spcPts val="220"/>
                        </a:spcBef>
                      </a:pPr>
                      <a:r>
                        <a:rPr dirty="0" sz="800" spc="-25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Impostos</a:t>
                      </a:r>
                      <a:r>
                        <a:rPr dirty="0" sz="800" spc="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00" spc="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Sa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794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22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350.000,00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7940"/>
                </a:tc>
              </a:tr>
              <a:tr h="13843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59690">
                        <a:lnSpc>
                          <a:spcPts val="869"/>
                        </a:lnSpc>
                        <a:spcBef>
                          <a:spcPts val="125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do Projeto</a:t>
                      </a:r>
                      <a:r>
                        <a:rPr dirty="0" sz="800" spc="7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800" spc="5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800" spc="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algn="r" marR="28575">
                        <a:lnSpc>
                          <a:spcPts val="869"/>
                        </a:lnSpc>
                        <a:spcBef>
                          <a:spcPts val="12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2.850.000,00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</a:tr>
            </a:tbl>
          </a:graphicData>
        </a:graphic>
      </p:graphicFrame>
      <p:sp>
        <p:nvSpPr>
          <p:cNvPr id="13" name="object 13" descr=""/>
          <p:cNvSpPr txBox="1"/>
          <p:nvPr/>
        </p:nvSpPr>
        <p:spPr>
          <a:xfrm>
            <a:off x="554151" y="6137149"/>
            <a:ext cx="584835" cy="360680"/>
          </a:xfrm>
          <a:prstGeom prst="rect">
            <a:avLst/>
          </a:prstGeom>
        </p:spPr>
        <p:txBody>
          <a:bodyPr wrap="square" lIns="0" tIns="58419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59"/>
              </a:spcBef>
            </a:pPr>
            <a:r>
              <a:rPr dirty="0" sz="800" spc="-10">
                <a:latin typeface="Arial MT"/>
                <a:cs typeface="Arial MT"/>
              </a:rPr>
              <a:t>2.133</a:t>
            </a:r>
            <a:endParaRPr sz="800">
              <a:latin typeface="Arial MT"/>
              <a:cs typeface="Arial MT"/>
            </a:endParaRPr>
          </a:p>
          <a:p>
            <a:pPr marL="13970">
              <a:lnSpc>
                <a:spcPct val="100000"/>
              </a:lnSpc>
              <a:spcBef>
                <a:spcPts val="359"/>
              </a:spcBef>
            </a:pPr>
            <a:r>
              <a:rPr dirty="0" sz="800" spc="-30">
                <a:latin typeface="Arial MT"/>
                <a:cs typeface="Arial MT"/>
              </a:rPr>
              <a:t>3.1.9.0.11.01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1301305" y="6192012"/>
            <a:ext cx="526859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dirty="0" baseline="6944" sz="1200" spc="-37">
                <a:latin typeface="Arial MT"/>
                <a:cs typeface="Arial MT"/>
              </a:rPr>
              <a:t>MANUTEN</a:t>
            </a:r>
            <a:r>
              <a:rPr dirty="0" sz="800" spc="-25">
                <a:latin typeface="Arial MT"/>
                <a:cs typeface="Arial MT"/>
              </a:rPr>
              <a:t>CA</a:t>
            </a:r>
            <a:r>
              <a:rPr dirty="0" baseline="6944" sz="1200" spc="-37">
                <a:latin typeface="Arial MT"/>
                <a:cs typeface="Arial MT"/>
              </a:rPr>
              <a:t>O</a:t>
            </a:r>
            <a:r>
              <a:rPr dirty="0" baseline="6944" sz="1200" spc="-127">
                <a:latin typeface="Arial MT"/>
                <a:cs typeface="Arial MT"/>
              </a:rPr>
              <a:t> </a:t>
            </a:r>
            <a:r>
              <a:rPr dirty="0" baseline="3472" sz="1200">
                <a:latin typeface="Arial MT"/>
                <a:cs typeface="Arial MT"/>
              </a:rPr>
              <a:t>/</a:t>
            </a:r>
            <a:r>
              <a:rPr dirty="0" baseline="3472" sz="1200" spc="-52">
                <a:latin typeface="Arial MT"/>
                <a:cs typeface="Arial MT"/>
              </a:rPr>
              <a:t> </a:t>
            </a:r>
            <a:r>
              <a:rPr dirty="0" baseline="3472" sz="1200" spc="-44">
                <a:latin typeface="Arial MT"/>
                <a:cs typeface="Arial MT"/>
              </a:rPr>
              <a:t>OPERACIONALIZA</a:t>
            </a:r>
            <a:r>
              <a:rPr dirty="0" sz="800" spc="-30">
                <a:latin typeface="Arial MT"/>
                <a:cs typeface="Arial MT"/>
              </a:rPr>
              <a:t>CÃ</a:t>
            </a:r>
            <a:r>
              <a:rPr dirty="0" baseline="3472" sz="1200" spc="-44">
                <a:latin typeface="Arial MT"/>
                <a:cs typeface="Arial MT"/>
              </a:rPr>
              <a:t>O</a:t>
            </a:r>
            <a:r>
              <a:rPr dirty="0" baseline="3472" sz="1200" spc="-82">
                <a:latin typeface="Arial MT"/>
                <a:cs typeface="Arial MT"/>
              </a:rPr>
              <a:t> </a:t>
            </a:r>
            <a:r>
              <a:rPr dirty="0" baseline="3472" sz="1200" spc="-37">
                <a:latin typeface="Arial MT"/>
                <a:cs typeface="Arial MT"/>
              </a:rPr>
              <a:t>DAS</a:t>
            </a:r>
            <a:r>
              <a:rPr dirty="0" baseline="3472" sz="1200" spc="37">
                <a:latin typeface="Arial MT"/>
                <a:cs typeface="Arial MT"/>
              </a:rPr>
              <a:t> </a:t>
            </a:r>
            <a:r>
              <a:rPr dirty="0" baseline="3472" sz="1200" spc="-44">
                <a:latin typeface="Arial MT"/>
                <a:cs typeface="Arial MT"/>
              </a:rPr>
              <a:t>UNIDADES</a:t>
            </a:r>
            <a:r>
              <a:rPr dirty="0" baseline="3472" sz="1200" spc="75">
                <a:latin typeface="Arial MT"/>
                <a:cs typeface="Arial MT"/>
              </a:rPr>
              <a:t> </a:t>
            </a:r>
            <a:r>
              <a:rPr dirty="0" baseline="3472" sz="1200" spc="-15">
                <a:latin typeface="Arial MT"/>
                <a:cs typeface="Arial MT"/>
              </a:rPr>
              <a:t>DE</a:t>
            </a:r>
            <a:r>
              <a:rPr dirty="0" baseline="3472" sz="1200" spc="30">
                <a:latin typeface="Arial MT"/>
                <a:cs typeface="Arial MT"/>
              </a:rPr>
              <a:t> </a:t>
            </a:r>
            <a:r>
              <a:rPr dirty="0" baseline="3472" sz="1200" spc="-52">
                <a:latin typeface="Arial MT"/>
                <a:cs typeface="Arial MT"/>
              </a:rPr>
              <a:t>SAÚDE</a:t>
            </a:r>
            <a:r>
              <a:rPr dirty="0" baseline="3472" sz="1200" spc="82">
                <a:latin typeface="Arial MT"/>
                <a:cs typeface="Arial MT"/>
              </a:rPr>
              <a:t> </a:t>
            </a:r>
            <a:r>
              <a:rPr dirty="0" baseline="3472" sz="1200">
                <a:solidFill>
                  <a:srgbClr val="666666"/>
                </a:solidFill>
                <a:latin typeface="Arial MT"/>
                <a:cs typeface="Arial MT"/>
              </a:rPr>
              <a:t>/</a:t>
            </a:r>
            <a:r>
              <a:rPr dirty="0" baseline="3472" sz="1200" spc="-22">
                <a:solidFill>
                  <a:srgbClr val="666666"/>
                </a:solidFill>
                <a:latin typeface="Arial MT"/>
                <a:cs typeface="Arial MT"/>
              </a:rPr>
              <a:t> </a:t>
            </a:r>
            <a:r>
              <a:rPr dirty="0" baseline="3472" sz="1200" spc="-37">
                <a:latin typeface="Arial MT"/>
                <a:cs typeface="Arial MT"/>
              </a:rPr>
              <a:t>CEMES</a:t>
            </a:r>
            <a:r>
              <a:rPr dirty="0" baseline="3472" sz="1200" spc="60">
                <a:latin typeface="Arial MT"/>
                <a:cs typeface="Arial MT"/>
              </a:rPr>
              <a:t> </a:t>
            </a:r>
            <a:r>
              <a:rPr dirty="0" baseline="3472" sz="1200">
                <a:solidFill>
                  <a:srgbClr val="262626"/>
                </a:solidFill>
                <a:latin typeface="Arial MT"/>
                <a:cs typeface="Arial MT"/>
              </a:rPr>
              <a:t>/</a:t>
            </a:r>
            <a:r>
              <a:rPr dirty="0" baseline="3472" sz="1200" spc="7">
                <a:solidFill>
                  <a:srgbClr val="262626"/>
                </a:solidFill>
                <a:latin typeface="Arial MT"/>
                <a:cs typeface="Arial MT"/>
              </a:rPr>
              <a:t> </a:t>
            </a:r>
            <a:r>
              <a:rPr dirty="0" baseline="3472" sz="1200" spc="-44">
                <a:latin typeface="Arial MT"/>
                <a:cs typeface="Arial MT"/>
              </a:rPr>
              <a:t>SAMU</a:t>
            </a:r>
            <a:r>
              <a:rPr dirty="0" baseline="3472" sz="1200" spc="67">
                <a:latin typeface="Arial MT"/>
                <a:cs typeface="Arial MT"/>
              </a:rPr>
              <a:t> </a:t>
            </a:r>
            <a:r>
              <a:rPr dirty="0" baseline="3472" sz="1200" spc="-52">
                <a:latin typeface="Arial MT"/>
                <a:cs typeface="Arial MT"/>
              </a:rPr>
              <a:t>192/SAÚDE</a:t>
            </a:r>
            <a:r>
              <a:rPr dirty="0" baseline="3472" sz="1200" spc="104">
                <a:latin typeface="Arial MT"/>
                <a:cs typeface="Arial MT"/>
              </a:rPr>
              <a:t> </a:t>
            </a:r>
            <a:r>
              <a:rPr dirty="0" baseline="3472" sz="1200" spc="-75">
                <a:latin typeface="Arial MT"/>
                <a:cs typeface="Arial MT"/>
              </a:rPr>
              <a:t>MENTAL/UPA</a:t>
            </a:r>
            <a:r>
              <a:rPr dirty="0" baseline="3472" sz="1200" spc="-157">
                <a:latin typeface="Arial MT"/>
                <a:cs typeface="Arial MT"/>
              </a:rPr>
              <a:t> </a:t>
            </a:r>
            <a:r>
              <a:rPr dirty="0" baseline="3472" sz="1200" spc="-75">
                <a:latin typeface="Arial MT"/>
                <a:cs typeface="Arial MT"/>
              </a:rPr>
              <a:t>&lt;</a:t>
            </a:r>
            <a:endParaRPr baseline="3472" sz="1200">
              <a:latin typeface="Arial MT"/>
              <a:cs typeface="Arial MT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1330751" y="6350508"/>
            <a:ext cx="253111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40">
                <a:latin typeface="Arial MT"/>
                <a:cs typeface="Arial MT"/>
              </a:rPr>
              <a:t>VENCIMENTOS</a:t>
            </a:r>
            <a:r>
              <a:rPr dirty="0" sz="800" spc="7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 </a:t>
            </a:r>
            <a:r>
              <a:rPr dirty="0" sz="800" spc="-40">
                <a:latin typeface="Arial MT"/>
                <a:cs typeface="Arial MT"/>
              </a:rPr>
              <a:t>VANTAGENS</a:t>
            </a:r>
            <a:r>
              <a:rPr dirty="0" sz="800" spc="6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FIXAS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4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PESSOA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CIVIL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3958710" y="6301740"/>
            <a:ext cx="2138680" cy="70231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 indent="478790">
              <a:lnSpc>
                <a:spcPct val="140000"/>
              </a:lnSpc>
              <a:spcBef>
                <a:spcPts val="100"/>
              </a:spcBef>
            </a:pPr>
            <a:r>
              <a:rPr dirty="0" sz="800" spc="-35">
                <a:latin typeface="Arial MT"/>
                <a:cs typeface="Arial MT"/>
              </a:rPr>
              <a:t>SUS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Manutenção</a:t>
            </a:r>
            <a:r>
              <a:rPr dirty="0" sz="800" spc="105">
                <a:latin typeface="Arial MT"/>
                <a:cs typeface="Arial MT"/>
              </a:rPr>
              <a:t> </a:t>
            </a:r>
            <a:r>
              <a:rPr dirty="0" sz="800" spc="-45">
                <a:latin typeface="Arial MT"/>
                <a:cs typeface="Arial MT"/>
              </a:rPr>
              <a:t>ASPS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Governo</a:t>
            </a:r>
            <a:r>
              <a:rPr dirty="0" sz="800" spc="45">
                <a:latin typeface="Arial MT"/>
                <a:cs typeface="Arial MT"/>
              </a:rPr>
              <a:t> </a:t>
            </a:r>
            <a:r>
              <a:rPr dirty="0" sz="800" spc="-50">
                <a:solidFill>
                  <a:srgbClr val="0F0F0F"/>
                </a:solidFill>
                <a:latin typeface="Arial MT"/>
                <a:cs typeface="Arial MT"/>
              </a:rPr>
              <a:t>I</a:t>
            </a:r>
            <a:r>
              <a:rPr dirty="0" sz="800">
                <a:solidFill>
                  <a:srgbClr val="0F0F0F"/>
                </a:solidFill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Total</a:t>
            </a:r>
            <a:r>
              <a:rPr dirty="0" sz="800" spc="6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do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Projeto</a:t>
            </a:r>
            <a:r>
              <a:rPr dirty="0" sz="800" spc="6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/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Atividade</a:t>
            </a:r>
            <a:r>
              <a:rPr dirty="0" sz="800" spc="4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R$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405"/>
              </a:spcBef>
            </a:pPr>
            <a:r>
              <a:rPr dirty="0" sz="800">
                <a:latin typeface="Arial MT"/>
                <a:cs typeface="Arial MT"/>
              </a:rPr>
              <a:t>Total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da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Unidade</a:t>
            </a:r>
            <a:r>
              <a:rPr dirty="0" sz="800" spc="22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R$</a:t>
            </a:r>
            <a:endParaRPr sz="800">
              <a:latin typeface="Arial MT"/>
              <a:cs typeface="Arial MT"/>
            </a:endParaRPr>
          </a:p>
          <a:p>
            <a:pPr marL="401320">
              <a:lnSpc>
                <a:spcPct val="100000"/>
              </a:lnSpc>
              <a:spcBef>
                <a:spcPts val="315"/>
              </a:spcBef>
            </a:pPr>
            <a:r>
              <a:rPr dirty="0" sz="800">
                <a:latin typeface="Arial MT"/>
                <a:cs typeface="Arial MT"/>
              </a:rPr>
              <a:t>Valor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Total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Suplementado</a:t>
            </a:r>
            <a:r>
              <a:rPr dirty="0" sz="800" spc="5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R$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6215384" y="6301740"/>
            <a:ext cx="589915" cy="702310"/>
          </a:xfrm>
          <a:prstGeom prst="rect">
            <a:avLst/>
          </a:prstGeom>
        </p:spPr>
        <p:txBody>
          <a:bodyPr wrap="square" lIns="0" tIns="61594" rIns="0" bIns="0" rtlCol="0" vert="horz">
            <a:spAutoFit/>
          </a:bodyPr>
          <a:lstStyle/>
          <a:p>
            <a:pPr marL="13335">
              <a:lnSpc>
                <a:spcPct val="100000"/>
              </a:lnSpc>
              <a:spcBef>
                <a:spcPts val="484"/>
              </a:spcBef>
            </a:pPr>
            <a:r>
              <a:rPr dirty="0" sz="800" spc="-25">
                <a:latin typeface="Arial MT"/>
                <a:cs typeface="Arial MT"/>
              </a:rPr>
              <a:t>2.500.000.00</a:t>
            </a:r>
            <a:endParaRPr sz="800">
              <a:latin typeface="Arial MT"/>
              <a:cs typeface="Arial MT"/>
            </a:endParaRPr>
          </a:p>
          <a:p>
            <a:pPr marL="13335">
              <a:lnSpc>
                <a:spcPct val="100000"/>
              </a:lnSpc>
              <a:spcBef>
                <a:spcPts val="380"/>
              </a:spcBef>
            </a:pPr>
            <a:r>
              <a:rPr dirty="0" sz="800" spc="-25">
                <a:latin typeface="Arial MT"/>
                <a:cs typeface="Arial MT"/>
              </a:rPr>
              <a:t>2.500.000,00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409"/>
              </a:spcBef>
            </a:pPr>
            <a:r>
              <a:rPr dirty="0" sz="800" spc="-25">
                <a:latin typeface="Arial MT"/>
                <a:cs typeface="Arial MT"/>
              </a:rPr>
              <a:t>6.350.000,00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310"/>
              </a:spcBef>
            </a:pPr>
            <a:r>
              <a:rPr dirty="0" sz="800" spc="-45">
                <a:latin typeface="Arial MT"/>
                <a:cs typeface="Arial MT"/>
              </a:rPr>
              <a:t>6.350.00</a:t>
            </a:r>
            <a:r>
              <a:rPr dirty="0" sz="800" spc="-8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0,00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877285" y="7036308"/>
            <a:ext cx="5778500" cy="266700"/>
          </a:xfrm>
          <a:prstGeom prst="rect">
            <a:avLst/>
          </a:prstGeom>
        </p:spPr>
        <p:txBody>
          <a:bodyPr wrap="square" lIns="0" tIns="18415" rIns="0" bIns="0" rtlCol="0" vert="horz">
            <a:spAutoFit/>
          </a:bodyPr>
          <a:lstStyle/>
          <a:p>
            <a:pPr marL="461645" marR="5080" indent="-449580">
              <a:lnSpc>
                <a:spcPts val="940"/>
              </a:lnSpc>
              <a:spcBef>
                <a:spcPts val="145"/>
              </a:spcBef>
            </a:pPr>
            <a:r>
              <a:rPr dirty="0" sz="800" spc="-25">
                <a:latin typeface="Arial MT"/>
                <a:cs typeface="Arial MT"/>
              </a:rPr>
              <a:t>Artigo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2º</a:t>
            </a:r>
            <a:r>
              <a:rPr dirty="0" sz="800" spc="-4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55">
                <a:latin typeface="Arial MT"/>
                <a:cs typeface="Arial MT"/>
              </a:rPr>
              <a:t> </a:t>
            </a:r>
            <a:r>
              <a:rPr dirty="0" sz="800" spc="-45">
                <a:latin typeface="Arial MT"/>
                <a:cs typeface="Arial MT"/>
              </a:rPr>
              <a:t>As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despesas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decorrentes</a:t>
            </a:r>
            <a:r>
              <a:rPr dirty="0" sz="800" spc="4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da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abertura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do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presente</a:t>
            </a:r>
            <a:r>
              <a:rPr dirty="0" sz="800" spc="3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crédito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suplementar,</a:t>
            </a:r>
            <a:r>
              <a:rPr dirty="0" sz="800" spc="7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serâo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cobertas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030303"/>
                </a:solidFill>
                <a:latin typeface="Arial MT"/>
                <a:cs typeface="Arial MT"/>
              </a:rPr>
              <a:t>com</a:t>
            </a:r>
            <a:r>
              <a:rPr dirty="0" sz="800" spc="-20">
                <a:solidFill>
                  <a:srgbClr val="030303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recursos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de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que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trata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o</a:t>
            </a:r>
            <a:r>
              <a:rPr dirty="0" sz="800" spc="-4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Artigo </a:t>
            </a:r>
            <a:r>
              <a:rPr dirty="0" sz="800">
                <a:latin typeface="Arial MT"/>
                <a:cs typeface="Arial MT"/>
              </a:rPr>
              <a:t>43</a:t>
            </a:r>
            <a:r>
              <a:rPr dirty="0" sz="800" spc="-6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parágrafo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1º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da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Lei</a:t>
            </a:r>
            <a:r>
              <a:rPr dirty="0" sz="800" spc="-25">
                <a:latin typeface="Arial MT"/>
                <a:cs typeface="Arial MT"/>
              </a:rPr>
              <a:t> Federal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 spc="-40">
                <a:latin typeface="Arial MT"/>
                <a:cs typeface="Arial MT"/>
              </a:rPr>
              <a:t>N°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4.320/64,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Inciso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III.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1723978" y="7359396"/>
            <a:ext cx="1592580" cy="38544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29565" marR="5080" indent="-317500">
              <a:lnSpc>
                <a:spcPct val="147500"/>
              </a:lnSpc>
              <a:spcBef>
                <a:spcPts val="100"/>
              </a:spcBef>
            </a:pPr>
            <a:r>
              <a:rPr dirty="0" sz="800" spc="-10">
                <a:latin typeface="Arial MT"/>
                <a:cs typeface="Arial MT"/>
              </a:rPr>
              <a:t>Inciso:</a:t>
            </a:r>
            <a:r>
              <a:rPr dirty="0" sz="800" spc="6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II</a:t>
            </a:r>
            <a:r>
              <a:rPr dirty="0" sz="800" spc="-4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Excesso</a:t>
            </a:r>
            <a:r>
              <a:rPr dirty="0" sz="800">
                <a:latin typeface="Arial MT"/>
                <a:cs typeface="Arial MT"/>
              </a:rPr>
              <a:t> de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Arrecadação:</a:t>
            </a:r>
            <a:r>
              <a:rPr dirty="0" sz="800">
                <a:latin typeface="Arial MT"/>
                <a:cs typeface="Arial MT"/>
              </a:rPr>
              <a:t> III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Anulação</a:t>
            </a:r>
            <a:r>
              <a:rPr dirty="0" sz="800" spc="45">
                <a:latin typeface="Arial MT"/>
                <a:cs typeface="Arial MT"/>
              </a:rPr>
              <a:t> </a:t>
            </a:r>
            <a:r>
              <a:rPr dirty="0" sz="800" spc="-45">
                <a:latin typeface="Arial MT"/>
                <a:cs typeface="Arial MT"/>
              </a:rPr>
              <a:t>de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Dotação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20" name="object 20" descr=""/>
          <p:cNvSpPr txBox="1"/>
          <p:nvPr/>
        </p:nvSpPr>
        <p:spPr>
          <a:xfrm>
            <a:off x="433523" y="7709114"/>
            <a:ext cx="1882775" cy="381000"/>
          </a:xfrm>
          <a:prstGeom prst="rect">
            <a:avLst/>
          </a:prstGeom>
        </p:spPr>
        <p:txBody>
          <a:bodyPr wrap="square" lIns="0" tIns="527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15"/>
              </a:spcBef>
            </a:pPr>
            <a:r>
              <a:rPr dirty="0" u="sng" sz="800">
                <a:uFill>
                  <a:solidFill>
                    <a:srgbClr val="181C1C"/>
                  </a:solidFill>
                </a:uFill>
                <a:latin typeface="Arial MT"/>
                <a:cs typeface="Arial MT"/>
              </a:rPr>
              <a:t>Dotações</a:t>
            </a:r>
            <a:r>
              <a:rPr dirty="0" u="sng" sz="800" spc="95">
                <a:uFill>
                  <a:solidFill>
                    <a:srgbClr val="181C1C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 spc="-10">
                <a:uFill>
                  <a:solidFill>
                    <a:srgbClr val="181C1C"/>
                  </a:solidFill>
                </a:uFill>
                <a:latin typeface="Arial MT"/>
                <a:cs typeface="Arial MT"/>
              </a:rPr>
              <a:t>Anuladas</a:t>
            </a:r>
            <a:r>
              <a:rPr dirty="0" u="sng" sz="800" spc="500">
                <a:uFill>
                  <a:solidFill>
                    <a:srgbClr val="181C1C"/>
                  </a:solidFill>
                </a:uFill>
                <a:latin typeface="Arial MT"/>
                <a:cs typeface="Arial MT"/>
              </a:rPr>
              <a:t> </a:t>
            </a:r>
            <a:endParaRPr sz="800">
              <a:latin typeface="Arial MT"/>
              <a:cs typeface="Arial MT"/>
            </a:endParaRPr>
          </a:p>
          <a:p>
            <a:pPr marL="59055">
              <a:lnSpc>
                <a:spcPct val="100000"/>
              </a:lnSpc>
              <a:spcBef>
                <a:spcPts val="380"/>
              </a:spcBef>
            </a:pPr>
            <a:r>
              <a:rPr dirty="0" sz="950">
                <a:latin typeface="Arial MT"/>
                <a:cs typeface="Arial MT"/>
              </a:rPr>
              <a:t>FUNDO</a:t>
            </a:r>
            <a:r>
              <a:rPr dirty="0" sz="950" spc="65">
                <a:latin typeface="Arial MT"/>
                <a:cs typeface="Arial MT"/>
              </a:rPr>
              <a:t> </a:t>
            </a:r>
            <a:r>
              <a:rPr dirty="0" sz="950">
                <a:latin typeface="Arial MT"/>
                <a:cs typeface="Arial MT"/>
              </a:rPr>
              <a:t>MUNICIPAL</a:t>
            </a:r>
            <a:r>
              <a:rPr dirty="0" sz="950" spc="70">
                <a:latin typeface="Arial MT"/>
                <a:cs typeface="Arial MT"/>
              </a:rPr>
              <a:t> </a:t>
            </a:r>
            <a:r>
              <a:rPr dirty="0" sz="950">
                <a:latin typeface="Arial MT"/>
                <a:cs typeface="Arial MT"/>
              </a:rPr>
              <a:t>DE</a:t>
            </a:r>
            <a:r>
              <a:rPr dirty="0" sz="950" spc="25">
                <a:latin typeface="Arial MT"/>
                <a:cs typeface="Arial MT"/>
              </a:rPr>
              <a:t> </a:t>
            </a:r>
            <a:r>
              <a:rPr dirty="0" sz="950" spc="-10">
                <a:latin typeface="Arial MT"/>
                <a:cs typeface="Arial MT"/>
              </a:rPr>
              <a:t>SAÚDE</a:t>
            </a:r>
            <a:endParaRPr sz="950">
              <a:latin typeface="Arial MT"/>
              <a:cs typeface="Arial MT"/>
            </a:endParaRPr>
          </a:p>
        </p:txBody>
      </p:sp>
      <p:sp>
        <p:nvSpPr>
          <p:cNvPr id="21" name="object 21" descr=""/>
          <p:cNvSpPr txBox="1"/>
          <p:nvPr/>
        </p:nvSpPr>
        <p:spPr>
          <a:xfrm>
            <a:off x="3816695" y="7362444"/>
            <a:ext cx="725170" cy="3911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 indent="1905">
              <a:lnSpc>
                <a:spcPct val="150000"/>
              </a:lnSpc>
              <a:spcBef>
                <a:spcPts val="100"/>
              </a:spcBef>
            </a:pPr>
            <a:r>
              <a:rPr dirty="0" sz="800" spc="-35">
                <a:latin typeface="Arial MT"/>
                <a:cs typeface="Arial MT"/>
              </a:rPr>
              <a:t>RS6.350.000,00</a:t>
            </a:r>
            <a:r>
              <a:rPr dirty="0" sz="800" spc="-10">
                <a:latin typeface="Arial MT"/>
                <a:cs typeface="Arial MT"/>
              </a:rPr>
              <a:t> 56.350.000,00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22" name="object 22" descr=""/>
          <p:cNvSpPr txBox="1"/>
          <p:nvPr/>
        </p:nvSpPr>
        <p:spPr>
          <a:xfrm>
            <a:off x="1300511" y="8020812"/>
            <a:ext cx="5294630" cy="409575"/>
          </a:xfrm>
          <a:prstGeom prst="rect">
            <a:avLst/>
          </a:prstGeom>
        </p:spPr>
        <p:txBody>
          <a:bodyPr wrap="square" lIns="0" tIns="8255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650"/>
              </a:spcBef>
            </a:pPr>
            <a:r>
              <a:rPr dirty="0" sz="800">
                <a:latin typeface="Arial MT"/>
                <a:cs typeface="Arial MT"/>
              </a:rPr>
              <a:t>Fundo</a:t>
            </a:r>
            <a:r>
              <a:rPr dirty="0" sz="800" spc="5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Municipal</a:t>
            </a:r>
            <a:r>
              <a:rPr dirty="0" sz="800" spc="7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Saúde</a:t>
            </a:r>
            <a:endParaRPr sz="800">
              <a:latin typeface="Arial MT"/>
              <a:cs typeface="Arial MT"/>
            </a:endParaRPr>
          </a:p>
          <a:p>
            <a:pPr marL="38735">
              <a:lnSpc>
                <a:spcPct val="100000"/>
              </a:lnSpc>
              <a:spcBef>
                <a:spcPts val="550"/>
              </a:spcBef>
            </a:pPr>
            <a:r>
              <a:rPr dirty="0" baseline="6944" sz="1200" spc="-52">
                <a:latin typeface="Arial MT"/>
                <a:cs typeface="Arial MT"/>
              </a:rPr>
              <a:t>MANUTENCÃO,</a:t>
            </a:r>
            <a:r>
              <a:rPr dirty="0" baseline="6944" sz="1200" spc="187">
                <a:latin typeface="Arial MT"/>
                <a:cs typeface="Arial MT"/>
              </a:rPr>
              <a:t> </a:t>
            </a:r>
            <a:r>
              <a:rPr dirty="0" baseline="6944" sz="1200" spc="-60">
                <a:latin typeface="Arial MT"/>
                <a:cs typeface="Arial MT"/>
              </a:rPr>
              <a:t>ADMINISTRACÃO</a:t>
            </a:r>
            <a:r>
              <a:rPr dirty="0" baseline="6944" sz="1200" spc="187">
                <a:latin typeface="Arial MT"/>
                <a:cs typeface="Arial MT"/>
              </a:rPr>
              <a:t> </a:t>
            </a:r>
            <a:r>
              <a:rPr dirty="0" baseline="6944" sz="1200">
                <a:latin typeface="Arial MT"/>
                <a:cs typeface="Arial MT"/>
              </a:rPr>
              <a:t>E</a:t>
            </a:r>
            <a:r>
              <a:rPr dirty="0" baseline="6944" sz="1200" spc="7">
                <a:latin typeface="Arial MT"/>
                <a:cs typeface="Arial MT"/>
              </a:rPr>
              <a:t> </a:t>
            </a:r>
            <a:r>
              <a:rPr dirty="0" baseline="6944" sz="1200" spc="-44">
                <a:latin typeface="Arial MT"/>
                <a:cs typeface="Arial MT"/>
              </a:rPr>
              <a:t>OPERACIONALIZA</a:t>
            </a:r>
            <a:r>
              <a:rPr dirty="0" sz="800" spc="-30">
                <a:latin typeface="Arial MT"/>
                <a:cs typeface="Arial MT"/>
              </a:rPr>
              <a:t>CÃ</a:t>
            </a:r>
            <a:r>
              <a:rPr dirty="0" baseline="6944" sz="1200" spc="-44">
                <a:latin typeface="Arial MT"/>
                <a:cs typeface="Arial MT"/>
              </a:rPr>
              <a:t>O</a:t>
            </a:r>
            <a:r>
              <a:rPr dirty="0" baseline="6944" sz="1200" spc="-120">
                <a:latin typeface="Arial MT"/>
                <a:cs typeface="Arial MT"/>
              </a:rPr>
              <a:t> </a:t>
            </a:r>
            <a:r>
              <a:rPr dirty="0" baseline="6944" sz="1200" spc="-37">
                <a:latin typeface="Arial MT"/>
                <a:cs typeface="Arial MT"/>
              </a:rPr>
              <a:t>DAS</a:t>
            </a:r>
            <a:r>
              <a:rPr dirty="0" baseline="6944" sz="1200" spc="37">
                <a:latin typeface="Arial MT"/>
                <a:cs typeface="Arial MT"/>
              </a:rPr>
              <a:t> </a:t>
            </a:r>
            <a:r>
              <a:rPr dirty="0" baseline="6944" sz="1200" spc="-44">
                <a:latin typeface="Arial MT"/>
                <a:cs typeface="Arial MT"/>
              </a:rPr>
              <a:t>UNIDADES</a:t>
            </a:r>
            <a:r>
              <a:rPr dirty="0" baseline="6944" sz="1200" spc="82">
                <a:latin typeface="Arial MT"/>
                <a:cs typeface="Arial MT"/>
              </a:rPr>
              <a:t> </a:t>
            </a:r>
            <a:r>
              <a:rPr dirty="0" baseline="6944" sz="1200" spc="-30">
                <a:latin typeface="Arial MT"/>
                <a:cs typeface="Arial MT"/>
              </a:rPr>
              <a:t>DE</a:t>
            </a:r>
            <a:r>
              <a:rPr dirty="0" baseline="6944" sz="1200" spc="-44">
                <a:latin typeface="Arial MT"/>
                <a:cs typeface="Arial MT"/>
              </a:rPr>
              <a:t> </a:t>
            </a:r>
            <a:r>
              <a:rPr dirty="0" baseline="6944" sz="1200" spc="-15">
                <a:latin typeface="Arial MT"/>
                <a:cs typeface="Arial MT"/>
              </a:rPr>
              <a:t>SAÚDE/CONST/REFORMA/AMPO</a:t>
            </a:r>
            <a:endParaRPr baseline="6944" sz="1200">
              <a:latin typeface="Arial MT"/>
              <a:cs typeface="Arial MT"/>
            </a:endParaRPr>
          </a:p>
        </p:txBody>
      </p:sp>
      <p:sp>
        <p:nvSpPr>
          <p:cNvPr id="23" name="object 23" descr=""/>
          <p:cNvSpPr txBox="1"/>
          <p:nvPr/>
        </p:nvSpPr>
        <p:spPr>
          <a:xfrm>
            <a:off x="552945" y="8033004"/>
            <a:ext cx="586105" cy="553085"/>
          </a:xfrm>
          <a:prstGeom prst="rect">
            <a:avLst/>
          </a:prstGeom>
        </p:spPr>
        <p:txBody>
          <a:bodyPr wrap="square" lIns="0" tIns="7048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55"/>
              </a:spcBef>
            </a:pPr>
            <a:r>
              <a:rPr dirty="0" sz="800" spc="-10">
                <a:latin typeface="Arial MT"/>
                <a:cs typeface="Arial MT"/>
              </a:rPr>
              <a:t>05.22</a:t>
            </a:r>
            <a:endParaRPr sz="800">
              <a:latin typeface="Arial MT"/>
              <a:cs typeface="Arial MT"/>
            </a:endParaRPr>
          </a:p>
          <a:p>
            <a:pPr marL="13335">
              <a:lnSpc>
                <a:spcPct val="100000"/>
              </a:lnSpc>
              <a:spcBef>
                <a:spcPts val="455"/>
              </a:spcBef>
            </a:pPr>
            <a:r>
              <a:rPr dirty="0" sz="800" spc="-10">
                <a:latin typeface="Arial MT"/>
                <a:cs typeface="Arial MT"/>
              </a:rPr>
              <a:t>2.837</a:t>
            </a:r>
            <a:endParaRPr sz="800">
              <a:latin typeface="Arial MT"/>
              <a:cs typeface="Arial MT"/>
            </a:endParaRPr>
          </a:p>
          <a:p>
            <a:pPr marL="15240">
              <a:lnSpc>
                <a:spcPct val="100000"/>
              </a:lnSpc>
              <a:spcBef>
                <a:spcPts val="360"/>
              </a:spcBef>
            </a:pPr>
            <a:r>
              <a:rPr dirty="0" sz="800" spc="-30">
                <a:latin typeface="Arial MT"/>
                <a:cs typeface="Arial MT"/>
              </a:rPr>
              <a:t>4.4.9.0.51.00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24" name="object 24" descr=""/>
          <p:cNvSpPr txBox="1"/>
          <p:nvPr/>
        </p:nvSpPr>
        <p:spPr>
          <a:xfrm>
            <a:off x="1329334" y="8447532"/>
            <a:ext cx="118491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baseline="3472" sz="1200" spc="-44">
                <a:latin typeface="Arial MT"/>
                <a:cs typeface="Arial MT"/>
              </a:rPr>
              <a:t>OBRAS</a:t>
            </a:r>
            <a:r>
              <a:rPr dirty="0" baseline="3472" sz="1200" spc="-7">
                <a:latin typeface="Arial MT"/>
                <a:cs typeface="Arial MT"/>
              </a:rPr>
              <a:t> </a:t>
            </a:r>
            <a:r>
              <a:rPr dirty="0" baseline="3472" sz="1200">
                <a:latin typeface="Arial MT"/>
                <a:cs typeface="Arial MT"/>
              </a:rPr>
              <a:t>E</a:t>
            </a:r>
            <a:r>
              <a:rPr dirty="0" baseline="3472" sz="1200" spc="-67">
                <a:latin typeface="Arial MT"/>
                <a:cs typeface="Arial MT"/>
              </a:rPr>
              <a:t> </a:t>
            </a:r>
            <a:r>
              <a:rPr dirty="0" baseline="3472" sz="1200" spc="-15">
                <a:latin typeface="Arial MT"/>
                <a:cs typeface="Arial MT"/>
              </a:rPr>
              <a:t>INSTALA</a:t>
            </a:r>
            <a:r>
              <a:rPr dirty="0" sz="800" spc="-10">
                <a:latin typeface="Arial MT"/>
                <a:cs typeface="Arial MT"/>
              </a:rPr>
              <a:t>C</a:t>
            </a:r>
            <a:r>
              <a:rPr dirty="0" baseline="3472" sz="1200" spc="-15">
                <a:latin typeface="Arial MT"/>
                <a:cs typeface="Arial MT"/>
              </a:rPr>
              <a:t>ÕES</a:t>
            </a:r>
            <a:endParaRPr baseline="3472" sz="1200">
              <a:latin typeface="Arial MT"/>
              <a:cs typeface="Arial MT"/>
            </a:endParaRPr>
          </a:p>
        </p:txBody>
      </p:sp>
      <p:sp>
        <p:nvSpPr>
          <p:cNvPr id="25" name="object 25" descr=""/>
          <p:cNvSpPr txBox="1"/>
          <p:nvPr/>
        </p:nvSpPr>
        <p:spPr>
          <a:xfrm>
            <a:off x="3958710" y="8386572"/>
            <a:ext cx="2130425" cy="68707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5240" marR="5080" indent="476250">
              <a:lnSpc>
                <a:spcPct val="142500"/>
              </a:lnSpc>
              <a:spcBef>
                <a:spcPts val="100"/>
              </a:spcBef>
            </a:pPr>
            <a:r>
              <a:rPr dirty="0" sz="800" spc="-35">
                <a:latin typeface="Arial MT"/>
                <a:cs typeface="Arial MT"/>
              </a:rPr>
              <a:t>SUS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Transferências </a:t>
            </a:r>
            <a:r>
              <a:rPr dirty="0" sz="800" spc="-50">
                <a:latin typeface="Arial MT"/>
                <a:cs typeface="Arial MT"/>
              </a:rPr>
              <a:t>do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Fundo</a:t>
            </a:r>
            <a:r>
              <a:rPr dirty="0" sz="800" spc="3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Esta‹</a:t>
            </a:r>
            <a:r>
              <a:rPr dirty="0" sz="800">
                <a:latin typeface="Arial MT"/>
                <a:cs typeface="Arial MT"/>
              </a:rPr>
              <a:t> Total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do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Projeto</a:t>
            </a:r>
            <a:r>
              <a:rPr dirty="0" sz="800" spc="5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/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Atividade</a:t>
            </a:r>
            <a:r>
              <a:rPr dirty="0" sz="800" spc="6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R$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335"/>
              </a:spcBef>
            </a:pPr>
            <a:r>
              <a:rPr dirty="0" sz="800">
                <a:latin typeface="Arial MT"/>
                <a:cs typeface="Arial MT"/>
              </a:rPr>
              <a:t>Total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da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Unidade</a:t>
            </a:r>
            <a:r>
              <a:rPr dirty="0" sz="800" spc="24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R$</a:t>
            </a:r>
            <a:endParaRPr sz="800">
              <a:latin typeface="Arial MT"/>
              <a:cs typeface="Arial MT"/>
            </a:endParaRPr>
          </a:p>
          <a:p>
            <a:pPr marL="684530">
              <a:lnSpc>
                <a:spcPct val="100000"/>
              </a:lnSpc>
              <a:spcBef>
                <a:spcPts val="215"/>
              </a:spcBef>
            </a:pPr>
            <a:r>
              <a:rPr dirty="0" sz="800">
                <a:latin typeface="Arial MT"/>
                <a:cs typeface="Arial MT"/>
              </a:rPr>
              <a:t>Valor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Total</a:t>
            </a:r>
            <a:r>
              <a:rPr dirty="0" sz="800" spc="3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Anulado</a:t>
            </a:r>
            <a:r>
              <a:rPr dirty="0" sz="800" spc="4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R$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26" name="object 26" descr=""/>
          <p:cNvSpPr txBox="1"/>
          <p:nvPr/>
        </p:nvSpPr>
        <p:spPr>
          <a:xfrm>
            <a:off x="6215384" y="8386572"/>
            <a:ext cx="589280" cy="687070"/>
          </a:xfrm>
          <a:prstGeom prst="rect">
            <a:avLst/>
          </a:prstGeom>
        </p:spPr>
        <p:txBody>
          <a:bodyPr wrap="square" lIns="0" tIns="641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05"/>
              </a:spcBef>
            </a:pPr>
            <a:r>
              <a:rPr dirty="0" sz="800" spc="-25">
                <a:latin typeface="Arial MT"/>
                <a:cs typeface="Arial MT"/>
              </a:rPr>
              <a:t>6.350.000,00</a:t>
            </a:r>
            <a:endParaRPr sz="800">
              <a:latin typeface="Arial MT"/>
              <a:cs typeface="Arial MT"/>
            </a:endParaRPr>
          </a:p>
          <a:p>
            <a:pPr algn="just" marL="12700" marR="5080" indent="-635">
              <a:lnSpc>
                <a:spcPct val="128800"/>
              </a:lnSpc>
              <a:spcBef>
                <a:spcPts val="135"/>
              </a:spcBef>
            </a:pPr>
            <a:r>
              <a:rPr dirty="0" sz="800" spc="-35">
                <a:latin typeface="Arial MT"/>
                <a:cs typeface="Arial MT"/>
              </a:rPr>
              <a:t>6.350.000,00</a:t>
            </a:r>
            <a:r>
              <a:rPr dirty="0" sz="800" spc="500">
                <a:latin typeface="Arial MT"/>
                <a:cs typeface="Arial MT"/>
              </a:rPr>
              <a:t> </a:t>
            </a:r>
            <a:r>
              <a:rPr dirty="0" sz="800" spc="-35">
                <a:latin typeface="Arial MT"/>
                <a:cs typeface="Arial MT"/>
              </a:rPr>
              <a:t>e.350.000,00</a:t>
            </a:r>
            <a:r>
              <a:rPr dirty="0" sz="800" spc="500">
                <a:latin typeface="Arial MT"/>
                <a:cs typeface="Arial MT"/>
              </a:rPr>
              <a:t> </a:t>
            </a:r>
            <a:r>
              <a:rPr dirty="0" sz="800" spc="-35">
                <a:latin typeface="Arial MT"/>
                <a:cs typeface="Arial MT"/>
              </a:rPr>
              <a:t>6.350.000,00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27" name="object 27" descr=""/>
          <p:cNvSpPr txBox="1"/>
          <p:nvPr/>
        </p:nvSpPr>
        <p:spPr>
          <a:xfrm>
            <a:off x="2905179" y="9776460"/>
            <a:ext cx="28257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150">
                <a:latin typeface="Arial MT"/>
                <a:cs typeface="Arial MT"/>
              </a:rPr>
              <a:t>Secvaux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28" name="object 28" descr=""/>
          <p:cNvSpPr txBox="1"/>
          <p:nvPr/>
        </p:nvSpPr>
        <p:spPr>
          <a:xfrm>
            <a:off x="6344363" y="9801860"/>
            <a:ext cx="479425" cy="11683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600" spc="-30">
                <a:latin typeface="Arial MT"/>
                <a:cs typeface="Arial MT"/>
              </a:rPr>
              <a:t>Página</a:t>
            </a:r>
            <a:r>
              <a:rPr dirty="0" sz="600" spc="-15">
                <a:latin typeface="Arial MT"/>
                <a:cs typeface="Arial MT"/>
              </a:rPr>
              <a:t> </a:t>
            </a:r>
            <a:r>
              <a:rPr dirty="0" sz="600">
                <a:solidFill>
                  <a:srgbClr val="0E0E0E"/>
                </a:solidFill>
                <a:latin typeface="Arial MT"/>
                <a:cs typeface="Arial MT"/>
              </a:rPr>
              <a:t>"</a:t>
            </a:r>
            <a:r>
              <a:rPr dirty="0" sz="600" spc="125">
                <a:solidFill>
                  <a:srgbClr val="0E0E0E"/>
                </a:solidFill>
                <a:latin typeface="Arial MT"/>
                <a:cs typeface="Arial MT"/>
              </a:rPr>
              <a:t> </a:t>
            </a:r>
            <a:r>
              <a:rPr dirty="0" sz="600" spc="-10">
                <a:solidFill>
                  <a:srgbClr val="232323"/>
                </a:solidFill>
                <a:latin typeface="Arial MT"/>
                <a:cs typeface="Arial MT"/>
              </a:rPr>
              <a:t>de</a:t>
            </a:r>
            <a:r>
              <a:rPr dirty="0" sz="600" spc="25">
                <a:solidFill>
                  <a:srgbClr val="232323"/>
                </a:solidFill>
                <a:latin typeface="Arial MT"/>
                <a:cs typeface="Arial MT"/>
              </a:rPr>
              <a:t> </a:t>
            </a:r>
            <a:r>
              <a:rPr dirty="0" sz="600" spc="-50">
                <a:latin typeface="Arial MT"/>
                <a:cs typeface="Arial MT"/>
              </a:rPr>
              <a:t>2</a:t>
            </a:r>
            <a:endParaRPr sz="6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84534" y="524256"/>
            <a:ext cx="676519" cy="691896"/>
          </a:xfrm>
          <a:prstGeom prst="rect">
            <a:avLst/>
          </a:prstGeom>
        </p:spPr>
      </p:pic>
      <p:sp>
        <p:nvSpPr>
          <p:cNvPr id="3" name="object 3" descr=""/>
          <p:cNvSpPr/>
          <p:nvPr/>
        </p:nvSpPr>
        <p:spPr>
          <a:xfrm>
            <a:off x="441870" y="9782556"/>
            <a:ext cx="6442710" cy="0"/>
          </a:xfrm>
          <a:custGeom>
            <a:avLst/>
            <a:gdLst/>
            <a:ahLst/>
            <a:cxnLst/>
            <a:rect l="l" t="t" r="r" b="b"/>
            <a:pathLst>
              <a:path w="6442709" h="0">
                <a:moveTo>
                  <a:pt x="0" y="0"/>
                </a:moveTo>
                <a:lnTo>
                  <a:pt x="6442170" y="0"/>
                </a:lnTo>
              </a:path>
            </a:pathLst>
          </a:custGeom>
          <a:ln w="9144">
            <a:solidFill>
              <a:srgbClr val="1C1C1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/>
          <p:nvPr/>
        </p:nvSpPr>
        <p:spPr>
          <a:xfrm>
            <a:off x="2709125" y="2747772"/>
            <a:ext cx="1886585" cy="0"/>
          </a:xfrm>
          <a:custGeom>
            <a:avLst/>
            <a:gdLst/>
            <a:ahLst/>
            <a:cxnLst/>
            <a:rect l="l" t="t" r="r" b="b"/>
            <a:pathLst>
              <a:path w="1886585" h="0">
                <a:moveTo>
                  <a:pt x="0" y="0"/>
                </a:moveTo>
                <a:lnTo>
                  <a:pt x="1886330" y="0"/>
                </a:lnTo>
              </a:path>
            </a:pathLst>
          </a:custGeom>
          <a:ln w="9144">
            <a:solidFill>
              <a:srgbClr val="1C1C1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/>
          <p:nvPr/>
        </p:nvSpPr>
        <p:spPr>
          <a:xfrm>
            <a:off x="408349" y="1385315"/>
            <a:ext cx="6442710" cy="0"/>
          </a:xfrm>
          <a:custGeom>
            <a:avLst/>
            <a:gdLst/>
            <a:ahLst/>
            <a:cxnLst/>
            <a:rect l="l" t="t" r="r" b="b"/>
            <a:pathLst>
              <a:path w="6442709" h="0">
                <a:moveTo>
                  <a:pt x="0" y="0"/>
                </a:moveTo>
                <a:lnTo>
                  <a:pt x="6442170" y="0"/>
                </a:lnTo>
              </a:path>
            </a:pathLst>
          </a:custGeom>
          <a:ln w="1524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" name="object 6" descr=""/>
          <p:cNvSpPr txBox="1"/>
          <p:nvPr/>
        </p:nvSpPr>
        <p:spPr>
          <a:xfrm>
            <a:off x="1292014" y="441452"/>
            <a:ext cx="2065655" cy="5638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35">
                <a:latin typeface="Arial MT"/>
                <a:cs typeface="Arial MT"/>
              </a:rPr>
              <a:t>PREFEITURA</a:t>
            </a:r>
            <a:r>
              <a:rPr dirty="0" sz="1200" spc="35">
                <a:latin typeface="Arial MT"/>
                <a:cs typeface="Arial MT"/>
              </a:rPr>
              <a:t> </a:t>
            </a:r>
            <a:r>
              <a:rPr dirty="0" sz="1200" spc="-20">
                <a:latin typeface="Arial MT"/>
                <a:cs typeface="Arial MT"/>
              </a:rPr>
              <a:t>MUNICIPAL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DE</a:t>
            </a:r>
            <a:endParaRPr sz="1200">
              <a:latin typeface="Arial MT"/>
              <a:cs typeface="Arial MT"/>
            </a:endParaRPr>
          </a:p>
          <a:p>
            <a:pPr marL="12700" marR="934085" indent="3175">
              <a:lnSpc>
                <a:spcPct val="120000"/>
              </a:lnSpc>
              <a:spcBef>
                <a:spcPts val="495"/>
              </a:spcBef>
            </a:pPr>
            <a:r>
              <a:rPr dirty="0" sz="800">
                <a:latin typeface="Arial MT"/>
                <a:cs typeface="Arial MT"/>
              </a:rPr>
              <a:t>Rua Maria</a:t>
            </a:r>
            <a:r>
              <a:rPr dirty="0" sz="800" spc="3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Lourenço,</a:t>
            </a:r>
            <a:r>
              <a:rPr dirty="0" sz="800" spc="-25">
                <a:latin typeface="Arial MT"/>
                <a:cs typeface="Arial MT"/>
              </a:rPr>
              <a:t> 18</a:t>
            </a:r>
            <a:r>
              <a:rPr dirty="0" sz="800" spc="-10">
                <a:latin typeface="Arial MT"/>
                <a:cs typeface="Arial MT"/>
              </a:rPr>
              <a:t> Fazenda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Caxias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3589309" y="441452"/>
            <a:ext cx="77851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40">
                <a:latin typeface="Arial MT"/>
                <a:cs typeface="Arial MT"/>
              </a:rPr>
              <a:t>/s‹</a:t>
            </a:r>
            <a:r>
              <a:rPr dirty="0" sz="1200" spc="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.</a:t>
            </a:r>
            <a:r>
              <a:rPr dirty="0" sz="1200" spc="155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”.DICA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773665" y="1452626"/>
            <a:ext cx="457834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>
                <a:latin typeface="Arial MT"/>
                <a:cs typeface="Arial MT"/>
              </a:rPr>
              <a:t>Artigo</a:t>
            </a:r>
            <a:r>
              <a:rPr dirty="0" sz="750" spc="65"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0C0C0C"/>
                </a:solidFill>
                <a:latin typeface="Arial MT"/>
                <a:cs typeface="Arial MT"/>
              </a:rPr>
              <a:t>3º</a:t>
            </a:r>
            <a:r>
              <a:rPr dirty="0" sz="750" spc="-25">
                <a:solidFill>
                  <a:srgbClr val="0C0C0C"/>
                </a:solidFill>
                <a:latin typeface="Arial MT"/>
                <a:cs typeface="Arial MT"/>
              </a:rPr>
              <a:t> </a:t>
            </a:r>
            <a:r>
              <a:rPr dirty="0" sz="750" spc="-50">
                <a:latin typeface="Arial MT"/>
                <a:cs typeface="Arial MT"/>
              </a:rPr>
              <a:t>-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1363327" y="1452626"/>
            <a:ext cx="3328670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>
                <a:latin typeface="Arial MT"/>
                <a:cs typeface="Arial MT"/>
              </a:rPr>
              <a:t>Revogadas</a:t>
            </a:r>
            <a:r>
              <a:rPr dirty="0" sz="750" spc="12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as</a:t>
            </a:r>
            <a:r>
              <a:rPr dirty="0" sz="750" spc="6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disposições</a:t>
            </a:r>
            <a:r>
              <a:rPr dirty="0" sz="750" spc="15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em</a:t>
            </a:r>
            <a:r>
              <a:rPr dirty="0" sz="750" spc="6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contrário.</a:t>
            </a:r>
            <a:r>
              <a:rPr dirty="0" sz="750" spc="95"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Publique-</a:t>
            </a:r>
            <a:r>
              <a:rPr dirty="0" sz="750">
                <a:latin typeface="Arial MT"/>
                <a:cs typeface="Arial MT"/>
              </a:rPr>
              <a:t>se,</a:t>
            </a:r>
            <a:r>
              <a:rPr dirty="0" sz="750" spc="155"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afixe-</a:t>
            </a:r>
            <a:r>
              <a:rPr dirty="0" sz="750">
                <a:latin typeface="Arial MT"/>
                <a:cs typeface="Arial MT"/>
              </a:rPr>
              <a:t>se</a:t>
            </a:r>
            <a:r>
              <a:rPr dirty="0" sz="750" spc="6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e</a:t>
            </a:r>
            <a:r>
              <a:rPr dirty="0" sz="750" spc="45"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cumpra-</a:t>
            </a:r>
            <a:r>
              <a:rPr dirty="0" sz="750" spc="-25">
                <a:latin typeface="Arial MT"/>
                <a:cs typeface="Arial MT"/>
              </a:rPr>
              <a:t>se.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2721494" y="2177796"/>
            <a:ext cx="181991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25">
                <a:latin typeface="Arial MT"/>
                <a:cs typeface="Arial MT"/>
              </a:rPr>
              <a:t>Gabinete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do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Prefeito,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4</a:t>
            </a:r>
            <a:r>
              <a:rPr dirty="0" sz="800" spc="3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17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março,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2024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2940127" y="9799066"/>
            <a:ext cx="293370" cy="1092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550">
                <a:latin typeface="Arial MT"/>
                <a:cs typeface="Arial MT"/>
              </a:rPr>
              <a:t>Serva</a:t>
            </a:r>
            <a:r>
              <a:rPr dirty="0" sz="550" spc="-90">
                <a:latin typeface="Arial MT"/>
                <a:cs typeface="Arial MT"/>
              </a:rPr>
              <a:t> </a:t>
            </a:r>
            <a:r>
              <a:rPr dirty="0" sz="550" spc="-25">
                <a:solidFill>
                  <a:srgbClr val="262626"/>
                </a:solidFill>
                <a:latin typeface="Arial MT"/>
                <a:cs typeface="Arial MT"/>
              </a:rPr>
              <a:t>ux</a:t>
            </a:r>
            <a:endParaRPr sz="550">
              <a:latin typeface="Arial MT"/>
              <a:cs typeface="Arial MT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6380932" y="9795764"/>
            <a:ext cx="479425" cy="11683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600" spc="-20">
                <a:latin typeface="Arial MT"/>
                <a:cs typeface="Arial MT"/>
              </a:rPr>
              <a:t>Página</a:t>
            </a:r>
            <a:r>
              <a:rPr dirty="0" sz="600">
                <a:latin typeface="Arial MT"/>
                <a:cs typeface="Arial MT"/>
              </a:rPr>
              <a:t> 2</a:t>
            </a:r>
            <a:r>
              <a:rPr dirty="0" sz="600" spc="-35">
                <a:latin typeface="Arial MT"/>
                <a:cs typeface="Arial MT"/>
              </a:rPr>
              <a:t> </a:t>
            </a:r>
            <a:r>
              <a:rPr dirty="0" sz="600" spc="-10">
                <a:solidFill>
                  <a:srgbClr val="161616"/>
                </a:solidFill>
                <a:latin typeface="Arial MT"/>
                <a:cs typeface="Arial MT"/>
              </a:rPr>
              <a:t>de</a:t>
            </a:r>
            <a:r>
              <a:rPr dirty="0" sz="600" spc="-5">
                <a:solidFill>
                  <a:srgbClr val="161616"/>
                </a:solidFill>
                <a:latin typeface="Arial MT"/>
                <a:cs typeface="Arial MT"/>
              </a:rPr>
              <a:t> </a:t>
            </a:r>
            <a:r>
              <a:rPr dirty="0" sz="600" spc="-50">
                <a:solidFill>
                  <a:srgbClr val="0F0F0F"/>
                </a:solidFill>
                <a:latin typeface="Arial MT"/>
                <a:cs typeface="Arial MT"/>
              </a:rPr>
              <a:t>2</a:t>
            </a:r>
            <a:endParaRPr sz="6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WAGNER FRANÇA</dc:creator>
  <dc:title>DECRETOS.pdf</dc:title>
  <dcterms:created xsi:type="dcterms:W3CDTF">2025-09-03T19:41:08Z</dcterms:created>
  <dcterms:modified xsi:type="dcterms:W3CDTF">2025-09-03T19:41:08Z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2024-03-04T00:00:00Z</vt:filetime>
  </property>
  <property fmtid="{D5CDD505-2E9C-101B-9397-08002B2CF9AE}" pid="3" name="LastSaved">
    <vt:filetime>2025-09-03T00:00:00Z</vt:filetime>
  </property>
  <property fmtid="{D5CDD505-2E9C-101B-9397-08002B2CF9AE}" pid="4" name="Producer">
    <vt:lpwstr>Microsoft: Print To PDF</vt:lpwstr>
  </property>
</Properties>
</file>