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0155" y="533400"/>
            <a:ext cx="691756" cy="68580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05302" y="9788652"/>
            <a:ext cx="6445250" cy="0"/>
          </a:xfrm>
          <a:custGeom>
            <a:avLst/>
            <a:gdLst/>
            <a:ahLst/>
            <a:cxnLst/>
            <a:rect l="l" t="t" r="r" b="b"/>
            <a:pathLst>
              <a:path w="6445250" h="0">
                <a:moveTo>
                  <a:pt x="0" y="0"/>
                </a:moveTo>
                <a:lnTo>
                  <a:pt x="6445217" y="0"/>
                </a:lnTo>
              </a:path>
            </a:pathLst>
          </a:custGeom>
          <a:ln w="9144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7018" y="1395984"/>
            <a:ext cx="6442710" cy="0"/>
          </a:xfrm>
          <a:custGeom>
            <a:avLst/>
            <a:gdLst/>
            <a:ahLst/>
            <a:cxnLst/>
            <a:rect l="l" t="t" r="r" b="b"/>
            <a:pathLst>
              <a:path w="6442709" h="0">
                <a:moveTo>
                  <a:pt x="0" y="0"/>
                </a:moveTo>
                <a:lnTo>
                  <a:pt x="6442170" y="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24942" y="-1523"/>
            <a:ext cx="1109345" cy="0"/>
          </a:xfrm>
          <a:custGeom>
            <a:avLst/>
            <a:gdLst/>
            <a:ahLst/>
            <a:cxnLst/>
            <a:rect l="l" t="t" r="r" b="b"/>
            <a:pathLst>
              <a:path w="1109345" h="0">
                <a:moveTo>
                  <a:pt x="0" y="0"/>
                </a:moveTo>
                <a:lnTo>
                  <a:pt x="1109247" y="0"/>
                </a:lnTo>
              </a:path>
            </a:pathLst>
          </a:custGeom>
          <a:ln w="9144">
            <a:solidFill>
              <a:srgbClr val="6064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19817" y="411226"/>
            <a:ext cx="3059430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1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4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S&gt;RO*EDICA</a:t>
            </a:r>
            <a:endParaRPr sz="1150">
              <a:latin typeface="Arial"/>
              <a:cs typeface="Arial"/>
            </a:endParaRPr>
          </a:p>
          <a:p>
            <a:pPr marL="12700" marR="1934210">
              <a:lnSpc>
                <a:spcPct val="1175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55145" y="1607820"/>
            <a:ext cx="2855595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1696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2566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4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março,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800">
              <a:latin typeface="Arial MT"/>
              <a:cs typeface="Arial MT"/>
            </a:endParaRPr>
          </a:p>
          <a:p>
            <a:pPr marL="14604" marR="36830" indent="-2540">
              <a:lnSpc>
                <a:spcPts val="890"/>
              </a:lnSpc>
              <a:spcBef>
                <a:spcPts val="5"/>
              </a:spcBef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RS6.350.000,00,</a:t>
            </a:r>
            <a:r>
              <a:rPr dirty="0" sz="800" spc="-20">
                <a:latin typeface="Arial MT"/>
                <a:cs typeface="Arial MT"/>
              </a:rPr>
              <a:t> 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79233" y="2775203"/>
            <a:ext cx="6257925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9121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acordo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LEI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6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5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7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1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5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T </a:t>
            </a:r>
            <a:r>
              <a:rPr dirty="0" u="sng" sz="800" spc="-25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00" spc="50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1º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0475" y="4432033"/>
            <a:ext cx="188595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0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2945" y="4741164"/>
            <a:ext cx="26479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25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25">
                <a:latin typeface="Arial MT"/>
                <a:cs typeface="Arial MT"/>
              </a:rPr>
              <a:t>2.015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25911" y="4741164"/>
            <a:ext cx="495490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30">
                <a:latin typeface="Arial MT"/>
                <a:cs typeface="Arial MT"/>
              </a:rPr>
              <a:t>MANUTENCÃO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OPERACIONALIZAÇÃO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ESTRATÉ</a:t>
            </a:r>
            <a:r>
              <a:rPr dirty="0" sz="800" spc="-114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SAÚDE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FAMÍLIA/UBS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(PREVINE</a:t>
            </a:r>
            <a:r>
              <a:rPr dirty="0" sz="800" spc="5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BRASIL)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35101" y="5165824"/>
          <a:ext cx="6360795" cy="9740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2679065"/>
                <a:gridCol w="2242185"/>
                <a:gridCol w="665479"/>
              </a:tblGrid>
              <a:tr h="140335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885"/>
                        </a:lnSpc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ts val="885"/>
                        </a:lnSpc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7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baseline="3472" sz="12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FMS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2.500.000.00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7653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Piso 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Enfermaaem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554151" y="6137149"/>
            <a:ext cx="58483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01305" y="6192012"/>
            <a:ext cx="52685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6944" sz="1200" spc="-37">
                <a:latin typeface="Arial MT"/>
                <a:cs typeface="Arial MT"/>
              </a:rPr>
              <a:t>MANUTEN</a:t>
            </a:r>
            <a:r>
              <a:rPr dirty="0" sz="800" spc="-25">
                <a:latin typeface="Arial MT"/>
                <a:cs typeface="Arial MT"/>
              </a:rPr>
              <a:t>CA</a:t>
            </a:r>
            <a:r>
              <a:rPr dirty="0" baseline="6944" sz="1200" spc="-37">
                <a:latin typeface="Arial MT"/>
                <a:cs typeface="Arial MT"/>
              </a:rPr>
              <a:t>O</a:t>
            </a:r>
            <a:r>
              <a:rPr dirty="0" baseline="6944" sz="1200" spc="-12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/</a:t>
            </a:r>
            <a:r>
              <a:rPr dirty="0" baseline="3472" sz="1200" spc="-52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OPERACIONALIZA</a:t>
            </a:r>
            <a:r>
              <a:rPr dirty="0" sz="800" spc="-30">
                <a:latin typeface="Arial MT"/>
                <a:cs typeface="Arial MT"/>
              </a:rPr>
              <a:t>CÃ</a:t>
            </a:r>
            <a:r>
              <a:rPr dirty="0" baseline="3472" sz="1200" spc="-44">
                <a:latin typeface="Arial MT"/>
                <a:cs typeface="Arial MT"/>
              </a:rPr>
              <a:t>O</a:t>
            </a:r>
            <a:r>
              <a:rPr dirty="0" baseline="3472" sz="1200" spc="-82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DAS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UNIDADES</a:t>
            </a:r>
            <a:r>
              <a:rPr dirty="0" baseline="3472" sz="1200" spc="75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DE</a:t>
            </a:r>
            <a:r>
              <a:rPr dirty="0" baseline="3472" sz="1200" spc="30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SAÚDE</a:t>
            </a:r>
            <a:r>
              <a:rPr dirty="0" baseline="3472" sz="1200" spc="82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666666"/>
                </a:solidFill>
                <a:latin typeface="Arial MT"/>
                <a:cs typeface="Arial MT"/>
              </a:rPr>
              <a:t>/</a:t>
            </a:r>
            <a:r>
              <a:rPr dirty="0" baseline="3472" sz="1200" spc="-22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CEMES</a:t>
            </a:r>
            <a:r>
              <a:rPr dirty="0" baseline="3472" sz="1200" spc="60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262626"/>
                </a:solidFill>
                <a:latin typeface="Arial MT"/>
                <a:cs typeface="Arial MT"/>
              </a:rPr>
              <a:t>/</a:t>
            </a:r>
            <a:r>
              <a:rPr dirty="0" baseline="3472" sz="1200" spc="7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SAMU</a:t>
            </a:r>
            <a:r>
              <a:rPr dirty="0" baseline="3472" sz="1200" spc="67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192/SAÚDE</a:t>
            </a:r>
            <a:r>
              <a:rPr dirty="0" baseline="3472" sz="1200" spc="104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MENTAL/UPA</a:t>
            </a:r>
            <a:r>
              <a:rPr dirty="0" baseline="3472" sz="1200" spc="-157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&lt;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30751" y="6350508"/>
            <a:ext cx="25311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VENCIMENTOS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</a:t>
            </a:r>
            <a:r>
              <a:rPr dirty="0" sz="800" spc="-40">
                <a:latin typeface="Arial MT"/>
                <a:cs typeface="Arial MT"/>
              </a:rPr>
              <a:t>VANTAGENS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FIXAS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58710" y="6301740"/>
            <a:ext cx="2138680" cy="702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8790">
              <a:lnSpc>
                <a:spcPct val="14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SUS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ASPS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Governo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F0F0F"/>
                </a:solidFill>
                <a:latin typeface="Arial MT"/>
                <a:cs typeface="Arial MT"/>
              </a:rPr>
              <a:t>I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401320">
              <a:lnSpc>
                <a:spcPct val="100000"/>
              </a:lnSpc>
              <a:spcBef>
                <a:spcPts val="31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15384" y="6301740"/>
            <a:ext cx="589915" cy="70231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84"/>
              </a:spcBef>
            </a:pPr>
            <a:r>
              <a:rPr dirty="0" sz="800" spc="-25">
                <a:latin typeface="Arial MT"/>
                <a:cs typeface="Arial MT"/>
              </a:rPr>
              <a:t>2.500.000.00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0"/>
              </a:spcBef>
            </a:pPr>
            <a:r>
              <a:rPr dirty="0" sz="800" spc="-25">
                <a:latin typeface="Arial MT"/>
                <a:cs typeface="Arial MT"/>
              </a:rPr>
              <a:t>2.500.000,00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latin typeface="Arial MT"/>
                <a:cs typeface="Arial MT"/>
              </a:rPr>
              <a:t>6.350.000,00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45">
                <a:latin typeface="Arial MT"/>
                <a:cs typeface="Arial MT"/>
              </a:rPr>
              <a:t>6.350.00</a:t>
            </a:r>
            <a:r>
              <a:rPr dirty="0" sz="800" spc="-8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77285" y="7036308"/>
            <a:ext cx="5778500" cy="2667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461645" marR="5080" indent="-449580">
              <a:lnSpc>
                <a:spcPts val="940"/>
              </a:lnSpc>
              <a:spcBef>
                <a:spcPts val="14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serâo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30303"/>
                </a:solidFill>
                <a:latin typeface="Arial MT"/>
                <a:cs typeface="Arial MT"/>
              </a:rPr>
              <a:t>com</a:t>
            </a:r>
            <a:r>
              <a:rPr dirty="0" sz="800" spc="-2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Federal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723978" y="7359396"/>
            <a:ext cx="159258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4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33523" y="7709114"/>
            <a:ext cx="188277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sng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9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816695" y="7362444"/>
            <a:ext cx="72517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905">
              <a:lnSpc>
                <a:spcPct val="15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RS6.350.000,00</a:t>
            </a:r>
            <a:r>
              <a:rPr dirty="0" sz="800" spc="-10">
                <a:latin typeface="Arial MT"/>
                <a:cs typeface="Arial MT"/>
              </a:rPr>
              <a:t> 56.350.000,00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300511" y="8020812"/>
            <a:ext cx="5294630" cy="409575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65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38735">
              <a:lnSpc>
                <a:spcPct val="100000"/>
              </a:lnSpc>
              <a:spcBef>
                <a:spcPts val="550"/>
              </a:spcBef>
            </a:pPr>
            <a:r>
              <a:rPr dirty="0" baseline="6944" sz="1200" spc="-52">
                <a:latin typeface="Arial MT"/>
                <a:cs typeface="Arial MT"/>
              </a:rPr>
              <a:t>MANUTENCÃO,</a:t>
            </a:r>
            <a:r>
              <a:rPr dirty="0" baseline="6944" sz="1200" spc="187">
                <a:latin typeface="Arial MT"/>
                <a:cs typeface="Arial MT"/>
              </a:rPr>
              <a:t> </a:t>
            </a:r>
            <a:r>
              <a:rPr dirty="0" baseline="6944" sz="1200" spc="-60">
                <a:latin typeface="Arial MT"/>
                <a:cs typeface="Arial MT"/>
              </a:rPr>
              <a:t>ADMINISTRACÃO</a:t>
            </a:r>
            <a:r>
              <a:rPr dirty="0" baseline="6944" sz="1200" spc="187">
                <a:latin typeface="Arial MT"/>
                <a:cs typeface="Arial MT"/>
              </a:rPr>
              <a:t> </a:t>
            </a:r>
            <a:r>
              <a:rPr dirty="0" baseline="6944" sz="1200">
                <a:latin typeface="Arial MT"/>
                <a:cs typeface="Arial MT"/>
              </a:rPr>
              <a:t>E</a:t>
            </a:r>
            <a:r>
              <a:rPr dirty="0" baseline="6944" sz="1200" spc="7">
                <a:latin typeface="Arial MT"/>
                <a:cs typeface="Arial MT"/>
              </a:rPr>
              <a:t> </a:t>
            </a:r>
            <a:r>
              <a:rPr dirty="0" baseline="6944" sz="1200" spc="-44">
                <a:latin typeface="Arial MT"/>
                <a:cs typeface="Arial MT"/>
              </a:rPr>
              <a:t>OPERACIONALIZA</a:t>
            </a:r>
            <a:r>
              <a:rPr dirty="0" sz="800" spc="-30">
                <a:latin typeface="Arial MT"/>
                <a:cs typeface="Arial MT"/>
              </a:rPr>
              <a:t>CÃ</a:t>
            </a:r>
            <a:r>
              <a:rPr dirty="0" baseline="6944" sz="1200" spc="-44">
                <a:latin typeface="Arial MT"/>
                <a:cs typeface="Arial MT"/>
              </a:rPr>
              <a:t>O</a:t>
            </a:r>
            <a:r>
              <a:rPr dirty="0" baseline="6944" sz="1200" spc="-120">
                <a:latin typeface="Arial MT"/>
                <a:cs typeface="Arial MT"/>
              </a:rPr>
              <a:t> </a:t>
            </a:r>
            <a:r>
              <a:rPr dirty="0" baseline="6944" sz="1200" spc="-37">
                <a:latin typeface="Arial MT"/>
                <a:cs typeface="Arial MT"/>
              </a:rPr>
              <a:t>DAS</a:t>
            </a:r>
            <a:r>
              <a:rPr dirty="0" baseline="6944" sz="1200" spc="37">
                <a:latin typeface="Arial MT"/>
                <a:cs typeface="Arial MT"/>
              </a:rPr>
              <a:t> </a:t>
            </a:r>
            <a:r>
              <a:rPr dirty="0" baseline="6944" sz="1200" spc="-44">
                <a:latin typeface="Arial MT"/>
                <a:cs typeface="Arial MT"/>
              </a:rPr>
              <a:t>UNIDADES</a:t>
            </a:r>
            <a:r>
              <a:rPr dirty="0" baseline="6944" sz="1200" spc="82">
                <a:latin typeface="Arial MT"/>
                <a:cs typeface="Arial MT"/>
              </a:rPr>
              <a:t> </a:t>
            </a:r>
            <a:r>
              <a:rPr dirty="0" baseline="6944" sz="1200" spc="-30">
                <a:latin typeface="Arial MT"/>
                <a:cs typeface="Arial MT"/>
              </a:rPr>
              <a:t>DE</a:t>
            </a:r>
            <a:r>
              <a:rPr dirty="0" baseline="6944" sz="1200" spc="-44">
                <a:latin typeface="Arial MT"/>
                <a:cs typeface="Arial MT"/>
              </a:rPr>
              <a:t> </a:t>
            </a:r>
            <a:r>
              <a:rPr dirty="0" baseline="6944" sz="1200" spc="-15">
                <a:latin typeface="Arial MT"/>
                <a:cs typeface="Arial MT"/>
              </a:rPr>
              <a:t>SAÚDE/CONST/REFORMA/AMPO</a:t>
            </a:r>
            <a:endParaRPr baseline="6944" sz="12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52945" y="8033004"/>
            <a:ext cx="586105" cy="55308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60"/>
              </a:spcBef>
            </a:pPr>
            <a:r>
              <a:rPr dirty="0" sz="800" spc="-30">
                <a:latin typeface="Arial MT"/>
                <a:cs typeface="Arial MT"/>
              </a:rPr>
              <a:t>4.4.9.0.51.00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329334" y="8447532"/>
            <a:ext cx="11849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472" sz="1200" spc="-44">
                <a:latin typeface="Arial MT"/>
                <a:cs typeface="Arial MT"/>
              </a:rPr>
              <a:t>OBRAS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E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INSTALA</a:t>
            </a:r>
            <a:r>
              <a:rPr dirty="0" sz="800" spc="-10">
                <a:latin typeface="Arial MT"/>
                <a:cs typeface="Arial MT"/>
              </a:rPr>
              <a:t>C</a:t>
            </a:r>
            <a:r>
              <a:rPr dirty="0" baseline="3472" sz="1200" spc="-15">
                <a:latin typeface="Arial MT"/>
                <a:cs typeface="Arial MT"/>
              </a:rPr>
              <a:t>ÕES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958710" y="8386572"/>
            <a:ext cx="2130425" cy="68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476250">
              <a:lnSpc>
                <a:spcPct val="1425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SUS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Transferências </a:t>
            </a:r>
            <a:r>
              <a:rPr dirty="0" sz="800" spc="-50">
                <a:latin typeface="Arial MT"/>
                <a:cs typeface="Arial MT"/>
              </a:rPr>
              <a:t>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Fundo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Esta‹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84530">
              <a:lnSpc>
                <a:spcPct val="100000"/>
              </a:lnSpc>
              <a:spcBef>
                <a:spcPts val="21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215384" y="8386572"/>
            <a:ext cx="589280" cy="68707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5">
                <a:latin typeface="Arial MT"/>
                <a:cs typeface="Arial MT"/>
              </a:rPr>
              <a:t>6.350.000,00</a:t>
            </a:r>
            <a:endParaRPr sz="800">
              <a:latin typeface="Arial MT"/>
              <a:cs typeface="Arial MT"/>
            </a:endParaRPr>
          </a:p>
          <a:p>
            <a:pPr algn="just" marL="12700" marR="5080" indent="-635">
              <a:lnSpc>
                <a:spcPct val="128800"/>
              </a:lnSpc>
              <a:spcBef>
                <a:spcPts val="135"/>
              </a:spcBef>
            </a:pPr>
            <a:r>
              <a:rPr dirty="0" sz="800" spc="-35">
                <a:latin typeface="Arial MT"/>
                <a:cs typeface="Arial MT"/>
              </a:rPr>
              <a:t>6.350.000,00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e.350.000,00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6.350.000,00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905179" y="9776460"/>
            <a:ext cx="282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50">
                <a:latin typeface="Arial MT"/>
                <a:cs typeface="Arial MT"/>
              </a:rPr>
              <a:t>Secvaux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344363" y="9801860"/>
            <a:ext cx="47942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30">
                <a:latin typeface="Arial MT"/>
                <a:cs typeface="Arial MT"/>
              </a:rPr>
              <a:t>Página</a:t>
            </a:r>
            <a:r>
              <a:rPr dirty="0" sz="600" spc="-15"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0E0E0E"/>
                </a:solidFill>
                <a:latin typeface="Arial MT"/>
                <a:cs typeface="Arial MT"/>
              </a:rPr>
              <a:t>"</a:t>
            </a:r>
            <a:r>
              <a:rPr dirty="0" sz="600" spc="1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600" spc="-1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60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4534" y="524256"/>
            <a:ext cx="676519" cy="69189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41870" y="9782556"/>
            <a:ext cx="6442710" cy="0"/>
          </a:xfrm>
          <a:custGeom>
            <a:avLst/>
            <a:gdLst/>
            <a:ahLst/>
            <a:cxnLst/>
            <a:rect l="l" t="t" r="r" b="b"/>
            <a:pathLst>
              <a:path w="6442709" h="0">
                <a:moveTo>
                  <a:pt x="0" y="0"/>
                </a:moveTo>
                <a:lnTo>
                  <a:pt x="6442170" y="0"/>
                </a:lnTo>
              </a:path>
            </a:pathLst>
          </a:custGeom>
          <a:ln w="9144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09125" y="2747772"/>
            <a:ext cx="1886585" cy="0"/>
          </a:xfrm>
          <a:custGeom>
            <a:avLst/>
            <a:gdLst/>
            <a:ahLst/>
            <a:cxnLst/>
            <a:rect l="l" t="t" r="r" b="b"/>
            <a:pathLst>
              <a:path w="1886585" h="0">
                <a:moveTo>
                  <a:pt x="0" y="0"/>
                </a:moveTo>
                <a:lnTo>
                  <a:pt x="1886330" y="0"/>
                </a:lnTo>
              </a:path>
            </a:pathLst>
          </a:custGeom>
          <a:ln w="9144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08349" y="1385315"/>
            <a:ext cx="6442710" cy="0"/>
          </a:xfrm>
          <a:custGeom>
            <a:avLst/>
            <a:gdLst/>
            <a:ahLst/>
            <a:cxnLst/>
            <a:rect l="l" t="t" r="r" b="b"/>
            <a:pathLst>
              <a:path w="6442709" h="0">
                <a:moveTo>
                  <a:pt x="0" y="0"/>
                </a:moveTo>
                <a:lnTo>
                  <a:pt x="6442170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92014" y="441452"/>
            <a:ext cx="2065655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>
                <a:latin typeface="Arial MT"/>
                <a:cs typeface="Arial MT"/>
              </a:rPr>
              <a:t>PREFEITURA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MUNICIPAL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</a:t>
            </a:r>
            <a:endParaRPr sz="1200">
              <a:latin typeface="Arial MT"/>
              <a:cs typeface="Arial MT"/>
            </a:endParaRPr>
          </a:p>
          <a:p>
            <a:pPr marL="12700" marR="934085" indent="3175">
              <a:lnSpc>
                <a:spcPct val="120000"/>
              </a:lnSpc>
              <a:spcBef>
                <a:spcPts val="495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25">
                <a:latin typeface="Arial MT"/>
                <a:cs typeface="Arial MT"/>
              </a:rPr>
              <a:t> 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589309" y="441452"/>
            <a:ext cx="7785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40">
                <a:latin typeface="Arial MT"/>
                <a:cs typeface="Arial MT"/>
              </a:rPr>
              <a:t>/s‹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.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”.DICA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73665" y="1452626"/>
            <a:ext cx="45783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3º</a:t>
            </a:r>
            <a:r>
              <a:rPr dirty="0" sz="750" spc="-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63327" y="1452626"/>
            <a:ext cx="33286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721494" y="2177796"/>
            <a:ext cx="18199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4</a:t>
            </a:r>
            <a:r>
              <a:rPr dirty="0" sz="800" spc="3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março,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940127" y="9799066"/>
            <a:ext cx="29337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Serva</a:t>
            </a:r>
            <a:r>
              <a:rPr dirty="0" sz="550" spc="-90">
                <a:latin typeface="Arial MT"/>
                <a:cs typeface="Arial MT"/>
              </a:rPr>
              <a:t> </a:t>
            </a:r>
            <a:r>
              <a:rPr dirty="0" sz="550" spc="-25">
                <a:solidFill>
                  <a:srgbClr val="262626"/>
                </a:solidFill>
                <a:latin typeface="Arial MT"/>
                <a:cs typeface="Arial MT"/>
              </a:rPr>
              <a:t>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380932" y="9795764"/>
            <a:ext cx="47942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latin typeface="Arial MT"/>
                <a:cs typeface="Arial MT"/>
              </a:rPr>
              <a:t>Página</a:t>
            </a:r>
            <a:r>
              <a:rPr dirty="0" sz="600">
                <a:latin typeface="Arial MT"/>
                <a:cs typeface="Arial MT"/>
              </a:rPr>
              <a:t> 2</a:t>
            </a:r>
            <a:r>
              <a:rPr dirty="0" sz="600" spc="-35">
                <a:latin typeface="Arial MT"/>
                <a:cs typeface="Arial MT"/>
              </a:rPr>
              <a:t> </a:t>
            </a:r>
            <a:r>
              <a:rPr dirty="0" sz="600" spc="-1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60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0F0F0F"/>
                </a:solidFill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DECRETOS.pdf</dc:title>
  <dcterms:created xsi:type="dcterms:W3CDTF">2025-09-03T19:52:39Z</dcterms:created>
  <dcterms:modified xsi:type="dcterms:W3CDTF">2025-09-03T19:52:39Z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2024-03-04T00:00:00Z</vt:filetime>
  </property>
  <property fmtid="{D5CDD505-2E9C-101B-9397-08002B2CF9AE}" pid="3" name="LastSaved">
    <vt:filetime>2025-09-03T00:00:00Z</vt:filetime>
  </property>
  <property fmtid="{D5CDD505-2E9C-101B-9397-08002B2CF9AE}" pid="4" name="Producer">
    <vt:lpwstr>Microsoft: Print To PDF</vt:lpwstr>
  </property>
</Properties>
</file>