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png" ContentType="image/png"/>
  <Default Extension="jpg" ContentType="image/jpg"/>
  <Override PartName="/ppt/slides/slide2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65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22225">
              <a:lnSpc>
                <a:spcPct val="100000"/>
              </a:lnSpc>
              <a:spcBef>
                <a:spcPts val="45"/>
              </a:spcBef>
            </a:pPr>
            <a:r>
              <a:rPr dirty="0" sz="550"/>
              <a:t>Pagina</a:t>
            </a:r>
            <a:r>
              <a:rPr dirty="0" sz="550" spc="70"/>
              <a:t> </a:t>
            </a:r>
            <a:fld id="{81D60167-4931-47E6-BA6A-407CBD079E47}" type="slidenum">
              <a:rPr dirty="0" sz="550">
                <a:solidFill>
                  <a:srgbClr val="6E6E6E"/>
                </a:solidFill>
              </a:rPr>
              <a:t>#</a:t>
            </a:fld>
            <a:r>
              <a:rPr dirty="0" sz="550" spc="40">
                <a:solidFill>
                  <a:srgbClr val="6E6E6E"/>
                </a:solidFill>
              </a:rPr>
              <a:t> </a:t>
            </a:r>
            <a:r>
              <a:rPr dirty="0" sz="550">
                <a:solidFill>
                  <a:srgbClr val="525252"/>
                </a:solidFill>
              </a:rPr>
              <a:t>d</a:t>
            </a:r>
            <a:r>
              <a:rPr dirty="0" sz="550">
                <a:solidFill>
                  <a:srgbClr val="313131"/>
                </a:solidFill>
              </a:rPr>
              <a:t>e</a:t>
            </a:r>
            <a:r>
              <a:rPr dirty="0" sz="550" spc="50">
                <a:solidFill>
                  <a:srgbClr val="313131"/>
                </a:solidFill>
              </a:rPr>
              <a:t> </a:t>
            </a:r>
            <a:r>
              <a:rPr dirty="0" sz="550" spc="-50">
                <a:solidFill>
                  <a:srgbClr val="1C1C1C"/>
                </a:solidFill>
              </a:rPr>
              <a:t>2</a:t>
            </a:r>
            <a:endParaRPr sz="55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65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22225">
              <a:lnSpc>
                <a:spcPct val="100000"/>
              </a:lnSpc>
              <a:spcBef>
                <a:spcPts val="45"/>
              </a:spcBef>
            </a:pPr>
            <a:r>
              <a:rPr dirty="0" sz="550"/>
              <a:t>Pagina</a:t>
            </a:r>
            <a:r>
              <a:rPr dirty="0" sz="550" spc="70"/>
              <a:t> </a:t>
            </a:r>
            <a:fld id="{81D60167-4931-47E6-BA6A-407CBD079E47}" type="slidenum">
              <a:rPr dirty="0" sz="550">
                <a:solidFill>
                  <a:srgbClr val="6E6E6E"/>
                </a:solidFill>
              </a:rPr>
              <a:t>#</a:t>
            </a:fld>
            <a:r>
              <a:rPr dirty="0" sz="550" spc="40">
                <a:solidFill>
                  <a:srgbClr val="6E6E6E"/>
                </a:solidFill>
              </a:rPr>
              <a:t> </a:t>
            </a:r>
            <a:r>
              <a:rPr dirty="0" sz="550">
                <a:solidFill>
                  <a:srgbClr val="525252"/>
                </a:solidFill>
              </a:rPr>
              <a:t>d</a:t>
            </a:r>
            <a:r>
              <a:rPr dirty="0" sz="550">
                <a:solidFill>
                  <a:srgbClr val="313131"/>
                </a:solidFill>
              </a:rPr>
              <a:t>e</a:t>
            </a:r>
            <a:r>
              <a:rPr dirty="0" sz="550" spc="50">
                <a:solidFill>
                  <a:srgbClr val="313131"/>
                </a:solidFill>
              </a:rPr>
              <a:t> </a:t>
            </a:r>
            <a:r>
              <a:rPr dirty="0" sz="550" spc="-50">
                <a:solidFill>
                  <a:srgbClr val="1C1C1C"/>
                </a:solidFill>
              </a:rPr>
              <a:t>2</a:t>
            </a:r>
            <a:endParaRPr sz="55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65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22225">
              <a:lnSpc>
                <a:spcPct val="100000"/>
              </a:lnSpc>
              <a:spcBef>
                <a:spcPts val="45"/>
              </a:spcBef>
            </a:pPr>
            <a:r>
              <a:rPr dirty="0" sz="550"/>
              <a:t>Pagina</a:t>
            </a:r>
            <a:r>
              <a:rPr dirty="0" sz="550" spc="70"/>
              <a:t> </a:t>
            </a:r>
            <a:fld id="{81D60167-4931-47E6-BA6A-407CBD079E47}" type="slidenum">
              <a:rPr dirty="0" sz="550">
                <a:solidFill>
                  <a:srgbClr val="6E6E6E"/>
                </a:solidFill>
              </a:rPr>
              <a:t>#</a:t>
            </a:fld>
            <a:r>
              <a:rPr dirty="0" sz="550" spc="40">
                <a:solidFill>
                  <a:srgbClr val="6E6E6E"/>
                </a:solidFill>
              </a:rPr>
              <a:t> </a:t>
            </a:r>
            <a:r>
              <a:rPr dirty="0" sz="550">
                <a:solidFill>
                  <a:srgbClr val="525252"/>
                </a:solidFill>
              </a:rPr>
              <a:t>d</a:t>
            </a:r>
            <a:r>
              <a:rPr dirty="0" sz="550">
                <a:solidFill>
                  <a:srgbClr val="313131"/>
                </a:solidFill>
              </a:rPr>
              <a:t>e</a:t>
            </a:r>
            <a:r>
              <a:rPr dirty="0" sz="550" spc="50">
                <a:solidFill>
                  <a:srgbClr val="313131"/>
                </a:solidFill>
              </a:rPr>
              <a:t> </a:t>
            </a:r>
            <a:r>
              <a:rPr dirty="0" sz="550" spc="-50">
                <a:solidFill>
                  <a:srgbClr val="1C1C1C"/>
                </a:solidFill>
              </a:rPr>
              <a:t>2</a:t>
            </a:r>
            <a:endParaRPr sz="55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65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22225">
              <a:lnSpc>
                <a:spcPct val="100000"/>
              </a:lnSpc>
              <a:spcBef>
                <a:spcPts val="45"/>
              </a:spcBef>
            </a:pPr>
            <a:r>
              <a:rPr dirty="0" sz="550"/>
              <a:t>Pagina</a:t>
            </a:r>
            <a:r>
              <a:rPr dirty="0" sz="550" spc="70"/>
              <a:t> </a:t>
            </a:r>
            <a:fld id="{81D60167-4931-47E6-BA6A-407CBD079E47}" type="slidenum">
              <a:rPr dirty="0" sz="550">
                <a:solidFill>
                  <a:srgbClr val="6E6E6E"/>
                </a:solidFill>
              </a:rPr>
              <a:t>#</a:t>
            </a:fld>
            <a:r>
              <a:rPr dirty="0" sz="550" spc="40">
                <a:solidFill>
                  <a:srgbClr val="6E6E6E"/>
                </a:solidFill>
              </a:rPr>
              <a:t> </a:t>
            </a:r>
            <a:r>
              <a:rPr dirty="0" sz="550">
                <a:solidFill>
                  <a:srgbClr val="525252"/>
                </a:solidFill>
              </a:rPr>
              <a:t>d</a:t>
            </a:r>
            <a:r>
              <a:rPr dirty="0" sz="550">
                <a:solidFill>
                  <a:srgbClr val="313131"/>
                </a:solidFill>
              </a:rPr>
              <a:t>e</a:t>
            </a:r>
            <a:r>
              <a:rPr dirty="0" sz="550" spc="50">
                <a:solidFill>
                  <a:srgbClr val="313131"/>
                </a:solidFill>
              </a:rPr>
              <a:t> </a:t>
            </a:r>
            <a:r>
              <a:rPr dirty="0" sz="550" spc="-50">
                <a:solidFill>
                  <a:srgbClr val="1C1C1C"/>
                </a:solidFill>
              </a:rPr>
              <a:t>2</a:t>
            </a:r>
            <a:endParaRPr sz="55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65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22225">
              <a:lnSpc>
                <a:spcPct val="100000"/>
              </a:lnSpc>
              <a:spcBef>
                <a:spcPts val="45"/>
              </a:spcBef>
            </a:pPr>
            <a:r>
              <a:rPr dirty="0" sz="550"/>
              <a:t>Pagina</a:t>
            </a:r>
            <a:r>
              <a:rPr dirty="0" sz="550" spc="70"/>
              <a:t> </a:t>
            </a:r>
            <a:fld id="{81D60167-4931-47E6-BA6A-407CBD079E47}" type="slidenum">
              <a:rPr dirty="0" sz="550">
                <a:solidFill>
                  <a:srgbClr val="6E6E6E"/>
                </a:solidFill>
              </a:rPr>
              <a:t>#</a:t>
            </a:fld>
            <a:r>
              <a:rPr dirty="0" sz="550" spc="40">
                <a:solidFill>
                  <a:srgbClr val="6E6E6E"/>
                </a:solidFill>
              </a:rPr>
              <a:t> </a:t>
            </a:r>
            <a:r>
              <a:rPr dirty="0" sz="550">
                <a:solidFill>
                  <a:srgbClr val="525252"/>
                </a:solidFill>
              </a:rPr>
              <a:t>d</a:t>
            </a:r>
            <a:r>
              <a:rPr dirty="0" sz="550">
                <a:solidFill>
                  <a:srgbClr val="313131"/>
                </a:solidFill>
              </a:rPr>
              <a:t>e</a:t>
            </a:r>
            <a:r>
              <a:rPr dirty="0" sz="550" spc="50">
                <a:solidFill>
                  <a:srgbClr val="313131"/>
                </a:solidFill>
              </a:rPr>
              <a:t> </a:t>
            </a:r>
            <a:r>
              <a:rPr dirty="0" sz="550" spc="-50">
                <a:solidFill>
                  <a:srgbClr val="1C1C1C"/>
                </a:solidFill>
              </a:rPr>
              <a:t>2</a:t>
            </a:r>
            <a:endParaRPr sz="550"/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6468816" y="9739322"/>
            <a:ext cx="485736" cy="13024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5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22225">
              <a:lnSpc>
                <a:spcPct val="100000"/>
              </a:lnSpc>
              <a:spcBef>
                <a:spcPts val="45"/>
              </a:spcBef>
            </a:pPr>
            <a:r>
              <a:rPr dirty="0" sz="550"/>
              <a:t>Pagina</a:t>
            </a:r>
            <a:r>
              <a:rPr dirty="0" sz="550" spc="70"/>
              <a:t> </a:t>
            </a:r>
            <a:fld id="{81D60167-4931-47E6-BA6A-407CBD079E47}" type="slidenum">
              <a:rPr dirty="0" sz="550">
                <a:solidFill>
                  <a:srgbClr val="6E6E6E"/>
                </a:solidFill>
              </a:rPr>
              <a:t>#</a:t>
            </a:fld>
            <a:r>
              <a:rPr dirty="0" sz="550" spc="40">
                <a:solidFill>
                  <a:srgbClr val="6E6E6E"/>
                </a:solidFill>
              </a:rPr>
              <a:t> </a:t>
            </a:r>
            <a:r>
              <a:rPr dirty="0" sz="550">
                <a:solidFill>
                  <a:srgbClr val="525252"/>
                </a:solidFill>
              </a:rPr>
              <a:t>d</a:t>
            </a:r>
            <a:r>
              <a:rPr dirty="0" sz="550">
                <a:solidFill>
                  <a:srgbClr val="313131"/>
                </a:solidFill>
              </a:rPr>
              <a:t>e</a:t>
            </a:r>
            <a:r>
              <a:rPr dirty="0" sz="550" spc="50">
                <a:solidFill>
                  <a:srgbClr val="313131"/>
                </a:solidFill>
              </a:rPr>
              <a:t> </a:t>
            </a:r>
            <a:r>
              <a:rPr dirty="0" sz="550" spc="-50">
                <a:solidFill>
                  <a:srgbClr val="1C1C1C"/>
                </a:solidFill>
              </a:rPr>
              <a:t>2</a:t>
            </a:r>
            <a:endParaRPr sz="550"/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png"/><Relationship Id="rId3" Type="http://schemas.openxmlformats.org/officeDocument/2006/relationships/image" Target="../media/image2.jpg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3.jpg"/><Relationship Id="rId3" Type="http://schemas.openxmlformats.org/officeDocument/2006/relationships/image" Target="../media/image4.jpg"/><Relationship Id="rId4" Type="http://schemas.openxmlformats.org/officeDocument/2006/relationships/image" Target="../media/image5.jp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72908" y="481583"/>
            <a:ext cx="682614" cy="655320"/>
          </a:xfrm>
          <a:prstGeom prst="rect">
            <a:avLst/>
          </a:prstGeom>
        </p:spPr>
      </p:pic>
      <p:sp>
        <p:nvSpPr>
          <p:cNvPr id="3" name="object 3" descr=""/>
          <p:cNvSpPr/>
          <p:nvPr/>
        </p:nvSpPr>
        <p:spPr>
          <a:xfrm>
            <a:off x="524150" y="9745980"/>
            <a:ext cx="6460490" cy="0"/>
          </a:xfrm>
          <a:custGeom>
            <a:avLst/>
            <a:gdLst/>
            <a:ahLst/>
            <a:cxnLst/>
            <a:rect l="l" t="t" r="r" b="b"/>
            <a:pathLst>
              <a:path w="6460490" h="0">
                <a:moveTo>
                  <a:pt x="0" y="0"/>
                </a:moveTo>
                <a:lnTo>
                  <a:pt x="6460454" y="0"/>
                </a:lnTo>
              </a:path>
            </a:pathLst>
          </a:custGeom>
          <a:ln w="9144">
            <a:solidFill>
              <a:srgbClr val="1C1C1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/>
          <p:nvPr/>
        </p:nvSpPr>
        <p:spPr>
          <a:xfrm>
            <a:off x="508913" y="1315212"/>
            <a:ext cx="6457950" cy="0"/>
          </a:xfrm>
          <a:custGeom>
            <a:avLst/>
            <a:gdLst/>
            <a:ahLst/>
            <a:cxnLst/>
            <a:rect l="l" t="t" r="r" b="b"/>
            <a:pathLst>
              <a:path w="6457950" h="0">
                <a:moveTo>
                  <a:pt x="0" y="0"/>
                </a:moveTo>
                <a:lnTo>
                  <a:pt x="6457407" y="0"/>
                </a:lnTo>
              </a:path>
            </a:pathLst>
          </a:custGeom>
          <a:ln w="9144">
            <a:solidFill>
              <a:srgbClr val="1F2323"/>
            </a:solidFill>
          </a:ln>
        </p:spPr>
        <p:txBody>
          <a:bodyPr wrap="square" lIns="0" tIns="0" rIns="0" bIns="0" rtlCol="0"/>
          <a:lstStyle/>
          <a:p/>
        </p:txBody>
      </p:sp>
      <p:pic>
        <p:nvPicPr>
          <p:cNvPr id="5" name="object 5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047385" y="9790176"/>
            <a:ext cx="262075" cy="57912"/>
          </a:xfrm>
          <a:prstGeom prst="rect">
            <a:avLst/>
          </a:prstGeom>
        </p:spPr>
      </p:pic>
      <p:sp>
        <p:nvSpPr>
          <p:cNvPr id="6" name="object 6" descr=""/>
          <p:cNvSpPr txBox="1"/>
          <p:nvPr/>
        </p:nvSpPr>
        <p:spPr>
          <a:xfrm>
            <a:off x="1435618" y="347218"/>
            <a:ext cx="3064510" cy="54546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5240">
              <a:lnSpc>
                <a:spcPct val="100000"/>
              </a:lnSpc>
              <a:spcBef>
                <a:spcPts val="100"/>
              </a:spcBef>
            </a:pPr>
            <a:r>
              <a:rPr dirty="0" sz="1150">
                <a:latin typeface="Arial MT"/>
                <a:cs typeface="Arial MT"/>
              </a:rPr>
              <a:t>PREFEITURA</a:t>
            </a:r>
            <a:r>
              <a:rPr dirty="0" sz="1150" spc="160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MUNICIPAL</a:t>
            </a:r>
            <a:r>
              <a:rPr dirty="0" sz="1150" spc="100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DE</a:t>
            </a:r>
            <a:r>
              <a:rPr dirty="0" sz="1150" spc="10">
                <a:latin typeface="Arial MT"/>
                <a:cs typeface="Arial MT"/>
              </a:rPr>
              <a:t> </a:t>
            </a:r>
            <a:r>
              <a:rPr dirty="0" sz="1150" spc="-10">
                <a:latin typeface="Arial MT"/>
                <a:cs typeface="Arial MT"/>
              </a:rPr>
              <a:t>SEROPEDICA</a:t>
            </a:r>
            <a:endParaRPr sz="1150">
              <a:latin typeface="Arial MT"/>
              <a:cs typeface="Arial MT"/>
            </a:endParaRPr>
          </a:p>
          <a:p>
            <a:pPr marL="12700" marR="1939925">
              <a:lnSpc>
                <a:spcPct val="117500"/>
              </a:lnSpc>
              <a:spcBef>
                <a:spcPts val="455"/>
              </a:spcBef>
            </a:pPr>
            <a:r>
              <a:rPr dirty="0" sz="800">
                <a:latin typeface="Arial MT"/>
                <a:cs typeface="Arial MT"/>
              </a:rPr>
              <a:t>Rua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Maria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Lourenço,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18</a:t>
            </a:r>
            <a:r>
              <a:rPr dirty="0" sz="800" spc="-10">
                <a:latin typeface="Arial MT"/>
                <a:cs typeface="Arial MT"/>
              </a:rPr>
              <a:t> Fazenda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Caxias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6" name="object 16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5715" rIns="0" bIns="0" rtlCol="0" vert="horz">
            <a:spAutoFit/>
          </a:bodyPr>
          <a:lstStyle/>
          <a:p>
            <a:pPr marL="22225">
              <a:lnSpc>
                <a:spcPct val="100000"/>
              </a:lnSpc>
              <a:spcBef>
                <a:spcPts val="45"/>
              </a:spcBef>
            </a:pPr>
            <a:r>
              <a:rPr dirty="0" sz="550"/>
              <a:t>Pagina</a:t>
            </a:r>
            <a:r>
              <a:rPr dirty="0" sz="550" spc="70"/>
              <a:t> </a:t>
            </a:r>
            <a:fld id="{81D60167-4931-47E6-BA6A-407CBD079E47}" type="slidenum">
              <a:rPr dirty="0" sz="550">
                <a:solidFill>
                  <a:srgbClr val="6E6E6E"/>
                </a:solidFill>
              </a:rPr>
              <a:t>1</a:t>
            </a:fld>
            <a:r>
              <a:rPr dirty="0" sz="550" spc="40">
                <a:solidFill>
                  <a:srgbClr val="6E6E6E"/>
                </a:solidFill>
              </a:rPr>
              <a:t> </a:t>
            </a:r>
            <a:r>
              <a:rPr dirty="0" sz="550">
                <a:solidFill>
                  <a:srgbClr val="525252"/>
                </a:solidFill>
              </a:rPr>
              <a:t>d</a:t>
            </a:r>
            <a:r>
              <a:rPr dirty="0" sz="550">
                <a:solidFill>
                  <a:srgbClr val="313131"/>
                </a:solidFill>
              </a:rPr>
              <a:t>e</a:t>
            </a:r>
            <a:r>
              <a:rPr dirty="0" sz="550" spc="50">
                <a:solidFill>
                  <a:srgbClr val="313131"/>
                </a:solidFill>
              </a:rPr>
              <a:t> </a:t>
            </a:r>
            <a:r>
              <a:rPr dirty="0" sz="550" spc="-50">
                <a:solidFill>
                  <a:srgbClr val="1C1C1C"/>
                </a:solidFill>
              </a:rPr>
              <a:t>2</a:t>
            </a:r>
            <a:endParaRPr sz="550"/>
          </a:p>
        </p:txBody>
      </p:sp>
      <p:sp>
        <p:nvSpPr>
          <p:cNvPr id="7" name="object 7" descr=""/>
          <p:cNvSpPr txBox="1"/>
          <p:nvPr/>
        </p:nvSpPr>
        <p:spPr>
          <a:xfrm>
            <a:off x="4066806" y="1559052"/>
            <a:ext cx="2861310" cy="680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117600">
              <a:lnSpc>
                <a:spcPct val="100000"/>
              </a:lnSpc>
              <a:spcBef>
                <a:spcPts val="100"/>
              </a:spcBef>
            </a:pPr>
            <a:r>
              <a:rPr dirty="0" sz="800" spc="-20">
                <a:latin typeface="Arial MT"/>
                <a:cs typeface="Arial MT"/>
              </a:rPr>
              <a:t>Decreto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 spc="-45">
                <a:latin typeface="Arial MT"/>
                <a:cs typeface="Arial MT"/>
              </a:rPr>
              <a:t>N°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2569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6</a:t>
            </a:r>
            <a:r>
              <a:rPr dirty="0" sz="800" spc="37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17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março,</a:t>
            </a:r>
            <a:r>
              <a:rPr dirty="0" sz="800" spc="5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2024</a:t>
            </a: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</a:pP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600"/>
              </a:spcBef>
            </a:pPr>
            <a:endParaRPr sz="800">
              <a:latin typeface="Arial MT"/>
              <a:cs typeface="Arial MT"/>
            </a:endParaRPr>
          </a:p>
          <a:p>
            <a:pPr marL="12700" marR="39370" indent="3810">
              <a:lnSpc>
                <a:spcPts val="890"/>
              </a:lnSpc>
            </a:pPr>
            <a:r>
              <a:rPr dirty="0" sz="800" spc="-25">
                <a:latin typeface="Arial MT"/>
                <a:cs typeface="Arial MT"/>
              </a:rPr>
              <a:t>Abre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crédito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suplementar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no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valor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total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45">
                <a:latin typeface="Arial MT"/>
                <a:cs typeface="Arial MT"/>
              </a:rPr>
              <a:t>de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RS1.655.000,00,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para </a:t>
            </a:r>
            <a:r>
              <a:rPr dirty="0" sz="800">
                <a:latin typeface="Arial MT"/>
                <a:cs typeface="Arial MT"/>
              </a:rPr>
              <a:t>fins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que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se</a:t>
            </a:r>
            <a:r>
              <a:rPr dirty="0" sz="800" spc="-4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especifica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da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outras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providências.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583334" y="2734311"/>
            <a:ext cx="6269990" cy="901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1590" marR="5080" indent="794385">
              <a:lnSpc>
                <a:spcPct val="141300"/>
              </a:lnSpc>
              <a:spcBef>
                <a:spcPts val="100"/>
              </a:spcBef>
            </a:pPr>
            <a:r>
              <a:rPr dirty="0" sz="750">
                <a:latin typeface="Arial MT"/>
                <a:cs typeface="Arial MT"/>
              </a:rPr>
              <a:t>O</a:t>
            </a:r>
            <a:r>
              <a:rPr dirty="0" sz="750" spc="2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PREFEITO</a:t>
            </a:r>
            <a:r>
              <a:rPr dirty="0" sz="750" spc="30"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MUN</a:t>
            </a:r>
            <a:r>
              <a:rPr dirty="0" sz="750" spc="-14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ICIPAL,</a:t>
            </a:r>
            <a:r>
              <a:rPr dirty="0" sz="750" spc="6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no</a:t>
            </a:r>
            <a:r>
              <a:rPr dirty="0" sz="750" spc="1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uso</a:t>
            </a:r>
            <a:r>
              <a:rPr dirty="0" sz="750" spc="4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de</a:t>
            </a:r>
            <a:r>
              <a:rPr dirty="0" sz="750" spc="4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suas</a:t>
            </a:r>
            <a:r>
              <a:rPr dirty="0" sz="750" spc="5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atribuições</a:t>
            </a:r>
            <a:r>
              <a:rPr dirty="0" sz="750" spc="3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legais.</a:t>
            </a:r>
            <a:r>
              <a:rPr dirty="0" sz="750" spc="7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constitucionais</a:t>
            </a:r>
            <a:r>
              <a:rPr dirty="0" sz="750" spc="5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e</a:t>
            </a:r>
            <a:r>
              <a:rPr dirty="0" sz="750" spc="3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de</a:t>
            </a:r>
            <a:r>
              <a:rPr dirty="0" sz="750" spc="4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acordo</a:t>
            </a:r>
            <a:r>
              <a:rPr dirty="0" sz="750" spc="6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com</a:t>
            </a:r>
            <a:r>
              <a:rPr dirty="0" sz="750" spc="30"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131313"/>
                </a:solidFill>
                <a:latin typeface="Arial MT"/>
                <a:cs typeface="Arial MT"/>
              </a:rPr>
              <a:t>o</a:t>
            </a:r>
            <a:r>
              <a:rPr dirty="0" sz="750" spc="35">
                <a:solidFill>
                  <a:srgbClr val="131313"/>
                </a:solidFill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que</a:t>
            </a:r>
            <a:r>
              <a:rPr dirty="0" sz="750" spc="45"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080808"/>
                </a:solidFill>
                <a:latin typeface="Arial MT"/>
                <a:cs typeface="Arial MT"/>
              </a:rPr>
              <a:t>Ihe</a:t>
            </a:r>
            <a:r>
              <a:rPr dirty="0" sz="750" spc="65">
                <a:solidFill>
                  <a:srgbClr val="080808"/>
                </a:solidFill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confere</a:t>
            </a:r>
            <a:r>
              <a:rPr dirty="0" sz="750" spc="80"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0E0E0E"/>
                </a:solidFill>
                <a:latin typeface="Arial MT"/>
                <a:cs typeface="Arial MT"/>
              </a:rPr>
              <a:t>o</a:t>
            </a:r>
            <a:r>
              <a:rPr dirty="0" sz="750" spc="30">
                <a:solidFill>
                  <a:srgbClr val="0E0E0E"/>
                </a:solidFill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art.</a:t>
            </a:r>
            <a:r>
              <a:rPr dirty="0" sz="750" spc="6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8º</a:t>
            </a:r>
            <a:r>
              <a:rPr dirty="0" sz="750" spc="265">
                <a:latin typeface="Arial MT"/>
                <a:cs typeface="Arial MT"/>
              </a:rPr>
              <a:t> </a:t>
            </a:r>
            <a:r>
              <a:rPr dirty="0" sz="750" spc="-25">
                <a:latin typeface="Arial MT"/>
                <a:cs typeface="Arial MT"/>
              </a:rPr>
              <a:t>da</a:t>
            </a:r>
            <a:r>
              <a:rPr dirty="0" sz="750">
                <a:latin typeface="Arial MT"/>
                <a:cs typeface="Arial MT"/>
              </a:rPr>
              <a:t> LEI</a:t>
            </a:r>
            <a:r>
              <a:rPr dirty="0" sz="750" spc="1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N°</a:t>
            </a:r>
            <a:r>
              <a:rPr dirty="0" sz="750" spc="1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823/2023</a:t>
            </a:r>
            <a:r>
              <a:rPr dirty="0" sz="750" spc="5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datada</a:t>
            </a:r>
            <a:r>
              <a:rPr dirty="0" sz="750" spc="8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de</a:t>
            </a:r>
            <a:r>
              <a:rPr dirty="0" sz="750" spc="5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21/12/2023,</a:t>
            </a:r>
            <a:r>
              <a:rPr dirty="0" sz="750" spc="12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publicada</a:t>
            </a:r>
            <a:r>
              <a:rPr dirty="0" sz="750" spc="9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em</a:t>
            </a:r>
            <a:r>
              <a:rPr dirty="0" sz="750" spc="225"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21/12/2023</a:t>
            </a:r>
            <a:endParaRPr sz="75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445"/>
              </a:spcBef>
            </a:pPr>
            <a:endParaRPr sz="75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</a:pPr>
            <a:r>
              <a:rPr dirty="0" u="sng" sz="750">
                <a:uFill>
                  <a:solidFill>
                    <a:srgbClr val="181C1C"/>
                  </a:solidFill>
                </a:uFill>
                <a:latin typeface="Arial MT"/>
                <a:cs typeface="Arial MT"/>
              </a:rPr>
              <a:t>D E</a:t>
            </a:r>
            <a:r>
              <a:rPr dirty="0" u="sng" sz="750" spc="20">
                <a:uFill>
                  <a:solidFill>
                    <a:srgbClr val="181C1C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750">
                <a:uFill>
                  <a:solidFill>
                    <a:srgbClr val="181C1C"/>
                  </a:solidFill>
                </a:uFill>
                <a:latin typeface="Arial MT"/>
                <a:cs typeface="Arial MT"/>
              </a:rPr>
              <a:t>C</a:t>
            </a:r>
            <a:r>
              <a:rPr dirty="0" u="sng" sz="750" spc="35">
                <a:uFill>
                  <a:solidFill>
                    <a:srgbClr val="181C1C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750">
                <a:solidFill>
                  <a:srgbClr val="0A0A0A"/>
                </a:solidFill>
                <a:uFill>
                  <a:solidFill>
                    <a:srgbClr val="181C1C"/>
                  </a:solidFill>
                </a:uFill>
                <a:latin typeface="Arial MT"/>
                <a:cs typeface="Arial MT"/>
              </a:rPr>
              <a:t>R</a:t>
            </a:r>
            <a:r>
              <a:rPr dirty="0" u="sng" sz="750" spc="60">
                <a:solidFill>
                  <a:srgbClr val="0A0A0A"/>
                </a:solidFill>
                <a:uFill>
                  <a:solidFill>
                    <a:srgbClr val="181C1C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750">
                <a:uFill>
                  <a:solidFill>
                    <a:srgbClr val="181C1C"/>
                  </a:solidFill>
                </a:uFill>
                <a:latin typeface="Arial MT"/>
                <a:cs typeface="Arial MT"/>
              </a:rPr>
              <a:t>E</a:t>
            </a:r>
            <a:r>
              <a:rPr dirty="0" u="sng" sz="750" spc="15">
                <a:uFill>
                  <a:solidFill>
                    <a:srgbClr val="181C1C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750">
                <a:uFill>
                  <a:solidFill>
                    <a:srgbClr val="181C1C"/>
                  </a:solidFill>
                </a:uFill>
                <a:latin typeface="Arial MT"/>
                <a:cs typeface="Arial MT"/>
              </a:rPr>
              <a:t>T</a:t>
            </a:r>
            <a:r>
              <a:rPr dirty="0" u="sng" sz="750" spc="10">
                <a:uFill>
                  <a:solidFill>
                    <a:srgbClr val="181C1C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750" spc="-25">
                <a:uFill>
                  <a:solidFill>
                    <a:srgbClr val="181C1C"/>
                  </a:solidFill>
                </a:uFill>
                <a:latin typeface="Arial MT"/>
                <a:cs typeface="Arial MT"/>
              </a:rPr>
              <a:t>A:</a:t>
            </a:r>
            <a:r>
              <a:rPr dirty="0" u="sng" sz="750" spc="500">
                <a:uFill>
                  <a:solidFill>
                    <a:srgbClr val="181C1C"/>
                  </a:solidFill>
                </a:uFill>
                <a:latin typeface="Arial MT"/>
                <a:cs typeface="Arial MT"/>
              </a:rPr>
              <a:t> </a:t>
            </a:r>
            <a:endParaRPr sz="75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320"/>
              </a:spcBef>
            </a:pPr>
            <a:endParaRPr sz="750">
              <a:latin typeface="Arial MT"/>
              <a:cs typeface="Arial MT"/>
            </a:endParaRPr>
          </a:p>
          <a:p>
            <a:pPr marL="321310">
              <a:lnSpc>
                <a:spcPct val="100000"/>
              </a:lnSpc>
              <a:spcBef>
                <a:spcPts val="5"/>
              </a:spcBef>
            </a:pPr>
            <a:r>
              <a:rPr dirty="0" sz="800" spc="-20">
                <a:latin typeface="Arial MT"/>
                <a:cs typeface="Arial MT"/>
              </a:rPr>
              <a:t>Artigo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1º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Fica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aberto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crédito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suplementar</a:t>
            </a:r>
            <a:r>
              <a:rPr dirty="0" sz="800" spc="3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as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15">
                <a:latin typeface="Arial MT"/>
                <a:cs typeface="Arial MT"/>
              </a:rPr>
              <a:t>seguintes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dotações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537134" y="4390238"/>
            <a:ext cx="2609215" cy="369570"/>
          </a:xfrm>
          <a:prstGeom prst="rect">
            <a:avLst/>
          </a:prstGeom>
        </p:spPr>
        <p:txBody>
          <a:bodyPr wrap="square" lIns="0" tIns="4318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40"/>
              </a:spcBef>
            </a:pPr>
            <a:r>
              <a:rPr dirty="0" u="sng" sz="800">
                <a:uFill>
                  <a:solidFill>
                    <a:srgbClr val="1C1C1F"/>
                  </a:solidFill>
                </a:uFill>
                <a:latin typeface="Arial MT"/>
                <a:cs typeface="Arial MT"/>
              </a:rPr>
              <a:t>Dotações</a:t>
            </a:r>
            <a:r>
              <a:rPr dirty="0" u="sng" sz="800" spc="105">
                <a:uFill>
                  <a:solidFill>
                    <a:srgbClr val="1C1C1F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 spc="-10">
                <a:uFill>
                  <a:solidFill>
                    <a:srgbClr val="1C1C1F"/>
                  </a:solidFill>
                </a:uFill>
                <a:latin typeface="Arial MT"/>
                <a:cs typeface="Arial MT"/>
              </a:rPr>
              <a:t>Suplementadas</a:t>
            </a:r>
            <a:r>
              <a:rPr dirty="0" u="sng" sz="800" spc="500">
                <a:uFill>
                  <a:solidFill>
                    <a:srgbClr val="1C1C1F"/>
                  </a:solidFill>
                </a:uFill>
                <a:latin typeface="Arial MT"/>
                <a:cs typeface="Arial MT"/>
              </a:rPr>
              <a:t> </a:t>
            </a:r>
            <a:endParaRPr sz="800">
              <a:latin typeface="Arial MT"/>
              <a:cs typeface="Arial MT"/>
            </a:endParaRPr>
          </a:p>
          <a:p>
            <a:pPr marL="62230">
              <a:lnSpc>
                <a:spcPct val="100000"/>
              </a:lnSpc>
              <a:spcBef>
                <a:spcPts val="305"/>
              </a:spcBef>
            </a:pPr>
            <a:r>
              <a:rPr dirty="0" sz="1000" spc="-25">
                <a:latin typeface="Arial MT"/>
                <a:cs typeface="Arial MT"/>
              </a:rPr>
              <a:t>PREFEITURA</a:t>
            </a:r>
            <a:r>
              <a:rPr dirty="0" sz="1000" spc="25">
                <a:latin typeface="Arial MT"/>
                <a:cs typeface="Arial MT"/>
              </a:rPr>
              <a:t> </a:t>
            </a:r>
            <a:r>
              <a:rPr dirty="0" sz="1000" spc="-10">
                <a:latin typeface="Arial MT"/>
                <a:cs typeface="Arial MT"/>
              </a:rPr>
              <a:t>MUNICIPAL</a:t>
            </a:r>
            <a:r>
              <a:rPr dirty="0" sz="1000" spc="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DE</a:t>
            </a:r>
            <a:r>
              <a:rPr dirty="0" sz="1000" spc="-45">
                <a:latin typeface="Arial MT"/>
                <a:cs typeface="Arial MT"/>
              </a:rPr>
              <a:t> </a:t>
            </a:r>
            <a:r>
              <a:rPr dirty="0" sz="1000" spc="-25">
                <a:latin typeface="Arial MT"/>
                <a:cs typeface="Arial MT"/>
              </a:rPr>
              <a:t>SEROPEDICA</a:t>
            </a:r>
            <a:endParaRPr sz="1000">
              <a:latin typeface="Arial MT"/>
              <a:cs typeface="Arial MT"/>
            </a:endParaRPr>
          </a:p>
        </p:txBody>
      </p:sp>
      <p:graphicFrame>
        <p:nvGraphicFramePr>
          <p:cNvPr id="10" name="object 10" descr=""/>
          <p:cNvGraphicFramePr>
            <a:graphicFrameLocks noGrp="1"/>
          </p:cNvGraphicFramePr>
          <p:nvPr/>
        </p:nvGraphicFramePr>
        <p:xfrm>
          <a:off x="640554" y="4775680"/>
          <a:ext cx="6375400" cy="111696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8500"/>
                <a:gridCol w="3061970"/>
                <a:gridCol w="1865629"/>
                <a:gridCol w="671829"/>
              </a:tblGrid>
              <a:tr h="143510">
                <a:tc>
                  <a:txBody>
                    <a:bodyPr/>
                    <a:lstStyle/>
                    <a:p>
                      <a:pPr marL="31750">
                        <a:lnSpc>
                          <a:spcPts val="885"/>
                        </a:lnSpc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01.09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9220">
                        <a:lnSpc>
                          <a:spcPts val="885"/>
                        </a:lnSpc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Secretaria</a:t>
                      </a:r>
                      <a:r>
                        <a:rPr dirty="0" sz="800" spc="6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Municipal</a:t>
                      </a:r>
                      <a:r>
                        <a:rPr dirty="0" sz="80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Educação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 gridSpan="2"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67005">
                <a:tc>
                  <a:txBody>
                    <a:bodyPr/>
                    <a:lstStyle/>
                    <a:p>
                      <a:pPr marL="35560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2.808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  <a:tc>
                  <a:txBody>
                    <a:bodyPr/>
                    <a:lstStyle/>
                    <a:p>
                      <a:pPr marL="106680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 spc="-25">
                          <a:latin typeface="Arial MT"/>
                          <a:cs typeface="Arial MT"/>
                        </a:rPr>
                        <a:t>Manutensão</a:t>
                      </a:r>
                      <a:r>
                        <a:rPr dirty="0" sz="800" spc="8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Operacionalizacão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das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Unidades</a:t>
                      </a:r>
                      <a:r>
                        <a:rPr dirty="0" sz="800" spc="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Administrativas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  <a:tc gridSpan="2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65735">
                <a:tc>
                  <a:txBody>
                    <a:bodyPr/>
                    <a:lstStyle/>
                    <a:p>
                      <a:pPr marL="3429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3.3.9.0.30.03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marL="10922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 spc="-30"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MATERIAIS</a:t>
                      </a:r>
                      <a:r>
                        <a:rPr dirty="0" sz="800" spc="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CONSUMO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algn="r" marR="65405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 spc="-20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45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Impostos</a:t>
                      </a:r>
                      <a:r>
                        <a:rPr dirty="0" sz="800" spc="8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00" spc="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Ed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155.000,00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</a:tr>
              <a:tr h="141605">
                <a:tc>
                  <a:txBody>
                    <a:bodyPr/>
                    <a:lstStyle/>
                    <a:p>
                      <a:pPr marL="34290">
                        <a:lnSpc>
                          <a:spcPts val="919"/>
                        </a:lnSpc>
                        <a:spcBef>
                          <a:spcPts val="10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4.4.9.0.51.00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2700"/>
                </a:tc>
                <a:tc>
                  <a:txBody>
                    <a:bodyPr/>
                    <a:lstStyle/>
                    <a:p>
                      <a:pPr marL="109220">
                        <a:lnSpc>
                          <a:spcPts val="919"/>
                        </a:lnSpc>
                        <a:spcBef>
                          <a:spcPts val="100"/>
                        </a:spcBef>
                      </a:pPr>
                      <a:r>
                        <a:rPr dirty="0" sz="800" spc="-30">
                          <a:latin typeface="Arial MT"/>
                          <a:cs typeface="Arial MT"/>
                        </a:rPr>
                        <a:t>OBRAS</a:t>
                      </a:r>
                      <a:r>
                        <a:rPr dirty="0" sz="8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INSTALAÇÕES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2700"/>
                </a:tc>
                <a:tc>
                  <a:txBody>
                    <a:bodyPr/>
                    <a:lstStyle/>
                    <a:p>
                      <a:pPr algn="r" marR="65405">
                        <a:lnSpc>
                          <a:spcPts val="869"/>
                        </a:lnSpc>
                        <a:spcBef>
                          <a:spcPts val="150"/>
                        </a:spcBef>
                      </a:pPr>
                      <a:r>
                        <a:rPr dirty="0" sz="800" spc="-20">
                          <a:latin typeface="Arial MT"/>
                          <a:cs typeface="Arial MT"/>
                        </a:rPr>
                        <a:t>Outras</a:t>
                      </a:r>
                      <a:r>
                        <a:rPr dirty="0" sz="80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Transferências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7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50">
                          <a:latin typeface="Arial MT"/>
                          <a:cs typeface="Arial MT"/>
                        </a:rPr>
                        <a:t>d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25400">
                        <a:lnSpc>
                          <a:spcPts val="869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1.500.000,00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</a:tr>
              <a:tr h="193675">
                <a:tc gridSpan="3">
                  <a:txBody>
                    <a:bodyPr/>
                    <a:lstStyle/>
                    <a:p>
                      <a:pPr marL="3446779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dirty="0" sz="75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750" spc="19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750" spc="1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750" spc="19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750" spc="1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750" spc="2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5">
                          <a:latin typeface="Arial MT"/>
                          <a:cs typeface="Arial MT"/>
                        </a:rPr>
                        <a:t>R$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4445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6670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1.655.000,00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44450"/>
                </a:tc>
              </a:tr>
              <a:tr h="165735">
                <a:tc gridSpan="3">
                  <a:txBody>
                    <a:bodyPr/>
                    <a:lstStyle/>
                    <a:p>
                      <a:pPr marL="3446779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75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750" spc="114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750" spc="1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750" spc="49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5">
                          <a:latin typeface="Arial MT"/>
                          <a:cs typeface="Arial MT"/>
                        </a:rPr>
                        <a:t>R$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476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1.655.000,00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4765"/>
                </a:tc>
              </a:tr>
              <a:tr h="139700">
                <a:tc gridSpan="3">
                  <a:txBody>
                    <a:bodyPr/>
                    <a:lstStyle/>
                    <a:p>
                      <a:pPr algn="r" marR="422909">
                        <a:lnSpc>
                          <a:spcPts val="869"/>
                        </a:lnSpc>
                        <a:spcBef>
                          <a:spcPts val="13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Valor</a:t>
                      </a:r>
                      <a:r>
                        <a:rPr dirty="0" sz="80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Suplementado</a:t>
                      </a:r>
                      <a:r>
                        <a:rPr dirty="0" sz="800" spc="6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651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5400">
                        <a:lnSpc>
                          <a:spcPts val="869"/>
                        </a:lnSpc>
                        <a:spcBef>
                          <a:spcPts val="13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1.655.000,00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6510"/>
                </a:tc>
              </a:tr>
            </a:tbl>
          </a:graphicData>
        </a:graphic>
      </p:graphicFrame>
      <p:sp>
        <p:nvSpPr>
          <p:cNvPr id="11" name="object 11" descr=""/>
          <p:cNvSpPr txBox="1"/>
          <p:nvPr/>
        </p:nvSpPr>
        <p:spPr>
          <a:xfrm>
            <a:off x="986991" y="5954268"/>
            <a:ext cx="5790565" cy="275590"/>
          </a:xfrm>
          <a:prstGeom prst="rect">
            <a:avLst/>
          </a:prstGeom>
        </p:spPr>
        <p:txBody>
          <a:bodyPr wrap="square" lIns="0" tIns="6350" rIns="0" bIns="0" rtlCol="0" vert="horz">
            <a:spAutoFit/>
          </a:bodyPr>
          <a:lstStyle/>
          <a:p>
            <a:pPr marL="464820" marR="5080" indent="-452755">
              <a:lnSpc>
                <a:spcPct val="105000"/>
              </a:lnSpc>
              <a:spcBef>
                <a:spcPts val="50"/>
              </a:spcBef>
            </a:pPr>
            <a:r>
              <a:rPr dirty="0" sz="800" spc="-20">
                <a:latin typeface="Arial MT"/>
                <a:cs typeface="Arial MT"/>
              </a:rPr>
              <a:t>Artigo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2º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55">
                <a:latin typeface="Arial MT"/>
                <a:cs typeface="Arial MT"/>
              </a:rPr>
              <a:t> </a:t>
            </a:r>
            <a:r>
              <a:rPr dirty="0" sz="800" spc="-45">
                <a:latin typeface="Arial MT"/>
                <a:cs typeface="Arial MT"/>
              </a:rPr>
              <a:t>As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despesas</a:t>
            </a:r>
            <a:r>
              <a:rPr dirty="0" sz="800" spc="3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decorrentes</a:t>
            </a:r>
            <a:r>
              <a:rPr dirty="0" sz="800" spc="4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da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abertura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do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presente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crédito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suplementar,</a:t>
            </a:r>
            <a:r>
              <a:rPr dirty="0" sz="800" spc="4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serão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cobertas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com</a:t>
            </a:r>
            <a:r>
              <a:rPr dirty="0" sz="800" spc="-20">
                <a:latin typeface="Arial MT"/>
                <a:cs typeface="Arial MT"/>
              </a:rPr>
              <a:t> recursos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de</a:t>
            </a:r>
            <a:r>
              <a:rPr dirty="0" sz="800" spc="-25">
                <a:latin typeface="Arial MT"/>
                <a:cs typeface="Arial MT"/>
              </a:rPr>
              <a:t> que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trata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0A0A0A"/>
                </a:solidFill>
                <a:latin typeface="Arial MT"/>
                <a:cs typeface="Arial MT"/>
              </a:rPr>
              <a:t>o</a:t>
            </a:r>
            <a:r>
              <a:rPr dirty="0" sz="800" spc="-20">
                <a:solidFill>
                  <a:srgbClr val="0A0A0A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Artigo </a:t>
            </a:r>
            <a:r>
              <a:rPr dirty="0" sz="800" spc="-30">
                <a:latin typeface="Arial MT"/>
                <a:cs typeface="Arial MT"/>
              </a:rPr>
              <a:t>43 </a:t>
            </a:r>
            <a:r>
              <a:rPr dirty="0" sz="800" spc="-25">
                <a:latin typeface="Arial MT"/>
                <a:cs typeface="Arial MT"/>
              </a:rPr>
              <a:t>parágrafo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161616"/>
                </a:solidFill>
                <a:latin typeface="Arial MT"/>
                <a:cs typeface="Arial MT"/>
              </a:rPr>
              <a:t>1º</a:t>
            </a:r>
            <a:r>
              <a:rPr dirty="0" sz="800" spc="-5">
                <a:solidFill>
                  <a:srgbClr val="161616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da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Lei</a:t>
            </a:r>
            <a:r>
              <a:rPr dirty="0" sz="800" spc="-5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Federal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N°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4.320/64,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Inciso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III.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1836731" y="6298692"/>
            <a:ext cx="1595755" cy="3733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35280" marR="5080" indent="-323215">
              <a:lnSpc>
                <a:spcPct val="142500"/>
              </a:lnSpc>
              <a:spcBef>
                <a:spcPts val="100"/>
              </a:spcBef>
            </a:pPr>
            <a:r>
              <a:rPr dirty="0" sz="800" spc="-10">
                <a:latin typeface="Arial MT"/>
                <a:cs typeface="Arial MT"/>
              </a:rPr>
              <a:t>Inciso:</a:t>
            </a:r>
            <a:r>
              <a:rPr dirty="0" sz="800" spc="4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II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40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Excesso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Arrecadação:</a:t>
            </a:r>
            <a:r>
              <a:rPr dirty="0" sz="800">
                <a:latin typeface="Arial MT"/>
                <a:cs typeface="Arial MT"/>
              </a:rPr>
              <a:t> III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Anulação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de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Dotação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546766" y="6652594"/>
            <a:ext cx="2602865" cy="367665"/>
          </a:xfrm>
          <a:prstGeom prst="rect">
            <a:avLst/>
          </a:prstGeom>
        </p:spPr>
        <p:txBody>
          <a:bodyPr wrap="square" lIns="0" tIns="4889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85"/>
              </a:spcBef>
            </a:pPr>
            <a:r>
              <a:rPr dirty="0" u="heavy" sz="750">
                <a:uFill>
                  <a:solidFill>
                    <a:srgbClr val="18181C"/>
                  </a:solidFill>
                </a:uFill>
                <a:latin typeface="Arial MT"/>
                <a:cs typeface="Arial MT"/>
              </a:rPr>
              <a:t>Dotações</a:t>
            </a:r>
            <a:r>
              <a:rPr dirty="0" u="heavy" sz="750" spc="345">
                <a:uFill>
                  <a:solidFill>
                    <a:srgbClr val="18181C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750" spc="-10">
                <a:uFill>
                  <a:solidFill>
                    <a:srgbClr val="18181C"/>
                  </a:solidFill>
                </a:uFill>
                <a:latin typeface="Arial MT"/>
                <a:cs typeface="Arial MT"/>
              </a:rPr>
              <a:t>Anuladas</a:t>
            </a:r>
            <a:r>
              <a:rPr dirty="0" u="heavy" sz="750" spc="500">
                <a:uFill>
                  <a:solidFill>
                    <a:srgbClr val="18181C"/>
                  </a:solidFill>
                </a:uFill>
                <a:latin typeface="Arial MT"/>
                <a:cs typeface="Arial MT"/>
              </a:rPr>
              <a:t> </a:t>
            </a:r>
            <a:endParaRPr sz="750">
              <a:latin typeface="Arial MT"/>
              <a:cs typeface="Arial MT"/>
            </a:endParaRPr>
          </a:p>
          <a:p>
            <a:pPr marL="59055">
              <a:lnSpc>
                <a:spcPct val="100000"/>
              </a:lnSpc>
              <a:spcBef>
                <a:spcPts val="365"/>
              </a:spcBef>
            </a:pPr>
            <a:r>
              <a:rPr dirty="0" sz="950">
                <a:latin typeface="Arial MT"/>
                <a:cs typeface="Arial MT"/>
              </a:rPr>
              <a:t>PREFEITURA</a:t>
            </a:r>
            <a:r>
              <a:rPr dirty="0" sz="950" spc="125">
                <a:latin typeface="Arial MT"/>
                <a:cs typeface="Arial MT"/>
              </a:rPr>
              <a:t> </a:t>
            </a:r>
            <a:r>
              <a:rPr dirty="0" sz="950">
                <a:latin typeface="Arial MT"/>
                <a:cs typeface="Arial MT"/>
              </a:rPr>
              <a:t>MUNICIPAL</a:t>
            </a:r>
            <a:r>
              <a:rPr dirty="0" sz="950" spc="70">
                <a:latin typeface="Arial MT"/>
                <a:cs typeface="Arial MT"/>
              </a:rPr>
              <a:t> </a:t>
            </a:r>
            <a:r>
              <a:rPr dirty="0" sz="950">
                <a:latin typeface="Arial MT"/>
                <a:cs typeface="Arial MT"/>
              </a:rPr>
              <a:t>DE </a:t>
            </a:r>
            <a:r>
              <a:rPr dirty="0" sz="950" spc="-10">
                <a:latin typeface="Arial MT"/>
                <a:cs typeface="Arial MT"/>
              </a:rPr>
              <a:t>SEROPEDICA</a:t>
            </a:r>
            <a:endParaRPr sz="950">
              <a:latin typeface="Arial MT"/>
              <a:cs typeface="Arial MT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3935321" y="6291326"/>
            <a:ext cx="727710" cy="3790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5875" marR="5080" indent="-3810">
              <a:lnSpc>
                <a:spcPct val="154700"/>
              </a:lnSpc>
              <a:spcBef>
                <a:spcPts val="100"/>
              </a:spcBef>
            </a:pPr>
            <a:r>
              <a:rPr dirty="0" sz="750" spc="-10">
                <a:latin typeface="Arial MT"/>
                <a:cs typeface="Arial MT"/>
              </a:rPr>
              <a:t>RS1.655.000,00 51.655.000,00</a:t>
            </a:r>
            <a:endParaRPr sz="750">
              <a:latin typeface="Arial MT"/>
              <a:cs typeface="Arial MT"/>
            </a:endParaRPr>
          </a:p>
        </p:txBody>
      </p:sp>
      <p:graphicFrame>
        <p:nvGraphicFramePr>
          <p:cNvPr id="15" name="object 15" descr=""/>
          <p:cNvGraphicFramePr>
            <a:graphicFrameLocks noGrp="1"/>
          </p:cNvGraphicFramePr>
          <p:nvPr/>
        </p:nvGraphicFramePr>
        <p:xfrm>
          <a:off x="649696" y="7040344"/>
          <a:ext cx="6374765" cy="111061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01675"/>
                <a:gridCol w="3058160"/>
                <a:gridCol w="1868805"/>
                <a:gridCol w="669925"/>
              </a:tblGrid>
              <a:tr h="144780">
                <a:tc>
                  <a:txBody>
                    <a:bodyPr/>
                    <a:lstStyle/>
                    <a:p>
                      <a:pPr marL="31750">
                        <a:lnSpc>
                          <a:spcPts val="885"/>
                        </a:lnSpc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01.09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6680">
                        <a:lnSpc>
                          <a:spcPts val="885"/>
                        </a:lnSpc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Secretaria</a:t>
                      </a:r>
                      <a:r>
                        <a:rPr dirty="0" sz="80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Municipal</a:t>
                      </a:r>
                      <a:r>
                        <a:rPr dirty="0" sz="80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Educação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 gridSpan="2"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70180">
                <a:tc>
                  <a:txBody>
                    <a:bodyPr/>
                    <a:lstStyle/>
                    <a:p>
                      <a:pPr marL="32384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2.808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1590"/>
                </a:tc>
                <a:tc>
                  <a:txBody>
                    <a:bodyPr/>
                    <a:lstStyle/>
                    <a:p>
                      <a:pPr marL="103505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800" spc="-30">
                          <a:latin typeface="Arial MT"/>
                          <a:cs typeface="Arial MT"/>
                        </a:rPr>
                        <a:t>Manutencão</a:t>
                      </a:r>
                      <a:r>
                        <a:rPr dirty="0" sz="800" spc="6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Operacionalização das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Unidades</a:t>
                      </a:r>
                      <a:r>
                        <a:rPr dirty="0" sz="800" spc="8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A'dministrativas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1590"/>
                </a:tc>
                <a:tc gridSpan="2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63195">
                <a:tc>
                  <a:txBody>
                    <a:bodyPr/>
                    <a:lstStyle/>
                    <a:p>
                      <a:pPr marL="3429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4.4.9.0.51.00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marL="10922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30">
                          <a:latin typeface="Arial MT"/>
                          <a:cs typeface="Arial MT"/>
                        </a:rPr>
                        <a:t>OBRAS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INSTALACÕES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marL="16319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750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750" spc="9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75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Impostos</a:t>
                      </a:r>
                      <a:r>
                        <a:rPr dirty="0" sz="750" spc="1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750" spc="1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35">
                          <a:latin typeface="Arial MT"/>
                          <a:cs typeface="Arial MT"/>
                        </a:rPr>
                        <a:t>Ed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algn="r" marR="2794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1.557.412,45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</a:tr>
              <a:tr h="146050">
                <a:tc>
                  <a:txBody>
                    <a:bodyPr/>
                    <a:lstStyle/>
                    <a:p>
                      <a:pPr marL="34290">
                        <a:lnSpc>
                          <a:spcPts val="940"/>
                        </a:lnSpc>
                        <a:spcBef>
                          <a:spcPts val="11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4.4.9.0.51.00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marL="106045">
                        <a:lnSpc>
                          <a:spcPts val="869"/>
                        </a:lnSpc>
                        <a:spcBef>
                          <a:spcPts val="185"/>
                        </a:spcBef>
                      </a:pPr>
                      <a:r>
                        <a:rPr dirty="0" baseline="3472" sz="1200" spc="-44">
                          <a:latin typeface="Arial MT"/>
                          <a:cs typeface="Arial MT"/>
                        </a:rPr>
                        <a:t>OBRAS</a:t>
                      </a:r>
                      <a:r>
                        <a:rPr dirty="0" baseline="3472" sz="12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baseline="3472" sz="1200" spc="-52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15">
                          <a:latin typeface="Arial MT"/>
                          <a:cs typeface="Arial MT"/>
                        </a:rPr>
                        <a:t>INSTALA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C</a:t>
                      </a:r>
                      <a:r>
                        <a:rPr dirty="0" baseline="3472" sz="1200" spc="-15">
                          <a:latin typeface="Arial MT"/>
                          <a:cs typeface="Arial MT"/>
                        </a:rPr>
                        <a:t>ÕES</a:t>
                      </a:r>
                      <a:endParaRPr baseline="3472" sz="1200">
                        <a:latin typeface="Arial MT"/>
                        <a:cs typeface="Arial MT"/>
                      </a:endParaRPr>
                    </a:p>
                  </a:txBody>
                  <a:tcPr marL="0" marR="0" marB="0" marT="23495"/>
                </a:tc>
                <a:tc>
                  <a:txBody>
                    <a:bodyPr/>
                    <a:lstStyle/>
                    <a:p>
                      <a:pPr marL="162560">
                        <a:lnSpc>
                          <a:spcPts val="940"/>
                        </a:lnSpc>
                        <a:spcBef>
                          <a:spcPts val="110"/>
                        </a:spcBef>
                      </a:pPr>
                      <a:r>
                        <a:rPr dirty="0" sz="800" spc="-20">
                          <a:latin typeface="Arial MT"/>
                          <a:cs typeface="Arial MT"/>
                        </a:rPr>
                        <a:t>Rovalties</a:t>
                      </a:r>
                      <a:r>
                        <a:rPr dirty="0" sz="80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Educação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ts val="940"/>
                        </a:lnSpc>
                        <a:spcBef>
                          <a:spcPts val="11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97.587.55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</a:tr>
              <a:tr h="183515">
                <a:tc gridSpan="3">
                  <a:txBody>
                    <a:bodyPr/>
                    <a:lstStyle/>
                    <a:p>
                      <a:pPr marL="3446779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dirty="0" sz="7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700" spc="1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55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700" spc="9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5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700" spc="1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700" spc="125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5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700" spc="1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-25">
                          <a:latin typeface="Arial MT"/>
                          <a:cs typeface="Arial MT"/>
                        </a:rPr>
                        <a:t>R$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4191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6034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1.655.000,00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41910"/>
                </a:tc>
              </a:tr>
              <a:tr h="165100">
                <a:tc gridSpan="3">
                  <a:txBody>
                    <a:bodyPr/>
                    <a:lstStyle/>
                    <a:p>
                      <a:pPr marL="3446779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dirty="0" sz="75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750" spc="1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750" spc="10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750" spc="4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5">
                          <a:latin typeface="Arial MT"/>
                          <a:cs typeface="Arial MT"/>
                        </a:rPr>
                        <a:t>R$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540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5400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1.655.000,00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5400"/>
                </a:tc>
              </a:tr>
              <a:tr h="137795">
                <a:tc gridSpan="3">
                  <a:txBody>
                    <a:bodyPr/>
                    <a:lstStyle/>
                    <a:p>
                      <a:pPr algn="r" marR="426720">
                        <a:lnSpc>
                          <a:spcPts val="869"/>
                        </a:lnSpc>
                        <a:spcBef>
                          <a:spcPts val="114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Valor</a:t>
                      </a:r>
                      <a:r>
                        <a:rPr dirty="0" sz="80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Anulado</a:t>
                      </a:r>
                      <a:r>
                        <a:rPr dirty="0" sz="800" spc="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4604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4765">
                        <a:lnSpc>
                          <a:spcPts val="869"/>
                        </a:lnSpc>
                        <a:spcBef>
                          <a:spcPts val="114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1.655.000,00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4604"/>
                </a:tc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782263" y="1813559"/>
            <a:ext cx="2642083" cy="1469136"/>
          </a:xfrm>
          <a:prstGeom prst="rect">
            <a:avLst/>
          </a:prstGeom>
        </p:spPr>
      </p:pic>
      <p:sp>
        <p:nvSpPr>
          <p:cNvPr id="3" name="object 3" descr=""/>
          <p:cNvSpPr/>
          <p:nvPr/>
        </p:nvSpPr>
        <p:spPr>
          <a:xfrm>
            <a:off x="527197" y="9727692"/>
            <a:ext cx="6448425" cy="0"/>
          </a:xfrm>
          <a:custGeom>
            <a:avLst/>
            <a:gdLst/>
            <a:ahLst/>
            <a:cxnLst/>
            <a:rect l="l" t="t" r="r" b="b"/>
            <a:pathLst>
              <a:path w="6448425" h="0">
                <a:moveTo>
                  <a:pt x="0" y="0"/>
                </a:moveTo>
                <a:lnTo>
                  <a:pt x="6448265" y="0"/>
                </a:lnTo>
              </a:path>
            </a:pathLst>
          </a:custGeom>
          <a:ln w="9144">
            <a:solidFill>
              <a:srgbClr val="1C1C1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/>
          <p:nvPr/>
        </p:nvSpPr>
        <p:spPr>
          <a:xfrm>
            <a:off x="515008" y="1299972"/>
            <a:ext cx="6445250" cy="0"/>
          </a:xfrm>
          <a:custGeom>
            <a:avLst/>
            <a:gdLst/>
            <a:ahLst/>
            <a:cxnLst/>
            <a:rect l="l" t="t" r="r" b="b"/>
            <a:pathLst>
              <a:path w="6445250" h="0">
                <a:moveTo>
                  <a:pt x="0" y="0"/>
                </a:moveTo>
                <a:lnTo>
                  <a:pt x="6445217" y="0"/>
                </a:lnTo>
              </a:path>
            </a:pathLst>
          </a:custGeom>
          <a:ln w="9144">
            <a:solidFill>
              <a:srgbClr val="1F1F23"/>
            </a:solidFill>
          </a:ln>
        </p:spPr>
        <p:txBody>
          <a:bodyPr wrap="square" lIns="0" tIns="0" rIns="0" bIns="0" rtlCol="0"/>
          <a:lstStyle/>
          <a:p/>
        </p:txBody>
      </p:sp>
      <p:grpSp>
        <p:nvGrpSpPr>
          <p:cNvPr id="5" name="object 5" descr=""/>
          <p:cNvGrpSpPr/>
          <p:nvPr/>
        </p:nvGrpSpPr>
        <p:grpSpPr>
          <a:xfrm>
            <a:off x="597287" y="475488"/>
            <a:ext cx="673735" cy="640080"/>
            <a:chOff x="597287" y="475488"/>
            <a:chExt cx="673735" cy="640080"/>
          </a:xfrm>
        </p:grpSpPr>
        <p:pic>
          <p:nvPicPr>
            <p:cNvPr id="6" name="object 6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97287" y="762000"/>
              <a:ext cx="673472" cy="353568"/>
            </a:xfrm>
            <a:prstGeom prst="rect">
              <a:avLst/>
            </a:prstGeom>
          </p:spPr>
        </p:pic>
        <p:pic>
          <p:nvPicPr>
            <p:cNvPr id="7" name="object 7" descr="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719183" y="475488"/>
              <a:ext cx="387018" cy="274320"/>
            </a:xfrm>
            <a:prstGeom prst="rect">
              <a:avLst/>
            </a:prstGeom>
          </p:spPr>
        </p:pic>
      </p:grpSp>
      <p:sp>
        <p:nvSpPr>
          <p:cNvPr id="8" name="object 8" descr=""/>
          <p:cNvSpPr txBox="1"/>
          <p:nvPr/>
        </p:nvSpPr>
        <p:spPr>
          <a:xfrm>
            <a:off x="1392433" y="269583"/>
            <a:ext cx="3071495" cy="648970"/>
          </a:xfrm>
          <a:prstGeom prst="rect">
            <a:avLst/>
          </a:prstGeom>
        </p:spPr>
        <p:txBody>
          <a:bodyPr wrap="square" lIns="0" tIns="11176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880"/>
              </a:spcBef>
            </a:pPr>
            <a:r>
              <a:rPr dirty="0" sz="1150">
                <a:latin typeface="Arial MT"/>
                <a:cs typeface="Arial MT"/>
              </a:rPr>
              <a:t>PREFEITURA</a:t>
            </a:r>
            <a:r>
              <a:rPr dirty="0" sz="1150" spc="145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MUNICIPAL</a:t>
            </a:r>
            <a:r>
              <a:rPr dirty="0" sz="1150" spc="105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DE</a:t>
            </a:r>
            <a:r>
              <a:rPr dirty="0" sz="1150" spc="20">
                <a:latin typeface="Arial MT"/>
                <a:cs typeface="Arial MT"/>
              </a:rPr>
              <a:t> </a:t>
            </a:r>
            <a:r>
              <a:rPr dirty="0" sz="1150" spc="-10">
                <a:latin typeface="Arial MT"/>
                <a:cs typeface="Arial MT"/>
              </a:rPr>
              <a:t>SEROPEDICA</a:t>
            </a:r>
            <a:endParaRPr sz="1150">
              <a:latin typeface="Arial MT"/>
              <a:cs typeface="Arial MT"/>
            </a:endParaRPr>
          </a:p>
          <a:p>
            <a:pPr marL="12700" marR="1950720">
              <a:lnSpc>
                <a:spcPct val="112900"/>
              </a:lnSpc>
              <a:spcBef>
                <a:spcPts val="440"/>
              </a:spcBef>
            </a:pPr>
            <a:r>
              <a:rPr dirty="0" sz="850" spc="-60">
                <a:latin typeface="Arial MT"/>
                <a:cs typeface="Arial MT"/>
              </a:rPr>
              <a:t>Rua</a:t>
            </a:r>
            <a:r>
              <a:rPr dirty="0" sz="850" spc="10">
                <a:latin typeface="Arial MT"/>
                <a:cs typeface="Arial MT"/>
              </a:rPr>
              <a:t> </a:t>
            </a:r>
            <a:r>
              <a:rPr dirty="0" sz="850" spc="-25">
                <a:latin typeface="Arial MT"/>
                <a:cs typeface="Arial MT"/>
              </a:rPr>
              <a:t>Maria</a:t>
            </a:r>
            <a:r>
              <a:rPr dirty="0" sz="850" spc="15">
                <a:latin typeface="Arial MT"/>
                <a:cs typeface="Arial MT"/>
              </a:rPr>
              <a:t> </a:t>
            </a:r>
            <a:r>
              <a:rPr dirty="0" sz="850" spc="-20">
                <a:latin typeface="Arial MT"/>
                <a:cs typeface="Arial MT"/>
              </a:rPr>
              <a:t>Lourenço, </a:t>
            </a:r>
            <a:r>
              <a:rPr dirty="0" sz="850" spc="-40">
                <a:latin typeface="Arial MT"/>
                <a:cs typeface="Arial MT"/>
              </a:rPr>
              <a:t>18</a:t>
            </a:r>
            <a:r>
              <a:rPr dirty="0" sz="850" spc="500">
                <a:latin typeface="Arial MT"/>
                <a:cs typeface="Arial MT"/>
              </a:rPr>
              <a:t> </a:t>
            </a:r>
            <a:r>
              <a:rPr dirty="0" sz="850" spc="-45">
                <a:latin typeface="Arial MT"/>
                <a:cs typeface="Arial MT"/>
              </a:rPr>
              <a:t>Fazenda</a:t>
            </a:r>
            <a:r>
              <a:rPr dirty="0" sz="850" spc="40">
                <a:latin typeface="Arial MT"/>
                <a:cs typeface="Arial MT"/>
              </a:rPr>
              <a:t> </a:t>
            </a:r>
            <a:r>
              <a:rPr dirty="0" sz="850" spc="-10">
                <a:latin typeface="Arial MT"/>
                <a:cs typeface="Arial MT"/>
              </a:rPr>
              <a:t>Caxias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3025169" y="9742022"/>
            <a:ext cx="285750" cy="111125"/>
          </a:xfrm>
          <a:prstGeom prst="rect">
            <a:avLst/>
          </a:prstGeom>
        </p:spPr>
        <p:txBody>
          <a:bodyPr wrap="square" lIns="0" tIns="508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z="600" spc="-25">
                <a:latin typeface="Arial MT"/>
                <a:cs typeface="Arial MT"/>
              </a:rPr>
              <a:t>Servaux</a:t>
            </a:r>
            <a:endParaRPr sz="600">
              <a:latin typeface="Arial MT"/>
              <a:cs typeface="Arial MT"/>
            </a:endParaRPr>
          </a:p>
        </p:txBody>
      </p:sp>
      <p:sp>
        <p:nvSpPr>
          <p:cNvPr id="12" name="object 12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pc="-55"/>
              <a:t>Página</a:t>
            </a:r>
            <a:r>
              <a:rPr dirty="0" spc="15"/>
              <a:t> </a:t>
            </a:r>
            <a:fld id="{81D60167-4931-47E6-BA6A-407CBD079E47}" type="slidenum">
              <a:rPr dirty="0" spc="-70">
                <a:solidFill>
                  <a:srgbClr val="050505"/>
                </a:solidFill>
              </a:rPr>
              <a:t>2</a:t>
            </a:fld>
            <a:r>
              <a:rPr dirty="0" spc="10">
                <a:solidFill>
                  <a:srgbClr val="050505"/>
                </a:solidFill>
              </a:rPr>
              <a:t> </a:t>
            </a:r>
            <a:r>
              <a:rPr dirty="0" spc="-20"/>
              <a:t>ce</a:t>
            </a:r>
            <a:r>
              <a:rPr dirty="0"/>
              <a:t> </a:t>
            </a:r>
            <a:r>
              <a:rPr dirty="0" spc="-50"/>
              <a:t>2</a:t>
            </a:r>
          </a:p>
        </p:txBody>
      </p:sp>
      <p:sp>
        <p:nvSpPr>
          <p:cNvPr id="9" name="object 9" descr=""/>
          <p:cNvSpPr txBox="1"/>
          <p:nvPr/>
        </p:nvSpPr>
        <p:spPr>
          <a:xfrm>
            <a:off x="868134" y="1376426"/>
            <a:ext cx="457834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>
                <a:latin typeface="Arial MT"/>
                <a:cs typeface="Arial MT"/>
              </a:rPr>
              <a:t>Artigo</a:t>
            </a:r>
            <a:r>
              <a:rPr dirty="0" sz="750" spc="8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3”</a:t>
            </a:r>
            <a:r>
              <a:rPr dirty="0" sz="750" spc="-10">
                <a:latin typeface="Arial MT"/>
                <a:cs typeface="Arial MT"/>
              </a:rPr>
              <a:t> </a:t>
            </a:r>
            <a:r>
              <a:rPr dirty="0" sz="750" spc="-50">
                <a:latin typeface="Arial MT"/>
                <a:cs typeface="Arial MT"/>
              </a:rPr>
              <a:t>-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1457796" y="1376426"/>
            <a:ext cx="3328670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>
                <a:latin typeface="Arial MT"/>
                <a:cs typeface="Arial MT"/>
              </a:rPr>
              <a:t>Revogadas</a:t>
            </a:r>
            <a:r>
              <a:rPr dirty="0" sz="750" spc="12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as</a:t>
            </a:r>
            <a:r>
              <a:rPr dirty="0" sz="750" spc="40"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disposiçÕes</a:t>
            </a:r>
            <a:r>
              <a:rPr dirty="0" sz="750" spc="10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em</a:t>
            </a:r>
            <a:r>
              <a:rPr dirty="0" sz="750" spc="7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contrário.</a:t>
            </a:r>
            <a:r>
              <a:rPr dirty="0" sz="750" spc="120"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Publique-</a:t>
            </a:r>
            <a:r>
              <a:rPr dirty="0" sz="750">
                <a:latin typeface="Arial MT"/>
                <a:cs typeface="Arial MT"/>
              </a:rPr>
              <a:t>se,</a:t>
            </a:r>
            <a:r>
              <a:rPr dirty="0" sz="750" spc="110"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afixe-</a:t>
            </a:r>
            <a:r>
              <a:rPr dirty="0" sz="750">
                <a:latin typeface="Arial MT"/>
                <a:cs typeface="Arial MT"/>
              </a:rPr>
              <a:t>se</a:t>
            </a:r>
            <a:r>
              <a:rPr dirty="0" sz="750" spc="9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e</a:t>
            </a:r>
            <a:r>
              <a:rPr dirty="0" sz="750" spc="50"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cumpra-</a:t>
            </a:r>
            <a:r>
              <a:rPr dirty="0" sz="750" spc="-25">
                <a:latin typeface="Arial MT"/>
                <a:cs typeface="Arial MT"/>
              </a:rPr>
              <a:t>se.</a:t>
            </a:r>
            <a:endParaRPr sz="75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WAGNER FRANÇA</dc:creator>
  <dc:title>decretois.pdf</dc:title>
  <dcterms:created xsi:type="dcterms:W3CDTF">2025-09-03T19:38:17Z</dcterms:created>
  <dcterms:modified xsi:type="dcterms:W3CDTF">2025-09-03T19:38:17Z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2024-03-07T00:00:00Z</vt:filetime>
  </property>
  <property fmtid="{D5CDD505-2E9C-101B-9397-08002B2CF9AE}" pid="3" name="LastSaved">
    <vt:filetime>2025-09-03T00:00:00Z</vt:filetime>
  </property>
  <property fmtid="{D5CDD505-2E9C-101B-9397-08002B2CF9AE}" pid="4" name="Producer">
    <vt:lpwstr>Microsoft: Print To PDF</vt:lpwstr>
  </property>
</Properties>
</file>