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93000" cy="10617200"/>
  <p:notesSz cx="74930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975" y="3291332"/>
            <a:ext cx="6369050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3950" y="5945632"/>
            <a:ext cx="524510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650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8895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23672" y="566765"/>
            <a:ext cx="707135" cy="694744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99288" y="9785842"/>
            <a:ext cx="6419215" cy="0"/>
          </a:xfrm>
          <a:custGeom>
            <a:avLst/>
            <a:gdLst/>
            <a:ahLst/>
            <a:cxnLst/>
            <a:rect l="l" t="t" r="r" b="b"/>
            <a:pathLst>
              <a:path w="6419215" h="0">
                <a:moveTo>
                  <a:pt x="0" y="0"/>
                </a:moveTo>
                <a:lnTo>
                  <a:pt x="6419088" y="0"/>
                </a:lnTo>
              </a:path>
            </a:pathLst>
          </a:custGeom>
          <a:ln w="9141">
            <a:solidFill>
              <a:srgbClr val="2328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670048" y="9206889"/>
            <a:ext cx="1877695" cy="0"/>
          </a:xfrm>
          <a:custGeom>
            <a:avLst/>
            <a:gdLst/>
            <a:ahLst/>
            <a:cxnLst/>
            <a:rect l="l" t="t" r="r" b="b"/>
            <a:pathLst>
              <a:path w="1877695" h="0">
                <a:moveTo>
                  <a:pt x="0" y="0"/>
                </a:moveTo>
                <a:lnTo>
                  <a:pt x="1877568" y="0"/>
                </a:lnTo>
              </a:path>
            </a:pathLst>
          </a:custGeom>
          <a:ln w="9141">
            <a:solidFill>
              <a:srgbClr val="1F23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362711" y="1423006"/>
            <a:ext cx="6410325" cy="0"/>
          </a:xfrm>
          <a:custGeom>
            <a:avLst/>
            <a:gdLst/>
            <a:ahLst/>
            <a:cxnLst/>
            <a:rect l="l" t="t" r="r" b="b"/>
            <a:pathLst>
              <a:path w="6410325" h="0">
                <a:moveTo>
                  <a:pt x="0" y="0"/>
                </a:moveTo>
                <a:lnTo>
                  <a:pt x="6409944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330696" y="9826978"/>
            <a:ext cx="435864" cy="6703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650" y="424688"/>
            <a:ext cx="674370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650" y="2441956"/>
            <a:ext cx="674370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7620" y="9873996"/>
            <a:ext cx="239776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65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9496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86557" y="459858"/>
            <a:ext cx="3053715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-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50" b="1"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111111"/>
                </a:solidFill>
                <a:latin typeface="Arial"/>
                <a:cs typeface="Arial"/>
              </a:rPr>
              <a:t>DE</a:t>
            </a:r>
            <a:r>
              <a:rPr dirty="0" sz="1150" spc="-3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31670">
              <a:lnSpc>
                <a:spcPct val="117500"/>
              </a:lnSpc>
              <a:spcBef>
                <a:spcPts val="480"/>
              </a:spcBef>
            </a:pPr>
            <a:r>
              <a:rPr dirty="0" sz="800" spc="-10">
                <a:solidFill>
                  <a:srgbClr val="030303"/>
                </a:solidFill>
                <a:latin typeface="Arial MT"/>
                <a:cs typeface="Arial MT"/>
              </a:rPr>
              <a:t>Rua</a:t>
            </a:r>
            <a:r>
              <a:rPr dirty="0" sz="800" spc="15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956845" y="1631731"/>
            <a:ext cx="18002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80808"/>
                </a:solidFill>
                <a:latin typeface="Arial MT"/>
                <a:cs typeface="Arial MT"/>
              </a:rPr>
              <a:t>2570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11</a:t>
            </a:r>
            <a:r>
              <a:rPr dirty="0" sz="800" spc="36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março,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E0E0E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15228" y="2061376"/>
            <a:ext cx="2726690" cy="26352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 indent="635">
              <a:lnSpc>
                <a:spcPts val="910"/>
              </a:lnSpc>
              <a:spcBef>
                <a:spcPts val="170"/>
              </a:spcBef>
            </a:pPr>
            <a:r>
              <a:rPr dirty="0" sz="800" spc="-25">
                <a:latin typeface="Arial MT"/>
                <a:cs typeface="Arial MT"/>
              </a:rPr>
              <a:t>Abre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>
                <a:latin typeface="Arial MT"/>
                <a:cs typeface="Arial MT"/>
              </a:rPr>
              <a:t> no </a:t>
            </a:r>
            <a:r>
              <a:rPr dirty="0" sz="800" spc="-20">
                <a:latin typeface="Arial MT"/>
                <a:cs typeface="Arial MT"/>
              </a:rPr>
              <a:t>valor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50505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R$100.000,00,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e</a:t>
            </a:r>
            <a:r>
              <a:rPr dirty="0" sz="800" spc="-4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54948" y="2801827"/>
            <a:ext cx="6232525" cy="921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8867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PREFEITO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MUNICIPAL,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50505"/>
                </a:solidFill>
                <a:latin typeface="Arial MT"/>
                <a:cs typeface="Arial MT"/>
              </a:rPr>
              <a:t>no</a:t>
            </a:r>
            <a:r>
              <a:rPr dirty="0" sz="800" spc="-2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 </a:t>
            </a:r>
            <a:r>
              <a:rPr dirty="0" sz="800" spc="-20">
                <a:solidFill>
                  <a:srgbClr val="050505"/>
                </a:solidFill>
                <a:latin typeface="Arial MT"/>
                <a:cs typeface="Arial MT"/>
              </a:rPr>
              <a:t>suas</a:t>
            </a:r>
            <a:r>
              <a:rPr dirty="0" sz="800" spc="1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e</a:t>
            </a:r>
            <a:r>
              <a:rPr dirty="0" sz="800" spc="-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50505"/>
                </a:solidFill>
                <a:latin typeface="Arial MT"/>
                <a:cs typeface="Arial MT"/>
              </a:rPr>
              <a:t>acordo</a:t>
            </a:r>
            <a:r>
              <a:rPr dirty="0" sz="800" spc="-1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50505"/>
                </a:solidFill>
                <a:latin typeface="Arial MT"/>
                <a:cs typeface="Arial MT"/>
              </a:rPr>
              <a:t>que</a:t>
            </a:r>
            <a:r>
              <a:rPr dirty="0" sz="800" spc="-2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C0C0C"/>
                </a:solidFill>
                <a:latin typeface="Arial MT"/>
                <a:cs typeface="Arial MT"/>
              </a:rPr>
              <a:t>Ihe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30303"/>
                </a:solidFill>
                <a:latin typeface="Arial MT"/>
                <a:cs typeface="Arial MT"/>
              </a:rPr>
              <a:t>confere</a:t>
            </a:r>
            <a:r>
              <a:rPr dirty="0" sz="800" spc="-5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A0A0A"/>
                </a:solidFill>
                <a:latin typeface="Arial MT"/>
                <a:cs typeface="Arial MT"/>
              </a:rPr>
              <a:t>art.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8º</a:t>
            </a:r>
            <a:r>
              <a:rPr dirty="0" sz="800" spc="17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823/2023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datada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publicada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em</a:t>
            </a:r>
            <a:r>
              <a:rPr dirty="0" sz="800" spc="16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181C2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60">
                <a:uFill>
                  <a:solidFill>
                    <a:srgbClr val="181C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2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5">
                <a:uFill>
                  <a:solidFill>
                    <a:srgbClr val="181C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2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50">
                <a:uFill>
                  <a:solidFill>
                    <a:srgbClr val="181C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C28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0">
                <a:uFill>
                  <a:solidFill>
                    <a:srgbClr val="181C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81818"/>
                </a:solidFill>
                <a:uFill>
                  <a:solidFill>
                    <a:srgbClr val="181C2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5">
                <a:solidFill>
                  <a:srgbClr val="181818"/>
                </a:solidFill>
                <a:uFill>
                  <a:solidFill>
                    <a:srgbClr val="181C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80808"/>
                </a:solidFill>
                <a:uFill>
                  <a:solidFill>
                    <a:srgbClr val="181C2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25">
                <a:solidFill>
                  <a:srgbClr val="080808"/>
                </a:solidFill>
                <a:uFill>
                  <a:solidFill>
                    <a:srgbClr val="181C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181C28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20">
                <a:solidFill>
                  <a:srgbClr val="080808"/>
                </a:solidFill>
                <a:latin typeface="Arial MT"/>
                <a:cs typeface="Arial MT"/>
              </a:rPr>
              <a:t>Fica</a:t>
            </a:r>
            <a:r>
              <a:rPr dirty="0" sz="800" spc="-1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credito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12276" y="4484547"/>
            <a:ext cx="1856739" cy="350520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dirty="0" u="sng" sz="800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60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1C1C2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130"/>
              </a:spcBef>
            </a:pPr>
            <a:r>
              <a:rPr dirty="0" sz="1150" spc="-60">
                <a:latin typeface="Arial MT"/>
                <a:cs typeface="Arial MT"/>
              </a:rPr>
              <a:t>FUNDOMUNCPALDOIDOSO</a:t>
            </a:r>
            <a:endParaRPr sz="1150">
              <a:latin typeface="Arial MT"/>
              <a:cs typeface="Arial MT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511922" y="4847439"/>
          <a:ext cx="6337935" cy="460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2966085"/>
                <a:gridCol w="1963420"/>
                <a:gridCol w="635000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Idoso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2.914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Convênio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-2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Nacional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Idoso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47955">
                <a:tc>
                  <a:txBody>
                    <a:bodyPr/>
                    <a:lstStyle/>
                    <a:p>
                      <a:pPr marL="34925">
                        <a:lnSpc>
                          <a:spcPts val="94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869"/>
                        </a:lnSpc>
                        <a:spcBef>
                          <a:spcPts val="195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7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67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JURÍDICA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236220">
                        <a:lnSpc>
                          <a:spcPts val="94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lmDOStO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ts val="94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100.000.00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3925982" y="5276094"/>
            <a:ext cx="1760855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2766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/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R$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2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95605">
              <a:lnSpc>
                <a:spcPct val="100000"/>
              </a:lnSpc>
              <a:spcBef>
                <a:spcPts val="26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Suplementado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245973" y="5276094"/>
            <a:ext cx="508634" cy="52832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25">
                <a:latin typeface="Arial MT"/>
                <a:cs typeface="Arial MT"/>
              </a:rPr>
              <a:t>100.000,00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25">
                <a:latin typeface="Arial MT"/>
                <a:cs typeface="Arial MT"/>
              </a:rPr>
              <a:t>100.000,00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dirty="0" sz="800" spc="-45">
                <a:latin typeface="Arial MT"/>
                <a:cs typeface="Arial MT"/>
              </a:rPr>
              <a:t>100.000,Q0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59177" y="5836765"/>
            <a:ext cx="5752465" cy="287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9105" marR="5080" indent="-447040">
              <a:lnSpc>
                <a:spcPct val="1075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70707"/>
                </a:solidFill>
                <a:latin typeface="Arial MT"/>
                <a:cs typeface="Arial MT"/>
              </a:rPr>
              <a:t>2º</a:t>
            </a:r>
            <a:r>
              <a:rPr dirty="0" sz="800" spc="-3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-</a:t>
            </a:r>
            <a:r>
              <a:rPr dirty="0" sz="800" spc="-6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50505"/>
                </a:solidFill>
                <a:latin typeface="Arial MT"/>
                <a:cs typeface="Arial MT"/>
              </a:rPr>
              <a:t>da</a:t>
            </a:r>
            <a:r>
              <a:rPr dirty="0" sz="800" spc="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50505"/>
                </a:solidFill>
                <a:latin typeface="Arial MT"/>
                <a:cs typeface="Arial MT"/>
              </a:rPr>
              <a:t>do</a:t>
            </a:r>
            <a:r>
              <a:rPr dirty="0" sz="800" spc="-1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A0A0A"/>
                </a:solidFill>
                <a:latin typeface="Arial MT"/>
                <a:cs typeface="Arial MT"/>
              </a:rPr>
              <a:t>serão</a:t>
            </a:r>
            <a:r>
              <a:rPr dirty="0" sz="800" spc="-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com </a:t>
            </a:r>
            <a:r>
              <a:rPr dirty="0" sz="800" spc="-20">
                <a:solidFill>
                  <a:srgbClr val="070707"/>
                </a:solidFill>
                <a:latin typeface="Arial MT"/>
                <a:cs typeface="Arial MT"/>
              </a:rPr>
              <a:t>recursos</a:t>
            </a:r>
            <a:r>
              <a:rPr dirty="0" sz="800" spc="1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50505"/>
                </a:solidFill>
                <a:latin typeface="Arial MT"/>
                <a:cs typeface="Arial MT"/>
              </a:rPr>
              <a:t>que</a:t>
            </a:r>
            <a:r>
              <a:rPr dirty="0" sz="800" spc="-1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80808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Lei</a:t>
            </a:r>
            <a:r>
              <a:rPr dirty="0" sz="800" spc="-4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N°</a:t>
            </a:r>
            <a:r>
              <a:rPr dirty="0" sz="800" spc="-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Inciso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70707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699944" y="6193277"/>
            <a:ext cx="1586865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ll</a:t>
            </a:r>
            <a:r>
              <a:rPr dirty="0" sz="800" spc="2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50505"/>
                </a:solidFill>
                <a:latin typeface="Arial MT"/>
                <a:cs typeface="Arial MT"/>
              </a:rPr>
              <a:t>Excesso</a:t>
            </a:r>
            <a:r>
              <a:rPr dirty="0" sz="800" spc="-1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III</a:t>
            </a:r>
            <a:r>
              <a:rPr dirty="0" sz="800" spc="-6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8372" y="6538885"/>
            <a:ext cx="259524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>
                <a:uFill>
                  <a:solidFill>
                    <a:srgbClr val="181C2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95">
                <a:uFill>
                  <a:solidFill>
                    <a:srgbClr val="181C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81C2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81C2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865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7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50"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950" spc="-3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786265" y="6196326"/>
            <a:ext cx="63182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30">
                <a:latin typeface="Arial MT"/>
                <a:cs typeface="Arial MT"/>
              </a:rPr>
              <a:t>R$100.000,00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45">
                <a:latin typeface="Arial MT"/>
                <a:cs typeface="Arial MT"/>
              </a:rPr>
              <a:t>$100.000,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40867" y="6845363"/>
            <a:ext cx="586105" cy="55308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01.06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2.802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60"/>
              </a:spcBef>
            </a:pPr>
            <a:r>
              <a:rPr dirty="0" sz="800" spc="-3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08686" y="6845363"/>
            <a:ext cx="2797810" cy="55308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55"/>
              </a:spcBef>
            </a:pPr>
            <a:r>
              <a:rPr dirty="0" sz="800">
                <a:latin typeface="Arial MT"/>
                <a:cs typeface="Arial MT"/>
              </a:rPr>
              <a:t>Secretária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Administração</a:t>
            </a:r>
            <a:endParaRPr sz="800">
              <a:latin typeface="Arial MT"/>
              <a:cs typeface="Arial MT"/>
            </a:endParaRPr>
          </a:p>
          <a:p>
            <a:pPr marL="15240" marR="5080" indent="-3175">
              <a:lnSpc>
                <a:spcPct val="137500"/>
              </a:lnSpc>
              <a:spcBef>
                <a:spcPts val="95"/>
              </a:spcBef>
            </a:pPr>
            <a:r>
              <a:rPr dirty="0" sz="800" spc="-30">
                <a:latin typeface="Arial MT"/>
                <a:cs typeface="Arial MT"/>
              </a:rPr>
              <a:t>Manutencão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e</a:t>
            </a:r>
            <a:r>
              <a:rPr dirty="0" sz="800" spc="-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Operacionalizacão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50505"/>
                </a:solidFill>
                <a:latin typeface="Arial MT"/>
                <a:cs typeface="Arial MT"/>
              </a:rPr>
              <a:t>das</a:t>
            </a:r>
            <a:r>
              <a:rPr dirty="0" sz="800" spc="-1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Unidades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 spc="-30">
                <a:latin typeface="Arial MT"/>
                <a:cs typeface="Arial MT"/>
              </a:rPr>
              <a:t>DEMAIS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SERVICOS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TERCEIROS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PESSOA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405009" y="7250630"/>
            <a:ext cx="16383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não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Vinculados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50505"/>
                </a:solidFill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252069" y="7207970"/>
            <a:ext cx="511809" cy="68389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34"/>
              </a:spcBef>
            </a:pPr>
            <a:r>
              <a:rPr dirty="0" sz="800" spc="-25">
                <a:solidFill>
                  <a:srgbClr val="050505"/>
                </a:solidFill>
                <a:latin typeface="Arial MT"/>
                <a:cs typeface="Arial MT"/>
              </a:rPr>
              <a:t>100.000,00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25">
                <a:latin typeface="Arial MT"/>
                <a:cs typeface="Arial MT"/>
              </a:rPr>
              <a:t>100.000,00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 spc="-25">
                <a:latin typeface="Arial MT"/>
                <a:cs typeface="Arial MT"/>
              </a:rPr>
              <a:t>100.000,ó0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265"/>
              </a:spcBef>
            </a:pPr>
            <a:r>
              <a:rPr dirty="0" sz="800" spc="-25">
                <a:solidFill>
                  <a:srgbClr val="050505"/>
                </a:solidFill>
                <a:latin typeface="Arial MT"/>
                <a:cs typeface="Arial MT"/>
              </a:rPr>
              <a:t>100.000,00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29576" y="7363373"/>
            <a:ext cx="4366260" cy="7080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11755" marR="330835" indent="254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/</a:t>
            </a:r>
            <a:r>
              <a:rPr dirty="0" sz="800" spc="-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Atividade</a:t>
            </a:r>
            <a:r>
              <a:rPr dirty="0" sz="800" spc="3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54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281045">
              <a:lnSpc>
                <a:spcPct val="100000"/>
              </a:lnSpc>
              <a:spcBef>
                <a:spcPts val="260"/>
              </a:spcBef>
            </a:pP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Valor</a:t>
            </a:r>
            <a:r>
              <a:rPr dirty="0" sz="800" spc="6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70707"/>
                </a:solidFill>
                <a:latin typeface="Arial MT"/>
                <a:cs typeface="Arial MT"/>
              </a:rPr>
              <a:t>Total</a:t>
            </a:r>
            <a:r>
              <a:rPr dirty="0" sz="800" spc="1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50505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25">
                <a:latin typeface="Arial MT"/>
                <a:cs typeface="Arial MT"/>
              </a:rPr>
              <a:t>Revogadas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80808"/>
                </a:solidFill>
                <a:latin typeface="Arial MT"/>
                <a:cs typeface="Arial MT"/>
              </a:rPr>
              <a:t>em</a:t>
            </a:r>
            <a:r>
              <a:rPr dirty="0" sz="800" spc="-2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contrário.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e</a:t>
            </a:r>
            <a:r>
              <a:rPr dirty="0" sz="800" spc="-1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746401" y="7924045"/>
            <a:ext cx="4584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A0A0A"/>
                </a:solidFill>
                <a:latin typeface="Arial MT"/>
                <a:cs typeface="Arial MT"/>
              </a:rPr>
              <a:t>3º</a:t>
            </a:r>
            <a:r>
              <a:rPr dirty="0" sz="800" spc="-3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61616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654988" y="8661449"/>
            <a:ext cx="18656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11</a:t>
            </a:r>
            <a:r>
              <a:rPr dirty="0" sz="800" spc="38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março,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888621" y="9792948"/>
            <a:ext cx="28575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2025-09-03T19:35:24Z</dcterms:created>
  <dcterms:modified xsi:type="dcterms:W3CDTF">2025-09-03T19:35:24Z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2025-09-03T00:00:00Z</vt:filetime>
  </property>
  <property fmtid="{D5CDD505-2E9C-101B-9397-08002B2CF9AE}" pid="5" name="Producer">
    <vt:lpwstr>Scanner System Image Conversion</vt:lpwstr>
  </property>
</Properties>
</file>