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93000" cy="10617200"/>
  <p:notesSz cx="74930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975" y="3291332"/>
            <a:ext cx="6369050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3950" y="5945632"/>
            <a:ext cx="524510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650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8895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26136" y="301665"/>
            <a:ext cx="740664" cy="72521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92608" y="9907727"/>
            <a:ext cx="6684645" cy="0"/>
          </a:xfrm>
          <a:custGeom>
            <a:avLst/>
            <a:gdLst/>
            <a:ahLst/>
            <a:cxnLst/>
            <a:rect l="l" t="t" r="r" b="b"/>
            <a:pathLst>
              <a:path w="6684645" h="0">
                <a:moveTo>
                  <a:pt x="0" y="0"/>
                </a:moveTo>
                <a:lnTo>
                  <a:pt x="6684264" y="0"/>
                </a:lnTo>
              </a:path>
            </a:pathLst>
          </a:custGeom>
          <a:ln w="9141">
            <a:solidFill>
              <a:srgbClr val="1C1F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651760" y="9301349"/>
            <a:ext cx="1963420" cy="0"/>
          </a:xfrm>
          <a:custGeom>
            <a:avLst/>
            <a:gdLst/>
            <a:ahLst/>
            <a:cxnLst/>
            <a:rect l="l" t="t" r="r" b="b"/>
            <a:pathLst>
              <a:path w="1963420" h="0">
                <a:moveTo>
                  <a:pt x="0" y="0"/>
                </a:moveTo>
                <a:lnTo>
                  <a:pt x="1962912" y="0"/>
                </a:lnTo>
              </a:path>
            </a:pathLst>
          </a:custGeom>
          <a:ln w="9141">
            <a:solidFill>
              <a:srgbClr val="1F1F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62127" y="1203614"/>
            <a:ext cx="6681470" cy="0"/>
          </a:xfrm>
          <a:custGeom>
            <a:avLst/>
            <a:gdLst/>
            <a:ahLst/>
            <a:cxnLst/>
            <a:rect l="l" t="t" r="r" b="b"/>
            <a:pathLst>
              <a:path w="6681470" h="0">
                <a:moveTo>
                  <a:pt x="0" y="0"/>
                </a:moveTo>
                <a:lnTo>
                  <a:pt x="6681216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650" y="424688"/>
            <a:ext cx="674370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2441956"/>
            <a:ext cx="674370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7620" y="9873996"/>
            <a:ext cx="239776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65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9496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26406" y="200851"/>
            <a:ext cx="3182620" cy="567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90">
                <a:latin typeface="Lucida Sans Unicode"/>
                <a:cs typeface="Lucida Sans Unicode"/>
              </a:rPr>
              <a:t>PREFEITURA</a:t>
            </a:r>
            <a:r>
              <a:rPr dirty="0" sz="1150" spc="215">
                <a:latin typeface="Lucida Sans Unicode"/>
                <a:cs typeface="Lucida Sans Unicode"/>
              </a:rPr>
              <a:t> </a:t>
            </a:r>
            <a:r>
              <a:rPr dirty="0" sz="1150">
                <a:latin typeface="Lucida Sans Unicode"/>
                <a:cs typeface="Lucida Sans Unicode"/>
              </a:rPr>
              <a:t>MUNICIPAL</a:t>
            </a:r>
            <a:r>
              <a:rPr dirty="0" sz="1150" spc="229"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1150" spc="24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65">
                <a:latin typeface="Lucida Sans Unicode"/>
                <a:cs typeface="Lucida Sans Unicode"/>
              </a:rPr>
              <a:t>SEROPEDICA</a:t>
            </a:r>
            <a:endParaRPr sz="1150">
              <a:latin typeface="Lucida Sans Unicode"/>
              <a:cs typeface="Lucida Sans Unicode"/>
            </a:endParaRPr>
          </a:p>
          <a:p>
            <a:pPr marL="13335" marR="2012314">
              <a:lnSpc>
                <a:spcPct val="127499"/>
              </a:lnSpc>
              <a:spcBef>
                <a:spcPts val="430"/>
              </a:spcBef>
            </a:pPr>
            <a:r>
              <a:rPr dirty="0" sz="800">
                <a:solidFill>
                  <a:srgbClr val="080808"/>
                </a:solidFill>
                <a:latin typeface="Lucida Sans Unicode"/>
                <a:cs typeface="Lucida Sans Unicode"/>
              </a:rPr>
              <a:t>Rua </a:t>
            </a:r>
            <a:r>
              <a:rPr dirty="0" sz="800" spc="-20">
                <a:latin typeface="Lucida Sans Unicode"/>
                <a:cs typeface="Lucida Sans Unicode"/>
              </a:rPr>
              <a:t>Maria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Lourenço,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Lucida Sans Unicode"/>
                <a:cs typeface="Lucida Sans Unicode"/>
              </a:rPr>
              <a:t>18 </a:t>
            </a:r>
            <a:r>
              <a:rPr dirty="0" sz="800">
                <a:latin typeface="Lucida Sans Unicode"/>
                <a:cs typeface="Lucida Sans Unicode"/>
              </a:rPr>
              <a:t>Fazenda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046648" y="1427575"/>
            <a:ext cx="18751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solidFill>
                  <a:srgbClr val="050505"/>
                </a:solidFill>
                <a:latin typeface="Lucida Sans Unicode"/>
                <a:cs typeface="Lucida Sans Unicode"/>
              </a:rPr>
              <a:t>Decreto</a:t>
            </a:r>
            <a:r>
              <a:rPr dirty="0" sz="800" spc="1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70707"/>
                </a:solidFill>
                <a:latin typeface="Lucida Sans Unicode"/>
                <a:cs typeface="Lucida Sans Unicode"/>
              </a:rPr>
              <a:t>2571</a:t>
            </a:r>
            <a:r>
              <a:rPr dirty="0" sz="800" spc="-8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de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E0E0E"/>
                </a:solidFill>
                <a:latin typeface="Lucida Sans Unicode"/>
                <a:cs typeface="Lucida Sans Unicode"/>
              </a:rPr>
              <a:t>11</a:t>
            </a:r>
            <a:r>
              <a:rPr dirty="0" sz="800" spc="35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70707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7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50505"/>
                </a:solidFill>
                <a:latin typeface="Lucida Sans Unicode"/>
                <a:cs typeface="Lucida Sans Unicode"/>
              </a:rPr>
              <a:t>março,</a:t>
            </a:r>
            <a:r>
              <a:rPr dirty="0" sz="800" spc="-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61048" y="1875501"/>
            <a:ext cx="2922270" cy="2667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3970" marR="5080" indent="-1905">
              <a:lnSpc>
                <a:spcPts val="940"/>
              </a:lnSpc>
              <a:spcBef>
                <a:spcPts val="145"/>
              </a:spcBef>
            </a:pPr>
            <a:r>
              <a:rPr dirty="0" sz="800" spc="-50">
                <a:latin typeface="Lucida Sans Unicode"/>
                <a:cs typeface="Lucida Sans Unicode"/>
              </a:rPr>
              <a:t>Abre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crédito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suplementar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C0C0C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valor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total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R$2.000,</a:t>
            </a:r>
            <a:r>
              <a:rPr dirty="0" sz="800" spc="-135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C0C0C"/>
                </a:solidFill>
                <a:latin typeface="Lucida Sans Unicode"/>
                <a:cs typeface="Lucida Sans Unicode"/>
              </a:rPr>
              <a:t>00,</a:t>
            </a:r>
            <a:r>
              <a:rPr dirty="0" sz="800" spc="-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080808"/>
                </a:solidFill>
                <a:latin typeface="Lucida Sans Unicode"/>
                <a:cs typeface="Lucida Sans Unicode"/>
              </a:rPr>
              <a:t>para</a:t>
            </a:r>
            <a:r>
              <a:rPr dirty="0" sz="800" spc="6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50505"/>
                </a:solidFill>
                <a:latin typeface="Lucida Sans Unicode"/>
                <a:cs typeface="Lucida Sans Unicode"/>
              </a:rPr>
              <a:t>fins </a:t>
            </a:r>
            <a:r>
              <a:rPr dirty="0" sz="800" spc="-60">
                <a:latin typeface="Lucida Sans Unicode"/>
                <a:cs typeface="Lucida Sans Unicode"/>
              </a:rPr>
              <a:t>que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especifíca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50505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da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outras</a:t>
            </a:r>
            <a:r>
              <a:rPr dirty="0" sz="800" spc="-10">
                <a:latin typeface="Lucida Sans Unicode"/>
                <a:cs typeface="Lucida Sans Unicode"/>
              </a:rPr>
              <a:t> 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55776" y="2643376"/>
            <a:ext cx="6490335" cy="955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82423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PREFEITO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MUNICIPAL,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50505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40">
                <a:solidFill>
                  <a:srgbClr val="050505"/>
                </a:solidFill>
                <a:latin typeface="Lucida Sans Unicode"/>
                <a:cs typeface="Lucida Sans Unicode"/>
              </a:rPr>
              <a:t> uso</a:t>
            </a:r>
            <a:r>
              <a:rPr dirty="0" sz="800" spc="-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08080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2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suas </a:t>
            </a:r>
            <a:r>
              <a:rPr dirty="0" sz="800" spc="-65">
                <a:latin typeface="Lucida Sans Unicode"/>
                <a:cs typeface="Lucida Sans Unicode"/>
              </a:rPr>
              <a:t>atribuiçÔes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legais,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constitucionais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11111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050505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2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acordo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70707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1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080808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2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080808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2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Ihe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30303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 spc="50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art.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80808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204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50505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latin typeface="Lucida Sans Unicode"/>
                <a:cs typeface="Lucida Sans Unicode"/>
              </a:rPr>
              <a:t>LEI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823/2023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datada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</a:t>
            </a:r>
            <a:r>
              <a:rPr dirty="0" sz="800" spc="-90">
                <a:latin typeface="Lucida Sans Unicode"/>
                <a:cs typeface="Lucida Sans Unicode"/>
              </a:rPr>
              <a:t> 21/12/2023,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publicada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em</a:t>
            </a:r>
            <a:r>
              <a:rPr dirty="0" sz="800" spc="10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800" spc="-60"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00" spc="-15"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105"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00" spc="-35"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00" spc="5"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solidFill>
                  <a:srgbClr val="050505"/>
                </a:solidFill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70">
                <a:solidFill>
                  <a:srgbClr val="050505"/>
                </a:solidFill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solidFill>
                  <a:srgbClr val="1D1D1D"/>
                </a:solidFill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00" spc="10">
                <a:solidFill>
                  <a:srgbClr val="1D1D1D"/>
                </a:solidFill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25">
                <a:solidFill>
                  <a:srgbClr val="0C0C0C"/>
                </a:solidFill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328930">
              <a:lnSpc>
                <a:spcPct val="100000"/>
              </a:lnSpc>
            </a:pPr>
            <a:r>
              <a:rPr dirty="0" sz="800" spc="-70">
                <a:latin typeface="Lucida Sans Unicode"/>
                <a:cs typeface="Lucida Sans Unicode"/>
              </a:rPr>
              <a:t>Artigo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30303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80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80808"/>
                </a:solidFill>
                <a:latin typeface="Lucida Sans Unicode"/>
                <a:cs typeface="Lucida Sans Unicode"/>
              </a:rPr>
              <a:t>Fica</a:t>
            </a:r>
            <a:r>
              <a:rPr dirty="0" sz="800" spc="3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aberto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crédito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suplementar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as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seguintes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07008" y="4364682"/>
            <a:ext cx="2713990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heavy" sz="800"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Dotaşões</a:t>
            </a:r>
            <a:r>
              <a:rPr dirty="0" u="heavy" sz="800" spc="-30"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00" spc="500"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5405">
              <a:lnSpc>
                <a:spcPct val="100000"/>
              </a:lnSpc>
              <a:spcBef>
                <a:spcPts val="405"/>
              </a:spcBef>
            </a:pPr>
            <a:r>
              <a:rPr dirty="0" sz="950" spc="80">
                <a:latin typeface="Lucida Sans Unicode"/>
                <a:cs typeface="Lucida Sans Unicode"/>
              </a:rPr>
              <a:t>PREFEITURA</a:t>
            </a:r>
            <a:r>
              <a:rPr dirty="0" sz="950" spc="16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235"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2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7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9969" y="4694093"/>
            <a:ext cx="3721100" cy="54991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30"/>
              </a:spcBef>
              <a:tabLst>
                <a:tab pos="817244" algn="l"/>
              </a:tabLst>
            </a:pPr>
            <a:r>
              <a:rPr dirty="0" sz="800" spc="-10">
                <a:latin typeface="Lucida Sans Unicode"/>
                <a:cs typeface="Lucida Sans Unicode"/>
              </a:rPr>
              <a:t>01.10</a:t>
            </a:r>
            <a:r>
              <a:rPr dirty="0" sz="800">
                <a:latin typeface="Lucida Sans Unicode"/>
                <a:cs typeface="Lucida Sans Unicode"/>
              </a:rPr>
              <a:t>	Secretaria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Municipal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Trabalho, </a:t>
            </a:r>
            <a:r>
              <a:rPr dirty="0" sz="800" spc="-10">
                <a:latin typeface="Lucida Sans Unicode"/>
                <a:cs typeface="Lucida Sans Unicode"/>
              </a:rPr>
              <a:t>Emprego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A0A0A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Renda</a:t>
            </a:r>
            <a:endParaRPr sz="800">
              <a:latin typeface="Lucida Sans Unicode"/>
              <a:cs typeface="Lucida Sans Unicode"/>
            </a:endParaRPr>
          </a:p>
          <a:p>
            <a:pPr marL="13335" marR="5080" indent="-1270">
              <a:lnSpc>
                <a:spcPct val="140000"/>
              </a:lnSpc>
              <a:spcBef>
                <a:spcPts val="50"/>
              </a:spcBef>
              <a:tabLst>
                <a:tab pos="819150" algn="l"/>
              </a:tabLst>
            </a:pPr>
            <a:r>
              <a:rPr dirty="0" sz="800" spc="-10">
                <a:latin typeface="Lucida Sans Unicode"/>
                <a:cs typeface="Lucida Sans Unicode"/>
              </a:rPr>
              <a:t>2.863</a:t>
            </a:r>
            <a:r>
              <a:rPr dirty="0" sz="800">
                <a:latin typeface="Lucida Sans Unicode"/>
                <a:cs typeface="Lucida Sans Unicode"/>
              </a:rPr>
              <a:t>	</a:t>
            </a:r>
            <a:r>
              <a:rPr dirty="0" sz="800" spc="-45">
                <a:latin typeface="Lucida Sans Unicode"/>
                <a:cs typeface="Lucida Sans Unicode"/>
              </a:rPr>
              <a:t>Manutencão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 </a:t>
            </a:r>
            <a:r>
              <a:rPr dirty="0" sz="800" spc="-45">
                <a:latin typeface="Lucida Sans Unicode"/>
                <a:cs typeface="Lucida Sans Unicode"/>
              </a:rPr>
              <a:t>Operacìonalìzação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Lucida Sans Unicode"/>
                <a:cs typeface="Lucida Sans Unicode"/>
              </a:rPr>
              <a:t>das</a:t>
            </a:r>
            <a:r>
              <a:rPr dirty="0" sz="800" spc="-3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Unidades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Administrativas </a:t>
            </a:r>
            <a:r>
              <a:rPr dirty="0" sz="800" spc="-10">
                <a:latin typeface="Lucida Sans Unicode"/>
                <a:cs typeface="Lucida Sans Unicode"/>
              </a:rPr>
              <a:t>3.3.9.0.14.00</a:t>
            </a:r>
            <a:r>
              <a:rPr dirty="0" sz="800">
                <a:latin typeface="Lucida Sans Unicode"/>
                <a:cs typeface="Lucida Sans Unicode"/>
              </a:rPr>
              <a:t>	DIÁRIAS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070707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1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Lucida Sans Unicode"/>
                <a:cs typeface="Lucida Sans Unicode"/>
              </a:rPr>
              <a:t>CIVIL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461432" y="5105454"/>
            <a:ext cx="17062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Lucida Sans Unicode"/>
                <a:cs typeface="Lucida Sans Unicode"/>
              </a:rPr>
              <a:t>Recursos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050505"/>
                </a:solidFill>
                <a:latin typeface="Lucida Sans Unicode"/>
                <a:cs typeface="Lucida Sans Unicode"/>
              </a:rPr>
              <a:t>não</a:t>
            </a:r>
            <a:r>
              <a:rPr dirty="0" sz="800" spc="-2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050505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00" spc="2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80808"/>
                </a:solidFill>
                <a:latin typeface="Lucida Sans Unicode"/>
                <a:cs typeface="Lucida Sans Unicode"/>
              </a:rPr>
              <a:t>de </a:t>
            </a:r>
            <a:r>
              <a:rPr dirty="0" sz="800" spc="-25">
                <a:solidFill>
                  <a:srgbClr val="070707"/>
                </a:solidFill>
                <a:latin typeface="Lucida Sans Unicode"/>
                <a:cs typeface="Lucida Sans Unicode"/>
              </a:rPr>
              <a:t>lmposto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498537" y="5059747"/>
            <a:ext cx="419734" cy="71120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50">
                <a:solidFill>
                  <a:srgbClr val="0A0A0A"/>
                </a:solidFill>
                <a:latin typeface="Lucida Sans Unicode"/>
                <a:cs typeface="Lucida Sans Unicode"/>
              </a:rPr>
              <a:t>2.000,00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59"/>
              </a:spcBef>
            </a:pPr>
            <a:r>
              <a:rPr dirty="0" sz="800" spc="-55">
                <a:solidFill>
                  <a:srgbClr val="050505"/>
                </a:solidFill>
                <a:latin typeface="Lucida Sans Unicode"/>
                <a:cs typeface="Lucida Sans Unicode"/>
              </a:rPr>
              <a:t>2.000,00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50">
                <a:latin typeface="Lucida Sans Unicode"/>
                <a:cs typeface="Lucida Sans Unicode"/>
              </a:rPr>
              <a:t>2.000,00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80"/>
              </a:spcBef>
            </a:pPr>
            <a:r>
              <a:rPr dirty="0" sz="800" spc="-55">
                <a:solidFill>
                  <a:srgbClr val="080808"/>
                </a:solidFill>
                <a:latin typeface="Lucida Sans Unicode"/>
                <a:cs typeface="Lucida Sans Unicode"/>
              </a:rPr>
              <a:t>2.000,00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70141" y="5215151"/>
            <a:ext cx="1844675" cy="555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42900">
              <a:lnSpc>
                <a:spcPct val="147500"/>
              </a:lnSpc>
              <a:spcBef>
                <a:spcPts val="100"/>
              </a:spcBef>
            </a:pPr>
            <a:r>
              <a:rPr dirty="0" sz="800" spc="-10">
                <a:latin typeface="Lucida Sans Unicode"/>
                <a:cs typeface="Lucida Sans Unicode"/>
              </a:rPr>
              <a:t>Total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Projeto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11111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8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70707"/>
                </a:solidFill>
                <a:latin typeface="Lucida Sans Unicode"/>
                <a:cs typeface="Lucida Sans Unicode"/>
              </a:rPr>
              <a:t>Atividade</a:t>
            </a:r>
            <a:r>
              <a:rPr dirty="0" sz="800" spc="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30303"/>
                </a:solidFill>
                <a:latin typeface="Lucida Sans Unicode"/>
                <a:cs typeface="Lucida Sans Unicode"/>
              </a:rPr>
              <a:t>R$ </a:t>
            </a:r>
            <a:r>
              <a:rPr dirty="0" sz="800" spc="-10">
                <a:latin typeface="Lucida Sans Unicode"/>
                <a:cs typeface="Lucida Sans Unicode"/>
              </a:rPr>
              <a:t>Total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da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Unidade</a:t>
            </a:r>
            <a:r>
              <a:rPr dirty="0" sz="800" spc="145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C0C0C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410845">
              <a:lnSpc>
                <a:spcPct val="100000"/>
              </a:lnSpc>
              <a:spcBef>
                <a:spcPts val="380"/>
              </a:spcBef>
            </a:pPr>
            <a:r>
              <a:rPr dirty="0" sz="800">
                <a:latin typeface="Lucida Sans Unicode"/>
                <a:cs typeface="Lucida Sans Unicode"/>
              </a:rPr>
              <a:t>Valor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5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Suplementado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72841" y="5815436"/>
            <a:ext cx="5993765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7520" marR="5080" indent="-465455">
              <a:lnSpc>
                <a:spcPct val="107500"/>
              </a:lnSpc>
              <a:spcBef>
                <a:spcPts val="100"/>
              </a:spcBef>
            </a:pPr>
            <a:r>
              <a:rPr dirty="0" sz="800" spc="-70">
                <a:solidFill>
                  <a:srgbClr val="080808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2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050505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6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0A0A0A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7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50505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5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despesas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decorrentes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1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abertura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50505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presente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crédito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suplementar,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50505"/>
                </a:solidFill>
                <a:latin typeface="Lucida Sans Unicode"/>
                <a:cs typeface="Lucida Sans Unicode"/>
              </a:rPr>
              <a:t>serão</a:t>
            </a:r>
            <a:r>
              <a:rPr dirty="0" sz="800" spc="-1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cobertas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50505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2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030303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10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50505"/>
                </a:solidFill>
                <a:latin typeface="Lucida Sans Unicode"/>
                <a:cs typeface="Lucida Sans Unicode"/>
              </a:rPr>
              <a:t>de </a:t>
            </a:r>
            <a:r>
              <a:rPr dirty="0" sz="800" spc="-45">
                <a:solidFill>
                  <a:srgbClr val="0A0A0A"/>
                </a:solidFill>
                <a:latin typeface="Lucida Sans Unicode"/>
                <a:cs typeface="Lucida Sans Unicode"/>
              </a:rPr>
              <a:t>que </a:t>
            </a:r>
            <a:r>
              <a:rPr dirty="0" sz="800" spc="-55">
                <a:latin typeface="Lucida Sans Unicode"/>
                <a:cs typeface="Lucida Sans Unicode"/>
              </a:rPr>
              <a:t>trata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31313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Lucida Sans Unicode"/>
                <a:cs typeface="Lucida Sans Unicode"/>
              </a:rPr>
              <a:t>Artigo </a:t>
            </a:r>
            <a:r>
              <a:rPr dirty="0" sz="800" spc="-50">
                <a:latin typeface="Lucida Sans Unicode"/>
                <a:cs typeface="Lucida Sans Unicode"/>
              </a:rPr>
              <a:t>43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parágrafo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80808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3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Lei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30303"/>
                </a:solidFill>
                <a:latin typeface="Lucida Sans Unicode"/>
                <a:cs typeface="Lucida Sans Unicode"/>
              </a:rPr>
              <a:t>Federal</a:t>
            </a:r>
            <a:r>
              <a:rPr dirty="0" sz="800" spc="5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4.320/64,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Inciso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54274" y="6174994"/>
            <a:ext cx="1650364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7500"/>
              </a:lnSpc>
              <a:spcBef>
                <a:spcPts val="100"/>
              </a:spcBef>
            </a:pPr>
            <a:r>
              <a:rPr dirty="0" sz="800" spc="-35">
                <a:latin typeface="Lucida Sans Unicode"/>
                <a:cs typeface="Lucida Sans Unicode"/>
              </a:rPr>
              <a:t>Inciso: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6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080808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2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Excesso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050505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00">
                <a:solidFill>
                  <a:srgbClr val="050505"/>
                </a:solidFill>
                <a:latin typeface="Lucida Sans Unicode"/>
                <a:cs typeface="Lucida Sans Unicode"/>
              </a:rPr>
              <a:t>III</a:t>
            </a:r>
            <a:r>
              <a:rPr dirty="0" sz="800" spc="-9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0A0A0A"/>
                </a:solidFill>
                <a:latin typeface="Lucida Sans Unicode"/>
                <a:cs typeface="Lucida Sans Unicode"/>
              </a:rPr>
              <a:t>-</a:t>
            </a:r>
            <a:r>
              <a:rPr dirty="0" sz="80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Anulaçáo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Dotaçáo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20112" y="6178041"/>
            <a:ext cx="54419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55"/>
              </a:spcBef>
            </a:pPr>
            <a:r>
              <a:rPr dirty="0" sz="800" spc="-45">
                <a:latin typeface="Lucida Sans Unicode"/>
                <a:cs typeface="Lucida Sans Unicode"/>
              </a:rPr>
              <a:t>R$2.000,00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Lucida Sans Unicode"/>
                <a:cs typeface="Lucida Sans Unicode"/>
              </a:rPr>
              <a:t>$2.000,00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13104" y="6532930"/>
            <a:ext cx="2701290" cy="3860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u="heavy" sz="800"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Dotațões</a:t>
            </a:r>
            <a:r>
              <a:rPr dirty="0" u="heavy" sz="800" spc="90"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800" spc="500">
                <a:uFill>
                  <a:solidFill>
                    <a:srgbClr val="181C28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75"/>
              </a:spcBef>
            </a:pPr>
            <a:r>
              <a:rPr dirty="0" sz="1000" spc="50">
                <a:latin typeface="Lucida Sans Unicode"/>
                <a:cs typeface="Lucida Sans Unicode"/>
              </a:rPr>
              <a:t>PREFEITURA</a:t>
            </a:r>
            <a:r>
              <a:rPr dirty="0" sz="1000" spc="10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MUNICIPAL</a:t>
            </a:r>
            <a:r>
              <a:rPr dirty="0" sz="1000" spc="155">
                <a:latin typeface="Lucida Sans Unicode"/>
                <a:cs typeface="Lucida Sans Unicode"/>
              </a:rPr>
              <a:t> </a:t>
            </a:r>
            <a:r>
              <a:rPr dirty="0" sz="100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1000" spc="6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SEROPEDICA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33017" y="6866692"/>
            <a:ext cx="3717925" cy="54991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30"/>
              </a:spcBef>
              <a:tabLst>
                <a:tab pos="820419" algn="l"/>
              </a:tabLst>
            </a:pPr>
            <a:r>
              <a:rPr dirty="0" sz="800" spc="-10">
                <a:latin typeface="Lucida Sans Unicode"/>
                <a:cs typeface="Lucida Sans Unicode"/>
              </a:rPr>
              <a:t>01.10</a:t>
            </a:r>
            <a:r>
              <a:rPr dirty="0" sz="800">
                <a:latin typeface="Lucida Sans Unicode"/>
                <a:cs typeface="Lucida Sans Unicode"/>
              </a:rPr>
              <a:t>	Secretaria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Municipal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Trabalho,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Emprego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E0E0E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Renda</a:t>
            </a:r>
            <a:endParaRPr sz="800">
              <a:latin typeface="Lucida Sans Unicode"/>
              <a:cs typeface="Lucida Sans Unicode"/>
            </a:endParaRPr>
          </a:p>
          <a:p>
            <a:pPr marL="13335" marR="5080" indent="-1270">
              <a:lnSpc>
                <a:spcPct val="140000"/>
              </a:lnSpc>
              <a:spcBef>
                <a:spcPts val="50"/>
              </a:spcBef>
              <a:tabLst>
                <a:tab pos="819150" algn="l"/>
              </a:tabLst>
            </a:pPr>
            <a:r>
              <a:rPr dirty="0" sz="800" spc="-10">
                <a:latin typeface="Lucida Sans Unicode"/>
                <a:cs typeface="Lucida Sans Unicode"/>
              </a:rPr>
              <a:t>2.863</a:t>
            </a:r>
            <a:r>
              <a:rPr dirty="0" sz="800">
                <a:latin typeface="Lucida Sans Unicode"/>
                <a:cs typeface="Lucida Sans Unicode"/>
              </a:rPr>
              <a:t>	</a:t>
            </a:r>
            <a:r>
              <a:rPr dirty="0" sz="800" spc="-55">
                <a:latin typeface="Lucida Sans Unicode"/>
                <a:cs typeface="Lucida Sans Unicode"/>
              </a:rPr>
              <a:t>ManułenCão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11111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OperacionalizaCão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das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Unidades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Administrativas </a:t>
            </a:r>
            <a:r>
              <a:rPr dirty="0" sz="800" spc="-10">
                <a:latin typeface="Lucida Sans Unicode"/>
                <a:cs typeface="Lucida Sans Unicode"/>
              </a:rPr>
              <a:t>3.1.9.0.14.00</a:t>
            </a:r>
            <a:r>
              <a:rPr dirty="0" sz="800">
                <a:latin typeface="Lucida Sans Unicode"/>
                <a:cs typeface="Lucida Sans Unicode"/>
              </a:rPr>
              <a:t>	DIÁRIAS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CIVIL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468795" y="7278054"/>
            <a:ext cx="15049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0">
                <a:solidFill>
                  <a:srgbClr val="030303"/>
                </a:solidFill>
                <a:latin typeface="Lucida Sans Unicode"/>
                <a:cs typeface="Lucida Sans Unicode"/>
              </a:rPr>
              <a:t>Outros</a:t>
            </a:r>
            <a:r>
              <a:rPr dirty="0" sz="800" spc="-5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Recursos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50505"/>
                </a:solidFill>
                <a:latin typeface="Lucida Sans Unicode"/>
                <a:cs typeface="Lucida Sans Unicode"/>
              </a:rPr>
              <a:t>não</a:t>
            </a:r>
            <a:r>
              <a:rPr dirty="0" sz="800" spc="1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Vinculados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61032" y="7387751"/>
            <a:ext cx="4545330" cy="748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4785" marR="342900" indent="2540">
              <a:lnSpc>
                <a:spcPct val="147500"/>
              </a:lnSpc>
              <a:spcBef>
                <a:spcPts val="100"/>
              </a:spcBef>
            </a:pPr>
            <a:r>
              <a:rPr dirty="0" sz="800" spc="-20">
                <a:latin typeface="Lucida Sans Unicode"/>
                <a:cs typeface="Lucida Sans Unicode"/>
              </a:rPr>
              <a:t>Total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Projeto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51515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5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Atividade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R$ </a:t>
            </a:r>
            <a:r>
              <a:rPr dirty="0" sz="800" spc="-10">
                <a:latin typeface="Lucida Sans Unicode"/>
                <a:cs typeface="Lucida Sans Unicode"/>
              </a:rPr>
              <a:t>Total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da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Unidade</a:t>
            </a:r>
            <a:r>
              <a:rPr dirty="0" sz="800" spc="150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70707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3418840">
              <a:lnSpc>
                <a:spcPct val="100000"/>
              </a:lnSpc>
              <a:spcBef>
                <a:spcPts val="359"/>
              </a:spcBef>
            </a:pPr>
            <a:r>
              <a:rPr dirty="0" sz="800">
                <a:solidFill>
                  <a:srgbClr val="050505"/>
                </a:solidFill>
                <a:latin typeface="Lucida Sans Unicode"/>
                <a:cs typeface="Lucida Sans Unicode"/>
              </a:rPr>
              <a:t>Valor </a:t>
            </a:r>
            <a:r>
              <a:rPr dirty="0" sz="800" spc="-25">
                <a:solidFill>
                  <a:srgbClr val="050505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4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Lucida Sans Unicode"/>
                <a:cs typeface="Lucida Sans Unicode"/>
              </a:rPr>
              <a:t>Anulado</a:t>
            </a:r>
            <a:r>
              <a:rPr dirty="0" sz="800" spc="-2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E0E0E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800" spc="-20">
                <a:latin typeface="Lucida Sans Unicode"/>
                <a:cs typeface="Lucida Sans Unicode"/>
              </a:rPr>
              <a:t>Revogadas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70707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2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disposições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50505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2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contrárto.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Publique-</a:t>
            </a:r>
            <a:r>
              <a:rPr dirty="0" sz="800" spc="-10">
                <a:latin typeface="Lucida Sans Unicode"/>
                <a:cs typeface="Lucida Sans Unicode"/>
              </a:rPr>
              <a:t>se,</a:t>
            </a:r>
            <a:r>
              <a:rPr dirty="0" sz="800" spc="10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afixe-</a:t>
            </a:r>
            <a:r>
              <a:rPr dirty="0" sz="800" spc="-75">
                <a:latin typeface="Lucida Sans Unicode"/>
                <a:cs typeface="Lucida Sans Unicode"/>
              </a:rPr>
              <a:t>se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70707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6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3969" y="7988034"/>
            <a:ext cx="4718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Artigo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A0A0A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2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0E0E0E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643045" y="8740674"/>
            <a:ext cx="19431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Gabinete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do</a:t>
            </a:r>
            <a:r>
              <a:rPr dirty="0" sz="800" spc="-40">
                <a:latin typeface="Lucida Sans Unicode"/>
                <a:cs typeface="Lucida Sans Unicode"/>
              </a:rPr>
              <a:t> Prefeito,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11</a:t>
            </a:r>
            <a:r>
              <a:rPr dirty="0" sz="800" spc="3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4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março,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885584" y="9927276"/>
            <a:ext cx="30226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Lucida Sans Unicode"/>
                <a:cs typeface="Lucida Sans Unicode"/>
              </a:rPr>
              <a:t>Servaux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501586" y="7235394"/>
            <a:ext cx="419734" cy="70802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50">
                <a:latin typeface="Lucida Sans Unicode"/>
                <a:cs typeface="Lucida Sans Unicode"/>
              </a:rPr>
              <a:t>2.000,00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59"/>
              </a:spcBef>
            </a:pPr>
            <a:r>
              <a:rPr dirty="0" sz="800" spc="-55">
                <a:solidFill>
                  <a:srgbClr val="050505"/>
                </a:solidFill>
                <a:latin typeface="Lucida Sans Unicode"/>
                <a:cs typeface="Lucida Sans Unicode"/>
              </a:rPr>
              <a:t>2.000,00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455"/>
              </a:spcBef>
            </a:pPr>
            <a:r>
              <a:rPr dirty="0" sz="800" spc="-55">
                <a:latin typeface="Lucida Sans Unicode"/>
                <a:cs typeface="Lucida Sans Unicode"/>
              </a:rPr>
              <a:t>2.000,00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59"/>
              </a:spcBef>
            </a:pPr>
            <a:r>
              <a:rPr dirty="0" sz="800" spc="-55">
                <a:solidFill>
                  <a:srgbClr val="050505"/>
                </a:solidFill>
                <a:latin typeface="Lucida Sans Unicode"/>
                <a:cs typeface="Lucida Sans Unicode"/>
              </a:rPr>
              <a:t>2.000,00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451688" y="9915087"/>
            <a:ext cx="499109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0E0E0E"/>
                </a:solidFill>
                <a:latin typeface="Lucida Sans Unicode"/>
                <a:cs typeface="Lucida Sans Unicode"/>
              </a:rPr>
              <a:t>Pagin</a:t>
            </a:r>
            <a:r>
              <a:rPr dirty="0" sz="550">
                <a:solidFill>
                  <a:srgbClr val="0A0A0A"/>
                </a:solidFill>
                <a:latin typeface="Lucida Sans Unicode"/>
                <a:cs typeface="Lucida Sans Unicode"/>
              </a:rPr>
              <a:t>a</a:t>
            </a:r>
            <a:r>
              <a:rPr dirty="0" sz="550" spc="2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181818"/>
                </a:solidFill>
                <a:latin typeface="Lucida Sans Unicode"/>
                <a:cs typeface="Lucida Sans Unicode"/>
              </a:rPr>
              <a:t>1</a:t>
            </a:r>
            <a:r>
              <a:rPr dirty="0" sz="550" spc="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181818"/>
                </a:solidFill>
                <a:latin typeface="Lucida Sans Unicode"/>
                <a:cs typeface="Lucida Sans Unicode"/>
              </a:rPr>
              <a:t>de </a:t>
            </a:r>
            <a:r>
              <a:rPr dirty="0" sz="550" spc="-50">
                <a:solidFill>
                  <a:srgbClr val="282828"/>
                </a:solidFill>
                <a:latin typeface="Lucida Sans Unicode"/>
                <a:cs typeface="Lucida Sans Unicode"/>
              </a:rPr>
              <a:t>1</a:t>
            </a:r>
            <a:endParaRPr sz="5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2025-09-03T19:34:34Z</dcterms:created>
  <dcterms:modified xsi:type="dcterms:W3CDTF">2025-09-03T19:34:34Z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