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8327" y="265099"/>
            <a:ext cx="734568" cy="7434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95656" y="9883350"/>
            <a:ext cx="6675120" cy="0"/>
          </a:xfrm>
          <a:custGeom>
            <a:avLst/>
            <a:gdLst/>
            <a:ahLst/>
            <a:cxnLst/>
            <a:rect l="l" t="t" r="r" b="b"/>
            <a:pathLst>
              <a:path w="6675120" h="0">
                <a:moveTo>
                  <a:pt x="0" y="0"/>
                </a:moveTo>
                <a:lnTo>
                  <a:pt x="6675120" y="0"/>
                </a:lnTo>
              </a:path>
            </a:pathLst>
          </a:custGeom>
          <a:ln w="9141">
            <a:solidFill>
              <a:srgbClr val="1C1F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54807" y="9273924"/>
            <a:ext cx="1960245" cy="0"/>
          </a:xfrm>
          <a:custGeom>
            <a:avLst/>
            <a:gdLst/>
            <a:ahLst/>
            <a:cxnLst/>
            <a:rect l="l" t="t" r="r" b="b"/>
            <a:pathLst>
              <a:path w="1960245" h="0">
                <a:moveTo>
                  <a:pt x="0" y="0"/>
                </a:moveTo>
                <a:lnTo>
                  <a:pt x="1959864" y="0"/>
                </a:lnTo>
              </a:path>
            </a:pathLst>
          </a:custGeom>
          <a:ln w="9141">
            <a:solidFill>
              <a:srgbClr val="1818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68224" y="1185331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3600" y="173428"/>
            <a:ext cx="317881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050505"/>
                </a:solidFill>
                <a:latin typeface="Arial"/>
                <a:cs typeface="Arial"/>
              </a:rPr>
              <a:t>PREFEITURA</a:t>
            </a:r>
            <a:r>
              <a:rPr dirty="0" sz="1150" spc="225" b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9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1150" spc="17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09139" indent="2540">
              <a:lnSpc>
                <a:spcPct val="125000"/>
              </a:lnSpc>
              <a:spcBef>
                <a:spcPts val="505"/>
              </a:spcBef>
            </a:pP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Rua </a:t>
            </a:r>
            <a:r>
              <a:rPr dirty="0" sz="800" spc="-10">
                <a:latin typeface="Lucida Sans Unicode"/>
                <a:cs typeface="Lucida Sans Unicode"/>
              </a:rPr>
              <a:t>Maria Lourenşo,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Lucida Sans Unicode"/>
                <a:cs typeface="Lucida Sans Unicode"/>
              </a:rPr>
              <a:t>18 </a:t>
            </a:r>
            <a:r>
              <a:rPr dirty="0" sz="800">
                <a:latin typeface="Lucida Sans Unicode"/>
                <a:cs typeface="Lucida Sans Unicode"/>
              </a:rPr>
              <a:t>Farenda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46648" y="1415385"/>
            <a:ext cx="18770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Decreto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80808"/>
                </a:solidFill>
                <a:latin typeface="Lucida Sans Unicode"/>
                <a:cs typeface="Lucida Sans Unicode"/>
              </a:rPr>
              <a:t>2572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11</a:t>
            </a:r>
            <a:r>
              <a:rPr dirty="0" sz="800" spc="3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março,</a:t>
            </a:r>
            <a:r>
              <a:rPr dirty="0" sz="800" spc="-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60971" y="1860266"/>
            <a:ext cx="283464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890"/>
              </a:lnSpc>
              <a:spcBef>
                <a:spcPts val="185"/>
              </a:spcBef>
            </a:pPr>
            <a:r>
              <a:rPr dirty="0" sz="800" spc="-35">
                <a:latin typeface="Lucida Sans Unicode"/>
                <a:cs typeface="Lucida Sans Unicode"/>
              </a:rPr>
              <a:t>Abre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50505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total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70707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R$500.000,00,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60">
                <a:latin typeface="Lucida Sans Unicode"/>
                <a:cs typeface="Lucida Sans Unicode"/>
              </a:rPr>
              <a:t>fins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que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especifíca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3030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9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outras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61872" y="2609858"/>
            <a:ext cx="648208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788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no</a:t>
            </a:r>
            <a:r>
              <a:rPr dirty="0" sz="800" spc="-40">
                <a:latin typeface="Lucida Sans Unicode"/>
                <a:cs typeface="Lucida Sans Unicode"/>
              </a:rPr>
              <a:t> uso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suas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atribuições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constitucionais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acordo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com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C0C0C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que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confere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70707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1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art.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29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823/2023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datada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21/12/2023,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publicada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70707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8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6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15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9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15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0"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D1D1D"/>
                </a:solidFill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15">
                <a:solidFill>
                  <a:srgbClr val="1D1D1D"/>
                </a:solidFill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0C0C0C"/>
                </a:solidFill>
                <a:uFill>
                  <a:solidFill>
                    <a:srgbClr val="181C2B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8930">
              <a:lnSpc>
                <a:spcPct val="100000"/>
              </a:lnSpc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1º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Fica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aberto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13104" y="4335343"/>
            <a:ext cx="270129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>
                <a:uFill>
                  <a:solidFill>
                    <a:srgbClr val="1C1C28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800" spc="80">
                <a:uFill>
                  <a:solidFill>
                    <a:srgbClr val="1C1C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C1C28"/>
                  </a:solidFill>
                </a:uFill>
                <a:latin typeface="Lucida Sans Unicode"/>
                <a:cs typeface="Lucida Sans Unicode"/>
              </a:rPr>
              <a:t>Supłementadas</a:t>
            </a:r>
            <a:r>
              <a:rPr dirty="0" u="heavy" sz="800" spc="500">
                <a:uFill>
                  <a:solidFill>
                    <a:srgbClr val="1C1C2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50"/>
              </a:spcBef>
            </a:pPr>
            <a:r>
              <a:rPr dirty="0" sz="1000" spc="50">
                <a:solidFill>
                  <a:srgbClr val="050505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9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MUNICIPAL</a:t>
            </a:r>
            <a:r>
              <a:rPr dirty="0" sz="1000" spc="145"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15131" y="4737268"/>
          <a:ext cx="6593205" cy="1016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885"/>
                <a:gridCol w="3159760"/>
                <a:gridCol w="1866264"/>
                <a:gridCol w="758189"/>
              </a:tblGrid>
              <a:tr h="15621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Seguranşa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Ordem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2.836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baseline="3472" sz="1200" spc="8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37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latin typeface="Lucida Sans Unicode"/>
                          <a:cs typeface="Lucida Sans Unicode"/>
                        </a:rPr>
                        <a:t>das </a:t>
                      </a: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472" sz="1200" spc="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55"/>
                        </a:lnSpc>
                        <a:spcBef>
                          <a:spcPts val="190"/>
                        </a:spcBef>
                      </a:pPr>
                      <a:r>
                        <a:rPr dirty="0" baseline="3472" sz="120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02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7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40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96215">
                <a:tc gridSpan="3">
                  <a:txBody>
                    <a:bodyPr/>
                    <a:lstStyle/>
                    <a:p>
                      <a:pPr marL="3567429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 do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6830"/>
                </a:tc>
              </a:tr>
              <a:tr h="172085">
                <a:tc gridSpan="3">
                  <a:txBody>
                    <a:bodyPr/>
                    <a:lstStyle/>
                    <a:p>
                      <a:pPr marL="356742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46050">
                <a:tc gridSpan="3">
                  <a:txBody>
                    <a:bodyPr/>
                    <a:lstStyle/>
                    <a:p>
                      <a:pPr algn="r" marR="36639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772841" y="5800197"/>
            <a:ext cx="599059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5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despesas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decorrentes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abertura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50505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presente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cobertas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50505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1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parágrafo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1º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50505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1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56975" y="6144524"/>
            <a:ext cx="165417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7500"/>
              </a:lnSpc>
              <a:spcBef>
                <a:spcPts val="100"/>
              </a:spcBef>
            </a:pPr>
            <a:r>
              <a:rPr dirty="0" sz="800" spc="-35">
                <a:latin typeface="Lucida Sans Unicode"/>
                <a:cs typeface="Lucida Sans Unicode"/>
              </a:rPr>
              <a:t>lnciso: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6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7070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Excesso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16152" y="6489490"/>
            <a:ext cx="2703830" cy="39751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u="sng" sz="800">
                <a:uFill>
                  <a:solidFill>
                    <a:srgbClr val="1C1F2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25">
                <a:uFill>
                  <a:solidFill>
                    <a:srgbClr val="1C1F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C1F2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1C1F2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450"/>
              </a:spcBef>
            </a:pPr>
            <a:r>
              <a:rPr dirty="0" sz="950" spc="80">
                <a:latin typeface="Lucida Sans Unicode"/>
                <a:cs typeface="Lucida Sans Unicode"/>
              </a:rPr>
              <a:t>PREFEITURA</a:t>
            </a:r>
            <a:r>
              <a:rPr dirty="0" sz="950" spc="19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200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030303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22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20112" y="6153666"/>
            <a:ext cx="6546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55"/>
              </a:spcBef>
            </a:pPr>
            <a:r>
              <a:rPr dirty="0" sz="800" spc="-55">
                <a:latin typeface="Lucida Sans Unicode"/>
                <a:cs typeface="Lucida Sans Unicode"/>
              </a:rPr>
              <a:t>R$500.000,00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Lucida Sans Unicode"/>
                <a:cs typeface="Lucida Sans Unicode"/>
              </a:rPr>
              <a:t>$500.000,00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17015" y="6909869"/>
          <a:ext cx="6591934" cy="1009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3161664"/>
                <a:gridCol w="1964689"/>
                <a:gridCol w="654684"/>
              </a:tblGrid>
              <a:tr h="156210">
                <a:tc>
                  <a:txBody>
                    <a:bodyPr/>
                    <a:lstStyle/>
                    <a:p>
                      <a:pPr marL="3619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10"/>
                        </a:lnSpc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55"/>
                        </a:lnSpc>
                        <a:spcBef>
                          <a:spcPts val="215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0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09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1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7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40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3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93040">
                <a:tc gridSpan="3">
                  <a:txBody>
                    <a:bodyPr/>
                    <a:lstStyle/>
                    <a:p>
                      <a:pPr marL="35687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RŞ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72085">
                <a:tc gridSpan="3">
                  <a:txBody>
                    <a:bodyPr/>
                    <a:lstStyle/>
                    <a:p>
                      <a:pPr marL="35718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RŞ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46050">
                <a:tc gridSpan="3">
                  <a:txBody>
                    <a:bodyPr/>
                    <a:lstStyle/>
                    <a:p>
                      <a:pPr algn="r" marR="466725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657016" y="7963658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3’</a:t>
            </a:r>
            <a:r>
              <a:rPr dirty="0" sz="800" spc="-10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50505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64080" y="7963658"/>
            <a:ext cx="3442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50505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43045" y="8716298"/>
            <a:ext cx="1938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80808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Prefeito,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11</a:t>
            </a:r>
            <a:r>
              <a:rPr dirty="0" sz="800" spc="3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março,</a:t>
            </a:r>
            <a:r>
              <a:rPr dirty="0" sz="800" spc="-20">
                <a:latin typeface="Lucida Sans Unicode"/>
                <a:cs typeface="Lucida Sans Unicode"/>
              </a:rPr>
              <a:t> 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88632" y="9899851"/>
            <a:ext cx="29400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45593" y="9896804"/>
            <a:ext cx="5010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0A0A0A"/>
                </a:solidFill>
                <a:latin typeface="Lucida Sans Unicode"/>
                <a:cs typeface="Lucida Sans Unicode"/>
              </a:rPr>
              <a:t>Pág</a:t>
            </a:r>
            <a:r>
              <a:rPr dirty="0" sz="55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080808"/>
                </a:solidFill>
                <a:latin typeface="Lucida Sans Unicode"/>
                <a:cs typeface="Lucida Sans Unicode"/>
              </a:rPr>
              <a:t>ina</a:t>
            </a:r>
            <a:r>
              <a:rPr dirty="0" sz="550" spc="-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050505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-1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de</a:t>
            </a:r>
            <a:r>
              <a:rPr dirty="0" sz="550" spc="-35">
                <a:latin typeface="Lucida Sans Unicode"/>
                <a:cs typeface="Lucida Sans Unicode"/>
              </a:rPr>
              <a:t> </a:t>
            </a:r>
            <a:r>
              <a:rPr dirty="0" sz="550" spc="-50">
                <a:latin typeface="Lucida Sans Unicode"/>
                <a:cs typeface="Lucida Sans Unicode"/>
              </a:rPr>
              <a:t>1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2025-09-03T19:33:15Z</dcterms:created>
  <dcterms:modified xsi:type="dcterms:W3CDTF">2025-09-03T19:33:15Z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