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Relationship Id="rId7" Type="http://schemas.openxmlformats.org/officeDocument/2006/relationships/image" Target="../media/image8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7402" y="1133856"/>
            <a:ext cx="6740817" cy="762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20539" y="213359"/>
            <a:ext cx="740514" cy="74676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347402" y="9934956"/>
            <a:ext cx="6741159" cy="0"/>
          </a:xfrm>
          <a:custGeom>
            <a:avLst/>
            <a:gdLst/>
            <a:ahLst/>
            <a:cxnLst/>
            <a:rect l="l" t="t" r="r" b="b"/>
            <a:pathLst>
              <a:path w="6741159" h="0">
                <a:moveTo>
                  <a:pt x="0" y="0"/>
                </a:moveTo>
                <a:lnTo>
                  <a:pt x="6740814" y="0"/>
                </a:lnTo>
              </a:path>
            </a:pathLst>
          </a:custGeom>
          <a:ln w="9144">
            <a:solidFill>
              <a:srgbClr val="181C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25391" y="42958"/>
            <a:ext cx="3211830" cy="665480"/>
          </a:xfrm>
          <a:prstGeom prst="rect">
            <a:avLst/>
          </a:prstGeom>
        </p:spPr>
        <p:txBody>
          <a:bodyPr wrap="square" lIns="0" tIns="11557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91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30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34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210" b="1">
                <a:latin typeface="Arial"/>
                <a:cs typeface="Arial"/>
              </a:rPr>
              <a:t>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2034539" indent="3175">
              <a:lnSpc>
                <a:spcPct val="12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Rua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2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77050" y="1418590"/>
            <a:ext cx="2991485" cy="703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0998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Decreto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111111"/>
                </a:solidFill>
                <a:latin typeface="Arial MT"/>
                <a:cs typeface="Arial MT"/>
              </a:rPr>
              <a:t>N°</a:t>
            </a:r>
            <a:r>
              <a:rPr dirty="0" sz="850" spc="-4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2573</a:t>
            </a:r>
            <a:r>
              <a:rPr dirty="0" sz="850" spc="-10">
                <a:latin typeface="Arial MT"/>
                <a:cs typeface="Arial MT"/>
              </a:rPr>
              <a:t> de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14</a:t>
            </a:r>
            <a:r>
              <a:rPr dirty="0" sz="850" spc="35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7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março,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2024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850">
              <a:latin typeface="Arial MT"/>
              <a:cs typeface="Arial MT"/>
            </a:endParaRPr>
          </a:p>
          <a:p>
            <a:pPr marL="13970" marR="135255" indent="-1905">
              <a:lnSpc>
                <a:spcPts val="860"/>
              </a:lnSpc>
            </a:pPr>
            <a:r>
              <a:rPr dirty="0" sz="850" spc="-25">
                <a:latin typeface="Arial MT"/>
                <a:cs typeface="Arial MT"/>
              </a:rPr>
              <a:t>Abre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crédito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suplementar</a:t>
            </a:r>
            <a:r>
              <a:rPr dirty="0" sz="850">
                <a:latin typeface="Arial MT"/>
                <a:cs typeface="Arial MT"/>
              </a:rPr>
              <a:t> no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valor </a:t>
            </a:r>
            <a:r>
              <a:rPr dirty="0" sz="850" spc="-25">
                <a:solidFill>
                  <a:srgbClr val="0A0A0A"/>
                </a:solidFill>
                <a:latin typeface="Arial MT"/>
                <a:cs typeface="Arial MT"/>
              </a:rPr>
              <a:t>total</a:t>
            </a:r>
            <a:r>
              <a:rPr dirty="0" sz="850" spc="-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R$169.744,00,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para </a:t>
            </a:r>
            <a:r>
              <a:rPr dirty="0" sz="850" spc="-10">
                <a:latin typeface="Arial MT"/>
                <a:cs typeface="Arial MT"/>
              </a:rPr>
              <a:t>fins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especifica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30303"/>
                </a:solidFill>
                <a:latin typeface="Arial MT"/>
                <a:cs typeface="Arial MT"/>
              </a:rPr>
              <a:t>e</a:t>
            </a:r>
            <a:r>
              <a:rPr dirty="0" sz="850" spc="-6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30303"/>
                </a:solidFill>
                <a:latin typeface="Arial MT"/>
                <a:cs typeface="Arial MT"/>
              </a:rPr>
              <a:t>da</a:t>
            </a:r>
            <a:r>
              <a:rPr dirty="0" sz="850" spc="-2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outras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88749" y="2624075"/>
            <a:ext cx="6643370" cy="9461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63500" marR="55880" indent="828040">
              <a:lnSpc>
                <a:spcPct val="127099"/>
              </a:lnSpc>
              <a:spcBef>
                <a:spcPts val="100"/>
              </a:spcBef>
            </a:pPr>
            <a:r>
              <a:rPr dirty="0" baseline="13071" sz="1275">
                <a:latin typeface="Arial MT"/>
                <a:cs typeface="Arial MT"/>
              </a:rPr>
              <a:t>O</a:t>
            </a:r>
            <a:r>
              <a:rPr dirty="0" baseline="13071" sz="1275" spc="-89">
                <a:latin typeface="Arial MT"/>
                <a:cs typeface="Arial MT"/>
              </a:rPr>
              <a:t> </a:t>
            </a:r>
            <a:r>
              <a:rPr dirty="0" baseline="9803" sz="1275" spc="-82">
                <a:latin typeface="Arial MT"/>
                <a:cs typeface="Arial MT"/>
              </a:rPr>
              <a:t>PREFE</a:t>
            </a:r>
            <a:r>
              <a:rPr dirty="0" baseline="9803" sz="1275" spc="-217">
                <a:latin typeface="Arial MT"/>
                <a:cs typeface="Arial MT"/>
              </a:rPr>
              <a:t> </a:t>
            </a:r>
            <a:r>
              <a:rPr dirty="0" baseline="9803" sz="1275" spc="-60">
                <a:latin typeface="Arial MT"/>
                <a:cs typeface="Arial MT"/>
              </a:rPr>
              <a:t>ITO</a:t>
            </a:r>
            <a:r>
              <a:rPr dirty="0" baseline="9803" sz="1275" spc="-3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MUNICIPAL, </a:t>
            </a:r>
            <a:r>
              <a:rPr dirty="0" sz="850" spc="-45">
                <a:solidFill>
                  <a:srgbClr val="080808"/>
                </a:solidFill>
                <a:latin typeface="Arial MT"/>
                <a:cs typeface="Arial MT"/>
              </a:rPr>
              <a:t>no</a:t>
            </a:r>
            <a:r>
              <a:rPr dirty="0" sz="850" spc="-1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uso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A0A0A"/>
                </a:solidFill>
                <a:latin typeface="Arial MT"/>
                <a:cs typeface="Arial MT"/>
              </a:rPr>
              <a:t>de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suas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atribuições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legais,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constitucionais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acordo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A0A0A"/>
                </a:solidFill>
                <a:latin typeface="Arial MT"/>
                <a:cs typeface="Arial MT"/>
              </a:rPr>
              <a:t>com</a:t>
            </a:r>
            <a:r>
              <a:rPr dirty="0" sz="850" spc="1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80">
                <a:solidFill>
                  <a:srgbClr val="030303"/>
                </a:solidFill>
                <a:latin typeface="Arial MT"/>
                <a:cs typeface="Arial MT"/>
              </a:rPr>
              <a:t>o</a:t>
            </a:r>
            <a:r>
              <a:rPr dirty="0" sz="850" spc="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111111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050505"/>
                </a:solidFill>
                <a:latin typeface="Arial MT"/>
                <a:cs typeface="Arial MT"/>
              </a:rPr>
              <a:t>Ihe</a:t>
            </a:r>
            <a:r>
              <a:rPr dirty="0" sz="850" spc="-2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confere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A1A1A"/>
                </a:solidFill>
                <a:latin typeface="Arial MT"/>
                <a:cs typeface="Arial MT"/>
              </a:rPr>
              <a:t>o</a:t>
            </a:r>
            <a:r>
              <a:rPr dirty="0" sz="850" spc="-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baseline="-9803" sz="1275" spc="-52">
                <a:solidFill>
                  <a:srgbClr val="030303"/>
                </a:solidFill>
                <a:latin typeface="Arial MT"/>
                <a:cs typeface="Arial MT"/>
              </a:rPr>
              <a:t>art.</a:t>
            </a:r>
            <a:r>
              <a:rPr dirty="0" baseline="-9803" sz="1275" spc="-37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baseline="-9803" sz="1275" spc="-15">
                <a:latin typeface="Arial MT"/>
                <a:cs typeface="Arial MT"/>
              </a:rPr>
              <a:t>R°</a:t>
            </a:r>
            <a:r>
              <a:rPr dirty="0" baseline="-9803" sz="1275" spc="225">
                <a:latin typeface="Arial MT"/>
                <a:cs typeface="Arial MT"/>
              </a:rPr>
              <a:t> </a:t>
            </a:r>
            <a:r>
              <a:rPr dirty="0" baseline="-9803" sz="1275" spc="-52">
                <a:latin typeface="Arial MT"/>
                <a:cs typeface="Arial MT"/>
              </a:rPr>
              <a:t>da </a:t>
            </a:r>
            <a:r>
              <a:rPr dirty="0" sz="850" spc="-20">
                <a:latin typeface="Arial MT"/>
                <a:cs typeface="Arial MT"/>
              </a:rPr>
              <a:t>LEI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</a:t>
            </a:r>
            <a:r>
              <a:rPr dirty="0" sz="850" spc="-35">
                <a:latin typeface="Arial MT"/>
                <a:cs typeface="Arial MT"/>
              </a:rPr>
              <a:t>828/2023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datada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0E0E0E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21/12/2023,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publicada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em</a:t>
            </a:r>
            <a:r>
              <a:rPr dirty="0" sz="850" spc="19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21/12/2023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z="85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</a:pPr>
            <a:r>
              <a:rPr dirty="0" u="sng" sz="850" spc="-7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50" spc="5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6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850" spc="-55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50" spc="-3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50" spc="-35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>
                <a:solidFill>
                  <a:srgbClr val="030303"/>
                </a:solidFill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50" spc="-20">
                <a:solidFill>
                  <a:srgbClr val="030303"/>
                </a:solidFill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25">
                <a:uFill>
                  <a:solidFill>
                    <a:srgbClr val="1C1F28"/>
                  </a:solidFill>
                </a:uFill>
                <a:latin typeface="Arial MT"/>
                <a:cs typeface="Arial MT"/>
              </a:rPr>
              <a:t>A:</a:t>
            </a:r>
            <a:endParaRPr sz="8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55"/>
              </a:spcBef>
            </a:pPr>
            <a:endParaRPr sz="850">
              <a:latin typeface="Arial MT"/>
              <a:cs typeface="Arial MT"/>
            </a:endParaRPr>
          </a:p>
          <a:p>
            <a:pPr marL="370205">
              <a:lnSpc>
                <a:spcPct val="100000"/>
              </a:lnSpc>
            </a:pPr>
            <a:r>
              <a:rPr dirty="0" sz="850" spc="-25">
                <a:latin typeface="Arial MT"/>
                <a:cs typeface="Arial MT"/>
              </a:rPr>
              <a:t>Artigo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1º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Fica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suplementar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seguintes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dotações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8180" y="4309271"/>
            <a:ext cx="197167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>
                <a:uFill>
                  <a:solidFill>
                    <a:srgbClr val="131823"/>
                  </a:solidFill>
                </a:uFill>
                <a:latin typeface="Arial MT"/>
                <a:cs typeface="Arial MT"/>
              </a:rPr>
              <a:t>Dotações </a:t>
            </a:r>
            <a:r>
              <a:rPr dirty="0" u="heavy" sz="850" spc="-10">
                <a:uFill>
                  <a:solidFill>
                    <a:srgbClr val="13182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heavy" sz="850" spc="500">
                <a:uFill>
                  <a:solidFill>
                    <a:srgbClr val="13182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59690">
              <a:lnSpc>
                <a:spcPct val="100000"/>
              </a:lnSpc>
              <a:spcBef>
                <a:spcPts val="39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04">
                <a:latin typeface="Arial MT"/>
                <a:cs typeface="Arial MT"/>
              </a:rPr>
              <a:t> </a:t>
            </a:r>
            <a:r>
              <a:rPr dirty="0" sz="950">
                <a:latin typeface="Arial MT"/>
                <a:cs typeface="Arial MT"/>
              </a:rPr>
              <a:t>MUNICIPAL</a:t>
            </a:r>
            <a:r>
              <a:rPr dirty="0" sz="950" spc="265"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050505"/>
                </a:solidFill>
                <a:latin typeface="Arial MT"/>
                <a:cs typeface="Arial MT"/>
              </a:rPr>
              <a:t>DE</a:t>
            </a:r>
            <a:r>
              <a:rPr dirty="0" sz="950" spc="19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graphicFrame>
        <p:nvGraphicFramePr>
          <p:cNvPr id="9" name="object 9" descr=""/>
          <p:cNvGraphicFramePr>
            <a:graphicFrameLocks noGrp="1"/>
          </p:cNvGraphicFramePr>
          <p:nvPr/>
        </p:nvGraphicFramePr>
        <p:xfrm>
          <a:off x="480060" y="4727260"/>
          <a:ext cx="6654800" cy="10204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885"/>
                <a:gridCol w="2691129"/>
                <a:gridCol w="2310130"/>
                <a:gridCol w="846454"/>
              </a:tblGrid>
              <a:tr h="151130">
                <a:tc>
                  <a:txBody>
                    <a:bodyPr/>
                    <a:lstStyle/>
                    <a:p>
                      <a:pPr marL="33020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05.22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940"/>
                        </a:lnSpc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84"/>
                        </a:spcBef>
                      </a:pP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GÂ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535" sz="1275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6535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GÂ</a:t>
                      </a:r>
                      <a:r>
                        <a:rPr dirty="0" baseline="6535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6535" sz="1275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3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6535" sz="1275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6535" sz="1275" spc="-37">
                          <a:latin typeface="Arial MT"/>
                          <a:cs typeface="Arial MT"/>
                        </a:rPr>
                        <a:t>FMS</a:t>
                      </a:r>
                      <a:endParaRPr baseline="6535" sz="1275">
                        <a:latin typeface="Arial MT"/>
                        <a:cs typeface="Arial MT"/>
                      </a:endParaRPr>
                    </a:p>
                  </a:txBody>
                  <a:tcPr marL="0" marR="0" marB="0" marT="36194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675640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Saúde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169.744,00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3020"/>
                </a:tc>
              </a:tr>
              <a:tr h="1765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843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 do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169.744,00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752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169.744,00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9755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2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169.744,00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</a:tbl>
          </a:graphicData>
        </a:graphic>
      </p:graphicFrame>
      <p:sp>
        <p:nvSpPr>
          <p:cNvPr id="10" name="object 10" descr=""/>
          <p:cNvSpPr txBox="1"/>
          <p:nvPr/>
        </p:nvSpPr>
        <p:spPr>
          <a:xfrm>
            <a:off x="837679" y="5798566"/>
            <a:ext cx="6047105" cy="283210"/>
          </a:xfrm>
          <a:prstGeom prst="rect">
            <a:avLst/>
          </a:prstGeom>
        </p:spPr>
        <p:txBody>
          <a:bodyPr wrap="square" lIns="0" tIns="17780" rIns="0" bIns="0" rtlCol="0" vert="horz">
            <a:spAutoFit/>
          </a:bodyPr>
          <a:lstStyle/>
          <a:p>
            <a:pPr marL="486409" marR="5080" indent="-474345">
              <a:lnSpc>
                <a:spcPts val="1010"/>
              </a:lnSpc>
              <a:spcBef>
                <a:spcPts val="140"/>
              </a:spcBef>
            </a:pPr>
            <a:r>
              <a:rPr dirty="0" sz="850" spc="-30">
                <a:latin typeface="Arial MT"/>
                <a:cs typeface="Arial MT"/>
              </a:rPr>
              <a:t>Artigo </a:t>
            </a:r>
            <a:r>
              <a:rPr dirty="0" sz="850" spc="-20">
                <a:solidFill>
                  <a:srgbClr val="0A0A0A"/>
                </a:solidFill>
                <a:latin typeface="Arial MT"/>
                <a:cs typeface="Arial MT"/>
              </a:rPr>
              <a:t>2º</a:t>
            </a:r>
            <a:r>
              <a:rPr dirty="0" sz="850" spc="-4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-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As despesas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decorrentes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50505"/>
                </a:solidFill>
                <a:latin typeface="Arial MT"/>
                <a:cs typeface="Arial MT"/>
              </a:rPr>
              <a:t>da</a:t>
            </a:r>
            <a:r>
              <a:rPr dirty="0" sz="850" spc="-15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abertura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do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presente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crédito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suplementar,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serão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cobertas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50505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recursos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030303"/>
                </a:solidFill>
                <a:latin typeface="Arial MT"/>
                <a:cs typeface="Arial MT"/>
              </a:rPr>
              <a:t>de</a:t>
            </a:r>
            <a:r>
              <a:rPr dirty="0" sz="850" spc="-3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que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trata 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Artigo </a:t>
            </a:r>
            <a:r>
              <a:rPr dirty="0" sz="850" spc="-35">
                <a:solidFill>
                  <a:srgbClr val="030303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parágrafo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1º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da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Lei</a:t>
            </a:r>
            <a:r>
              <a:rPr dirty="0" sz="850" spc="-3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Federal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N° 4.320/64,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Inciso </a:t>
            </a:r>
            <a:r>
              <a:rPr dirty="0" sz="850" spc="-20"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726432" y="6141466"/>
            <a:ext cx="1661795" cy="3975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805" marR="5080" indent="-332740">
              <a:lnSpc>
                <a:spcPct val="143500"/>
              </a:lnSpc>
              <a:spcBef>
                <a:spcPts val="100"/>
              </a:spcBef>
            </a:pPr>
            <a:r>
              <a:rPr dirty="0" sz="850" spc="-20">
                <a:latin typeface="Arial MT"/>
                <a:cs typeface="Arial MT"/>
              </a:rPr>
              <a:t>Inciso:</a:t>
            </a:r>
            <a:r>
              <a:rPr dirty="0" sz="850" spc="40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C0C0C"/>
                </a:solidFill>
                <a:latin typeface="Arial MT"/>
                <a:cs typeface="Arial MT"/>
              </a:rPr>
              <a:t>ll</a:t>
            </a:r>
            <a:r>
              <a:rPr dirty="0" sz="850" spc="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111111"/>
                </a:solidFill>
                <a:latin typeface="Arial MT"/>
                <a:cs typeface="Arial MT"/>
              </a:rPr>
              <a:t>-</a:t>
            </a:r>
            <a:r>
              <a:rPr dirty="0" sz="850" spc="-3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Excesso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080808"/>
                </a:solidFill>
                <a:latin typeface="Arial MT"/>
                <a:cs typeface="Arial MT"/>
              </a:rPr>
              <a:t>de</a:t>
            </a:r>
            <a:r>
              <a:rPr dirty="0" sz="850" spc="-1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Arrecadação: </a:t>
            </a:r>
            <a:r>
              <a:rPr dirty="0" sz="850">
                <a:latin typeface="Arial MT"/>
                <a:cs typeface="Arial MT"/>
              </a:rPr>
              <a:t>III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35">
                <a:latin typeface="Arial MT"/>
                <a:cs typeface="Arial MT"/>
              </a:rPr>
              <a:t> Anulação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Dotação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3919085" y="6156706"/>
            <a:ext cx="655955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dirty="0" sz="850" spc="-35">
                <a:latin typeface="Arial MT"/>
                <a:cs typeface="Arial MT"/>
              </a:rPr>
              <a:t>R$169.744,00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95"/>
              </a:spcBef>
            </a:pPr>
            <a:r>
              <a:rPr dirty="0" sz="850" spc="-10">
                <a:latin typeface="Arial MT"/>
                <a:cs typeface="Arial MT"/>
              </a:rPr>
              <a:t>$169.744,00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75132" y="6491639"/>
            <a:ext cx="1971675" cy="394335"/>
          </a:xfrm>
          <a:prstGeom prst="rect">
            <a:avLst/>
          </a:prstGeom>
        </p:spPr>
        <p:txBody>
          <a:bodyPr wrap="square" lIns="0" tIns="571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u="heavy" sz="85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heavy" sz="850" spc="15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 </a:t>
            </a:r>
            <a:r>
              <a:rPr dirty="0" u="heavy" sz="850" spc="-1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heavy" sz="850" spc="500">
                <a:uFill>
                  <a:solidFill>
                    <a:srgbClr val="181C28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390"/>
              </a:spcBef>
            </a:pPr>
            <a:r>
              <a:rPr dirty="0" sz="950">
                <a:latin typeface="Arial MT"/>
                <a:cs typeface="Arial MT"/>
              </a:rPr>
              <a:t>FUNDO</a:t>
            </a:r>
            <a:r>
              <a:rPr dirty="0" sz="950" spc="200">
                <a:latin typeface="Arial MT"/>
                <a:cs typeface="Arial MT"/>
              </a:rPr>
              <a:t> </a:t>
            </a:r>
            <a:r>
              <a:rPr dirty="0" sz="950" b="1">
                <a:solidFill>
                  <a:srgbClr val="080808"/>
                </a:solidFill>
                <a:latin typeface="Arial"/>
                <a:cs typeface="Arial"/>
              </a:rPr>
              <a:t>MUNICIPAL</a:t>
            </a:r>
            <a:r>
              <a:rPr dirty="0" sz="950" spc="225" b="1">
                <a:solidFill>
                  <a:srgbClr val="080808"/>
                </a:solidFill>
                <a:latin typeface="Arial"/>
                <a:cs typeface="Arial"/>
              </a:rPr>
              <a:t> </a:t>
            </a:r>
            <a:r>
              <a:rPr dirty="0" sz="950">
                <a:solidFill>
                  <a:srgbClr val="0F0F0F"/>
                </a:solidFill>
                <a:latin typeface="Arial MT"/>
                <a:cs typeface="Arial MT"/>
              </a:rPr>
              <a:t>DE</a:t>
            </a:r>
            <a:r>
              <a:rPr dirty="0" sz="950" spc="16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97829" y="6827266"/>
            <a:ext cx="279400" cy="40386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50" spc="-25">
                <a:solidFill>
                  <a:srgbClr val="050505"/>
                </a:solidFill>
                <a:latin typeface="Arial MT"/>
                <a:cs typeface="Arial MT"/>
              </a:rPr>
              <a:t>05.22</a:t>
            </a:r>
            <a:endParaRPr sz="8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470"/>
              </a:spcBef>
            </a:pPr>
            <a:r>
              <a:rPr dirty="0" sz="850" spc="-50">
                <a:latin typeface="Arial MT"/>
                <a:cs typeface="Arial MT"/>
              </a:rPr>
              <a:t>2.02^.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281706" y="6818122"/>
            <a:ext cx="4164329" cy="42164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640"/>
              </a:spcBef>
            </a:pPr>
            <a:r>
              <a:rPr dirty="0" sz="850">
                <a:solidFill>
                  <a:srgbClr val="080808"/>
                </a:solidFill>
                <a:latin typeface="Arial MT"/>
                <a:cs typeface="Arial MT"/>
              </a:rPr>
              <a:t>Fundo</a:t>
            </a:r>
            <a:r>
              <a:rPr dirty="0" sz="850" spc="-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850" spc="-35" b="1">
                <a:latin typeface="Arial"/>
                <a:cs typeface="Arial"/>
              </a:rPr>
              <a:t>Municipal</a:t>
            </a:r>
            <a:r>
              <a:rPr dirty="0" sz="850" spc="55" b="1">
                <a:latin typeface="Arial"/>
                <a:cs typeface="Arial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Saúde</a:t>
            </a:r>
            <a:endParaRPr sz="850">
              <a:latin typeface="Arial MT"/>
              <a:cs typeface="Arial MT"/>
            </a:endParaRPr>
          </a:p>
          <a:p>
            <a:pPr marL="38735">
              <a:lnSpc>
                <a:spcPct val="100000"/>
              </a:lnSpc>
              <a:spcBef>
                <a:spcPts val="540"/>
              </a:spcBef>
            </a:pPr>
            <a:r>
              <a:rPr dirty="0" baseline="6535" sz="1275" spc="-44">
                <a:latin typeface="Arial MT"/>
                <a:cs typeface="Arial MT"/>
              </a:rPr>
              <a:t>MANUTEN</a:t>
            </a:r>
            <a:r>
              <a:rPr dirty="0" sz="850" spc="-30">
                <a:latin typeface="Arial MT"/>
                <a:cs typeface="Arial MT"/>
              </a:rPr>
              <a:t>CA</a:t>
            </a:r>
            <a:r>
              <a:rPr dirty="0" baseline="6535" sz="1275" spc="-44">
                <a:latin typeface="Arial MT"/>
                <a:cs typeface="Arial MT"/>
              </a:rPr>
              <a:t>O</a:t>
            </a:r>
            <a:r>
              <a:rPr dirty="0" baseline="6535" sz="1275" spc="-127">
                <a:latin typeface="Arial MT"/>
                <a:cs typeface="Arial MT"/>
              </a:rPr>
              <a:t> </a:t>
            </a:r>
            <a:r>
              <a:rPr dirty="0" baseline="3267" sz="1275">
                <a:solidFill>
                  <a:srgbClr val="030303"/>
                </a:solidFill>
                <a:latin typeface="Arial MT"/>
                <a:cs typeface="Arial MT"/>
              </a:rPr>
              <a:t>E</a:t>
            </a:r>
            <a:r>
              <a:rPr dirty="0" baseline="3267" sz="1275" spc="-3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baseline="3267" sz="1275" spc="-52">
                <a:latin typeface="Arial MT"/>
                <a:cs typeface="Arial MT"/>
              </a:rPr>
              <a:t>OPERACIONALIZA</a:t>
            </a:r>
            <a:r>
              <a:rPr dirty="0" sz="850" spc="-35">
                <a:latin typeface="Arial MT"/>
                <a:cs typeface="Arial MT"/>
              </a:rPr>
              <a:t>CÃ</a:t>
            </a:r>
            <a:r>
              <a:rPr dirty="0" baseline="3267" sz="1275" spc="-52">
                <a:latin typeface="Arial MT"/>
                <a:cs typeface="Arial MT"/>
              </a:rPr>
              <a:t>O</a:t>
            </a:r>
            <a:r>
              <a:rPr dirty="0" baseline="3267" sz="1275" spc="-89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PROGRAMA</a:t>
            </a:r>
            <a:r>
              <a:rPr dirty="0" baseline="3267" sz="1275" spc="135">
                <a:latin typeface="Arial MT"/>
                <a:cs typeface="Arial MT"/>
              </a:rPr>
              <a:t> </a:t>
            </a:r>
            <a:r>
              <a:rPr dirty="0" baseline="3267" sz="1275" spc="-52">
                <a:latin typeface="Arial MT"/>
                <a:cs typeface="Arial MT"/>
              </a:rPr>
              <a:t>MUNICIPAL</a:t>
            </a:r>
            <a:r>
              <a:rPr dirty="0" baseline="3267" sz="1275" spc="75">
                <a:latin typeface="Arial MT"/>
                <a:cs typeface="Arial MT"/>
              </a:rPr>
              <a:t> </a:t>
            </a:r>
            <a:r>
              <a:rPr dirty="0" baseline="3267" sz="1275" spc="-44">
                <a:solidFill>
                  <a:srgbClr val="0A0A0A"/>
                </a:solidFill>
                <a:latin typeface="Arial MT"/>
                <a:cs typeface="Arial MT"/>
              </a:rPr>
              <a:t>SAÚDE</a:t>
            </a:r>
            <a:r>
              <a:rPr dirty="0" baseline="3267" sz="1275" spc="7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baseline="3267" sz="1275" spc="-15">
                <a:solidFill>
                  <a:srgbClr val="050505"/>
                </a:solidFill>
                <a:latin typeface="Arial MT"/>
                <a:cs typeface="Arial MT"/>
              </a:rPr>
              <a:t>ESCOLAR</a:t>
            </a:r>
            <a:endParaRPr baseline="3267" sz="1275">
              <a:latin typeface="Arial MT"/>
              <a:cs typeface="Arial MT"/>
            </a:endParaRPr>
          </a:p>
        </p:txBody>
      </p:sp>
      <p:graphicFrame>
        <p:nvGraphicFramePr>
          <p:cNvPr id="16" name="object 16" descr=""/>
          <p:cNvGraphicFramePr>
            <a:graphicFrameLocks noGrp="1"/>
          </p:cNvGraphicFramePr>
          <p:nvPr/>
        </p:nvGraphicFramePr>
        <p:xfrm>
          <a:off x="478839" y="7275388"/>
          <a:ext cx="6655434" cy="8108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0250"/>
                <a:gridCol w="2586354"/>
                <a:gridCol w="2606040"/>
                <a:gridCol w="657224"/>
              </a:tblGrid>
              <a:tr h="145415">
                <a:tc>
                  <a:txBody>
                    <a:bodyPr/>
                    <a:lstStyle/>
                    <a:p>
                      <a:pPr algn="ctr" marR="68580">
                        <a:lnSpc>
                          <a:spcPts val="940"/>
                        </a:lnSpc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3.3.9.0.30.OU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940"/>
                        </a:lnSpc>
                      </a:pPr>
                      <a:r>
                        <a:rPr dirty="0" sz="850" spc="-4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106680">
                        <a:lnSpc>
                          <a:spcPts val="940"/>
                        </a:lnSpc>
                      </a:pPr>
                      <a:r>
                        <a:rPr dirty="0" sz="850" spc="-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2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solidFill>
                            <a:srgbClr val="000311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141605">
                        <a:lnSpc>
                          <a:spcPts val="940"/>
                        </a:lnSpc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84.872,00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algn="ctr" marR="730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4.4.9.0.52.00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55">
                          <a:solidFill>
                            <a:srgbClr val="03030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PERMANENTE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113664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14160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84.872,00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74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50" spc="5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169.744,00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8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169.744,00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45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2344">
                        <a:lnSpc>
                          <a:spcPts val="930"/>
                        </a:lnSpc>
                        <a:spcBef>
                          <a:spcPts val="114"/>
                        </a:spcBef>
                      </a:pPr>
                      <a:r>
                        <a:rPr dirty="0" sz="850">
                          <a:solidFill>
                            <a:srgbClr val="070707"/>
                          </a:solidFill>
                          <a:latin typeface="Arial MT"/>
                          <a:cs typeface="Arial MT"/>
                        </a:rPr>
                        <a:t>Valor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10">
                          <a:solidFill>
                            <a:srgbClr val="05050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ts val="93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169.744,00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17" name="object 17" descr=""/>
          <p:cNvSpPr txBox="1"/>
          <p:nvPr/>
        </p:nvSpPr>
        <p:spPr>
          <a:xfrm>
            <a:off x="2961173" y="9945116"/>
            <a:ext cx="29972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555123" y="9948418"/>
            <a:ext cx="499745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>
                <a:latin typeface="Arial MT"/>
                <a:cs typeface="Arial MT"/>
              </a:rPr>
              <a:t>Páglna</a:t>
            </a:r>
            <a:r>
              <a:rPr dirty="0" sz="550" spc="110">
                <a:latin typeface="Arial MT"/>
                <a:cs typeface="Arial MT"/>
              </a:rPr>
              <a:t> </a:t>
            </a:r>
            <a:r>
              <a:rPr dirty="0" sz="550">
                <a:solidFill>
                  <a:srgbClr val="030303"/>
                </a:solidFill>
                <a:latin typeface="Arial MT"/>
                <a:cs typeface="Arial MT"/>
              </a:rPr>
              <a:t>1</a:t>
            </a:r>
            <a:r>
              <a:rPr dirty="0" sz="550" spc="90">
                <a:solidFill>
                  <a:srgbClr val="030303"/>
                </a:solidFill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155">
                <a:latin typeface="Arial MT"/>
                <a:cs typeface="Arial MT"/>
              </a:rPr>
              <a:t> </a:t>
            </a:r>
            <a:r>
              <a:rPr dirty="0" sz="550" spc="-50">
                <a:solidFill>
                  <a:srgbClr val="0A0A0A"/>
                </a:solidFill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39599" y="1926335"/>
            <a:ext cx="2002132" cy="1609344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23586" y="9938004"/>
            <a:ext cx="6634480" cy="0"/>
          </a:xfrm>
          <a:custGeom>
            <a:avLst/>
            <a:gdLst/>
            <a:ahLst/>
            <a:cxnLst/>
            <a:rect l="l" t="t" r="r" b="b"/>
            <a:pathLst>
              <a:path w="6634480" h="0">
                <a:moveTo>
                  <a:pt x="0" y="0"/>
                </a:moveTo>
                <a:lnTo>
                  <a:pt x="6634155" y="0"/>
                </a:lnTo>
              </a:path>
            </a:pathLst>
          </a:custGeom>
          <a:ln w="9144">
            <a:solidFill>
              <a:srgbClr val="13182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47402" y="1158239"/>
            <a:ext cx="6744334" cy="0"/>
          </a:xfrm>
          <a:custGeom>
            <a:avLst/>
            <a:gdLst/>
            <a:ahLst/>
            <a:cxnLst/>
            <a:rect l="l" t="t" r="r" b="b"/>
            <a:pathLst>
              <a:path w="6744334" h="0">
                <a:moveTo>
                  <a:pt x="0" y="0"/>
                </a:moveTo>
                <a:lnTo>
                  <a:pt x="6743861" y="0"/>
                </a:lnTo>
              </a:path>
            </a:pathLst>
          </a:custGeom>
          <a:ln w="182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90629" y="676656"/>
            <a:ext cx="304738" cy="301751"/>
          </a:xfrm>
          <a:prstGeom prst="rect">
            <a:avLst/>
          </a:prstGeom>
        </p:spPr>
      </p:pic>
      <p:grpSp>
        <p:nvGrpSpPr>
          <p:cNvPr id="6" name="object 6" descr=""/>
          <p:cNvGrpSpPr/>
          <p:nvPr/>
        </p:nvGrpSpPr>
        <p:grpSpPr>
          <a:xfrm>
            <a:off x="423586" y="374904"/>
            <a:ext cx="722630" cy="536575"/>
            <a:chOff x="423586" y="374904"/>
            <a:chExt cx="722630" cy="536575"/>
          </a:xfrm>
        </p:grpSpPr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66813" y="374904"/>
              <a:ext cx="420539" cy="243840"/>
            </a:xfrm>
            <a:prstGeom prst="rect">
              <a:avLst/>
            </a:prstGeom>
          </p:spPr>
        </p:pic>
        <p:pic>
          <p:nvPicPr>
            <p:cNvPr id="8" name="object 8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23586" y="600456"/>
              <a:ext cx="722230" cy="310896"/>
            </a:xfrm>
            <a:prstGeom prst="rect">
              <a:avLst/>
            </a:prstGeom>
          </p:spPr>
        </p:pic>
      </p:grpSp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053480" y="9985248"/>
            <a:ext cx="274264" cy="5486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649396" y="9924288"/>
            <a:ext cx="496723" cy="112776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643885" y="188468"/>
            <a:ext cx="20764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.</a:t>
            </a:r>
            <a:r>
              <a:rPr dirty="0" sz="1200" spc="375">
                <a:latin typeface="Arial MT"/>
                <a:cs typeface="Arial MT"/>
              </a:rPr>
              <a:t> </a:t>
            </a:r>
            <a:r>
              <a:rPr dirty="0" sz="1200" spc="-50">
                <a:latin typeface="Arial MT"/>
                <a:cs typeface="Arial MT"/>
              </a:rPr>
              <a:t>-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73954" y="188468"/>
            <a:ext cx="3209925" cy="5746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105"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151515"/>
                </a:solidFill>
                <a:latin typeface="Arial MT"/>
                <a:cs typeface="Arial MT"/>
              </a:rPr>
              <a:t>DE </a:t>
            </a:r>
            <a:r>
              <a:rPr dirty="0" sz="1200" spc="-10"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5240" marR="2030095" indent="-3175">
              <a:lnSpc>
                <a:spcPct val="120000"/>
              </a:lnSpc>
              <a:spcBef>
                <a:spcPts val="434"/>
              </a:spcBef>
            </a:pPr>
            <a:r>
              <a:rPr dirty="0" sz="850" spc="-10">
                <a:latin typeface="Arial MT"/>
                <a:cs typeface="Arial MT"/>
              </a:rPr>
              <a:t>Rua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Maria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0E0E0E"/>
                </a:solidFill>
                <a:latin typeface="Arial MT"/>
                <a:cs typeface="Arial MT"/>
              </a:rPr>
              <a:t>18 </a:t>
            </a:r>
            <a:r>
              <a:rPr dirty="0" sz="850" spc="-20">
                <a:latin typeface="Arial MT"/>
                <a:cs typeface="Arial MT"/>
              </a:rPr>
              <a:t>Fazenda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28899" y="1217168"/>
            <a:ext cx="47879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 spc="-25">
                <a:latin typeface="Calibri"/>
                <a:cs typeface="Calibri"/>
              </a:rPr>
              <a:t>Artigo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45">
                <a:solidFill>
                  <a:srgbClr val="030303"/>
                </a:solidFill>
                <a:latin typeface="Calibri"/>
                <a:cs typeface="Calibri"/>
              </a:rPr>
              <a:t>3º</a:t>
            </a:r>
            <a:r>
              <a:rPr dirty="0" sz="900" spc="-5">
                <a:solidFill>
                  <a:srgbClr val="030303"/>
                </a:solidFill>
                <a:latin typeface="Calibri"/>
                <a:cs typeface="Calibri"/>
              </a:rPr>
              <a:t> </a:t>
            </a:r>
            <a:r>
              <a:rPr dirty="0" sz="900" spc="-50">
                <a:latin typeface="Calibri"/>
                <a:cs typeface="Calibri"/>
              </a:rPr>
              <a:t>-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342931" y="1217168"/>
            <a:ext cx="3455670" cy="1625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900">
                <a:latin typeface="Calibri"/>
                <a:cs typeface="Calibri"/>
              </a:rPr>
              <a:t>Revogadas</a:t>
            </a:r>
            <a:r>
              <a:rPr dirty="0" sz="900" spc="12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as</a:t>
            </a:r>
            <a:r>
              <a:rPr dirty="0" sz="900" spc="50">
                <a:latin typeface="Calibri"/>
                <a:cs typeface="Calibri"/>
              </a:rPr>
              <a:t> </a:t>
            </a:r>
            <a:r>
              <a:rPr dirty="0" sz="900" spc="-10">
                <a:latin typeface="Calibri"/>
                <a:cs typeface="Calibri"/>
              </a:rPr>
              <a:t>disposições</a:t>
            </a:r>
            <a:r>
              <a:rPr dirty="0" sz="900" spc="95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em</a:t>
            </a:r>
            <a:r>
              <a:rPr dirty="0" sz="900" spc="70">
                <a:latin typeface="Calibri"/>
                <a:cs typeface="Calibri"/>
              </a:rPr>
              <a:t> </a:t>
            </a:r>
            <a:r>
              <a:rPr dirty="0" sz="900" spc="-35">
                <a:latin typeface="Calibri"/>
                <a:cs typeface="Calibri"/>
              </a:rPr>
              <a:t>contrário.</a:t>
            </a:r>
            <a:r>
              <a:rPr dirty="0" sz="900" spc="100">
                <a:latin typeface="Calibri"/>
                <a:cs typeface="Calibri"/>
              </a:rPr>
              <a:t> </a:t>
            </a:r>
            <a:r>
              <a:rPr dirty="0" sz="900" spc="-30">
                <a:latin typeface="Calibri"/>
                <a:cs typeface="Calibri"/>
              </a:rPr>
              <a:t>Publique-</a:t>
            </a:r>
            <a:r>
              <a:rPr dirty="0" sz="900">
                <a:latin typeface="Calibri"/>
                <a:cs typeface="Calibri"/>
              </a:rPr>
              <a:t>se,</a:t>
            </a:r>
            <a:r>
              <a:rPr dirty="0" sz="900" spc="175">
                <a:latin typeface="Calibri"/>
                <a:cs typeface="Calibri"/>
              </a:rPr>
              <a:t> </a:t>
            </a:r>
            <a:r>
              <a:rPr dirty="0" sz="900" spc="-20">
                <a:latin typeface="Calibri"/>
                <a:cs typeface="Calibri"/>
              </a:rPr>
              <a:t>afixe-</a:t>
            </a:r>
            <a:r>
              <a:rPr dirty="0" sz="900">
                <a:latin typeface="Calibri"/>
                <a:cs typeface="Calibri"/>
              </a:rPr>
              <a:t>se</a:t>
            </a:r>
            <a:r>
              <a:rPr dirty="0" sz="900" spc="80">
                <a:latin typeface="Calibri"/>
                <a:cs typeface="Calibri"/>
              </a:rPr>
              <a:t> </a:t>
            </a:r>
            <a:r>
              <a:rPr dirty="0" sz="900">
                <a:latin typeface="Calibri"/>
                <a:cs typeface="Calibri"/>
              </a:rPr>
              <a:t>e</a:t>
            </a:r>
            <a:r>
              <a:rPr dirty="0" sz="900" spc="10">
                <a:latin typeface="Calibri"/>
                <a:cs typeface="Calibri"/>
              </a:rPr>
              <a:t> </a:t>
            </a:r>
            <a:r>
              <a:rPr dirty="0" sz="900" spc="-25">
                <a:latin typeface="Calibri"/>
                <a:cs typeface="Calibri"/>
              </a:rPr>
              <a:t>cumpra-se</a:t>
            </a:r>
            <a:endParaRPr sz="9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WAGNER FRANÇA</dc:creator>
  <dc:title>DECRETOS .pdf</dc:title>
  <dcterms:created xsi:type="dcterms:W3CDTF">2025-09-03T19:30:08Z</dcterms:created>
  <dcterms:modified xsi:type="dcterms:W3CDTF">2025-09-03T19:30:08Z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2024-03-15T00:00:00Z</vt:filetime>
  </property>
  <property fmtid="{D5CDD505-2E9C-101B-9397-08002B2CF9AE}" pid="3" name="LastSaved">
    <vt:filetime>2025-09-03T00:00:00Z</vt:filetime>
  </property>
  <property fmtid="{D5CDD505-2E9C-101B-9397-08002B2CF9AE}" pid="4" name="Producer">
    <vt:lpwstr>Microsoft: Print To PDF</vt:lpwstr>
  </property>
</Properties>
</file>