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Override PartName="/ppt/slides/slide1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</p:sldIdLst>
  <p:sldSz cx="7556500" cy="10693400"/>
  <p:notesSz cx="7556500" cy="106934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Relationship Id="rId8" Type="http://schemas.openxmlformats.org/officeDocument/2006/relationships/image" Target="../media/image2.jpg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75392" y="8467344"/>
            <a:ext cx="6448268" cy="1377696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15008" y="432816"/>
            <a:ext cx="706993" cy="713232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463202" y="1321307"/>
            <a:ext cx="6460490" cy="0"/>
          </a:xfrm>
          <a:custGeom>
            <a:avLst/>
            <a:gdLst/>
            <a:ahLst/>
            <a:cxnLst/>
            <a:rect l="l" t="t" r="r" b="b"/>
            <a:pathLst>
              <a:path w="6460490" h="0">
                <a:moveTo>
                  <a:pt x="0" y="0"/>
                </a:moveTo>
                <a:lnTo>
                  <a:pt x="6460454" y="0"/>
                </a:lnTo>
              </a:path>
            </a:pathLst>
          </a:custGeom>
          <a:ln w="9144">
            <a:solidFill>
              <a:srgbClr val="181C2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142" y="427736"/>
            <a:ext cx="6806565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544525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1386859" y="347218"/>
            <a:ext cx="3077845" cy="54546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5875">
              <a:lnSpc>
                <a:spcPct val="100000"/>
              </a:lnSpc>
              <a:spcBef>
                <a:spcPts val="100"/>
              </a:spcBef>
            </a:pPr>
            <a:r>
              <a:rPr dirty="0" sz="1150" b="1">
                <a:latin typeface="Arial"/>
                <a:cs typeface="Arial"/>
              </a:rPr>
              <a:t>PREFEITURA</a:t>
            </a:r>
            <a:r>
              <a:rPr dirty="0" sz="1150" spc="70" b="1">
                <a:latin typeface="Arial"/>
                <a:cs typeface="Arial"/>
              </a:rPr>
              <a:t> </a:t>
            </a:r>
            <a:r>
              <a:rPr dirty="0" sz="1150" b="1">
                <a:latin typeface="Arial"/>
                <a:cs typeface="Arial"/>
              </a:rPr>
              <a:t>MUNICIPAL</a:t>
            </a:r>
            <a:r>
              <a:rPr dirty="0" sz="1150" spc="35" b="1">
                <a:latin typeface="Arial"/>
                <a:cs typeface="Arial"/>
              </a:rPr>
              <a:t> </a:t>
            </a:r>
            <a:r>
              <a:rPr dirty="0" sz="1150" b="1">
                <a:solidFill>
                  <a:srgbClr val="0A0A0A"/>
                </a:solidFill>
                <a:latin typeface="Arial"/>
                <a:cs typeface="Arial"/>
              </a:rPr>
              <a:t>DE </a:t>
            </a:r>
            <a:r>
              <a:rPr dirty="0" sz="1150" spc="-10" b="1">
                <a:latin typeface="Arial"/>
                <a:cs typeface="Arial"/>
              </a:rPr>
              <a:t>SEROPEDICA</a:t>
            </a:r>
            <a:endParaRPr sz="1150">
              <a:latin typeface="Arial"/>
              <a:cs typeface="Arial"/>
            </a:endParaRPr>
          </a:p>
          <a:p>
            <a:pPr marL="12700" marR="1950085" indent="3175">
              <a:lnSpc>
                <a:spcPct val="120000"/>
              </a:lnSpc>
              <a:spcBef>
                <a:spcPts val="409"/>
              </a:spcBef>
            </a:pPr>
            <a:r>
              <a:rPr dirty="0" sz="800">
                <a:solidFill>
                  <a:srgbClr val="050505"/>
                </a:solidFill>
                <a:latin typeface="Arial MT"/>
                <a:cs typeface="Arial MT"/>
              </a:rPr>
              <a:t>Rua </a:t>
            </a:r>
            <a:r>
              <a:rPr dirty="0" sz="800">
                <a:solidFill>
                  <a:srgbClr val="030303"/>
                </a:solidFill>
                <a:latin typeface="Arial MT"/>
                <a:cs typeface="Arial MT"/>
              </a:rPr>
              <a:t>Maria</a:t>
            </a:r>
            <a:r>
              <a:rPr dirty="0" sz="800" spc="15">
                <a:solidFill>
                  <a:srgbClr val="030303"/>
                </a:solidFill>
                <a:latin typeface="Arial MT"/>
                <a:cs typeface="Arial MT"/>
              </a:rPr>
              <a:t> </a:t>
            </a:r>
            <a:r>
              <a:rPr dirty="0" sz="800">
                <a:latin typeface="Arial MT"/>
                <a:cs typeface="Arial MT"/>
              </a:rPr>
              <a:t>Lourenço,</a:t>
            </a:r>
            <a:r>
              <a:rPr dirty="0" sz="800" spc="-5">
                <a:latin typeface="Arial MT"/>
                <a:cs typeface="Arial MT"/>
              </a:rPr>
              <a:t> </a:t>
            </a:r>
            <a:r>
              <a:rPr dirty="0" sz="800" spc="-25">
                <a:solidFill>
                  <a:srgbClr val="050505"/>
                </a:solidFill>
                <a:latin typeface="Arial MT"/>
                <a:cs typeface="Arial MT"/>
              </a:rPr>
              <a:t>18</a:t>
            </a:r>
            <a:r>
              <a:rPr dirty="0" sz="800" spc="-10">
                <a:solidFill>
                  <a:srgbClr val="050505"/>
                </a:solidFill>
                <a:latin typeface="Arial MT"/>
                <a:cs typeface="Arial MT"/>
              </a:rPr>
              <a:t> </a:t>
            </a:r>
            <a:r>
              <a:rPr dirty="0" sz="800" spc="-10">
                <a:latin typeface="Arial MT"/>
                <a:cs typeface="Arial MT"/>
              </a:rPr>
              <a:t>Fazenda</a:t>
            </a:r>
            <a:r>
              <a:rPr dirty="0" sz="800" spc="10">
                <a:latin typeface="Arial MT"/>
                <a:cs typeface="Arial MT"/>
              </a:rPr>
              <a:t> </a:t>
            </a:r>
            <a:r>
              <a:rPr dirty="0" sz="800" spc="-10">
                <a:latin typeface="Arial MT"/>
                <a:cs typeface="Arial MT"/>
              </a:rPr>
              <a:t>Caxias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5077739" y="1562100"/>
            <a:ext cx="1809114" cy="1473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00" spc="-25">
                <a:latin typeface="Arial MT"/>
                <a:cs typeface="Arial MT"/>
              </a:rPr>
              <a:t>Decreto</a:t>
            </a:r>
            <a:r>
              <a:rPr dirty="0" sz="800" spc="-15">
                <a:latin typeface="Arial MT"/>
                <a:cs typeface="Arial MT"/>
              </a:rPr>
              <a:t> </a:t>
            </a:r>
            <a:r>
              <a:rPr dirty="0" sz="800" spc="-10">
                <a:latin typeface="Arial MT"/>
                <a:cs typeface="Arial MT"/>
              </a:rPr>
              <a:t>N°</a:t>
            </a:r>
            <a:r>
              <a:rPr dirty="0" sz="800" spc="-45">
                <a:latin typeface="Arial MT"/>
                <a:cs typeface="Arial MT"/>
              </a:rPr>
              <a:t> </a:t>
            </a:r>
            <a:r>
              <a:rPr dirty="0" sz="800" spc="-25">
                <a:latin typeface="Arial MT"/>
                <a:cs typeface="Arial MT"/>
              </a:rPr>
              <a:t>2574</a:t>
            </a:r>
            <a:r>
              <a:rPr dirty="0" sz="800" spc="25">
                <a:latin typeface="Arial MT"/>
                <a:cs typeface="Arial MT"/>
              </a:rPr>
              <a:t> </a:t>
            </a:r>
            <a:r>
              <a:rPr dirty="0" sz="800" spc="-45">
                <a:solidFill>
                  <a:srgbClr val="050505"/>
                </a:solidFill>
                <a:latin typeface="Arial MT"/>
                <a:cs typeface="Arial MT"/>
              </a:rPr>
              <a:t>de</a:t>
            </a:r>
            <a:r>
              <a:rPr dirty="0" sz="800" spc="-15">
                <a:solidFill>
                  <a:srgbClr val="050505"/>
                </a:solidFill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0F0F0F"/>
                </a:solidFill>
                <a:latin typeface="Arial MT"/>
                <a:cs typeface="Arial MT"/>
              </a:rPr>
              <a:t>15</a:t>
            </a:r>
            <a:r>
              <a:rPr dirty="0" sz="800" spc="365">
                <a:solidFill>
                  <a:srgbClr val="0F0F0F"/>
                </a:solidFill>
                <a:latin typeface="Arial MT"/>
                <a:cs typeface="Arial MT"/>
              </a:rPr>
              <a:t> </a:t>
            </a:r>
            <a:r>
              <a:rPr dirty="0" sz="800">
                <a:latin typeface="Arial MT"/>
                <a:cs typeface="Arial MT"/>
              </a:rPr>
              <a:t>de</a:t>
            </a:r>
            <a:r>
              <a:rPr dirty="0" sz="800" spc="155">
                <a:latin typeface="Arial MT"/>
                <a:cs typeface="Arial MT"/>
              </a:rPr>
              <a:t> </a:t>
            </a:r>
            <a:r>
              <a:rPr dirty="0" sz="800" spc="-25">
                <a:latin typeface="Arial MT"/>
                <a:cs typeface="Arial MT"/>
              </a:rPr>
              <a:t>março,</a:t>
            </a:r>
            <a:r>
              <a:rPr dirty="0" sz="800" spc="35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2024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4" name="object 4" descr=""/>
          <p:cNvSpPr txBox="1"/>
          <p:nvPr/>
        </p:nvSpPr>
        <p:spPr>
          <a:xfrm>
            <a:off x="4024143" y="1982978"/>
            <a:ext cx="2745105" cy="2540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3335">
              <a:lnSpc>
                <a:spcPts val="869"/>
              </a:lnSpc>
              <a:spcBef>
                <a:spcPts val="100"/>
              </a:spcBef>
            </a:pPr>
            <a:r>
              <a:rPr dirty="0" sz="750">
                <a:latin typeface="Arial MT"/>
                <a:cs typeface="Arial MT"/>
              </a:rPr>
              <a:t>Abre</a:t>
            </a:r>
            <a:r>
              <a:rPr dirty="0" sz="750" spc="65">
                <a:latin typeface="Arial MT"/>
                <a:cs typeface="Arial MT"/>
              </a:rPr>
              <a:t> </a:t>
            </a:r>
            <a:r>
              <a:rPr dirty="0" sz="750">
                <a:latin typeface="Arial MT"/>
                <a:cs typeface="Arial MT"/>
              </a:rPr>
              <a:t>crédito</a:t>
            </a:r>
            <a:r>
              <a:rPr dirty="0" sz="750" spc="60">
                <a:latin typeface="Arial MT"/>
                <a:cs typeface="Arial MT"/>
              </a:rPr>
              <a:t> </a:t>
            </a:r>
            <a:r>
              <a:rPr dirty="0" sz="750">
                <a:solidFill>
                  <a:srgbClr val="030303"/>
                </a:solidFill>
                <a:latin typeface="Arial MT"/>
                <a:cs typeface="Arial MT"/>
              </a:rPr>
              <a:t>suplementar</a:t>
            </a:r>
            <a:r>
              <a:rPr dirty="0" sz="750" spc="105">
                <a:solidFill>
                  <a:srgbClr val="030303"/>
                </a:solidFill>
                <a:latin typeface="Arial MT"/>
                <a:cs typeface="Arial MT"/>
              </a:rPr>
              <a:t> </a:t>
            </a:r>
            <a:r>
              <a:rPr dirty="0" sz="750">
                <a:solidFill>
                  <a:srgbClr val="111111"/>
                </a:solidFill>
                <a:latin typeface="Arial MT"/>
                <a:cs typeface="Arial MT"/>
              </a:rPr>
              <a:t>no</a:t>
            </a:r>
            <a:r>
              <a:rPr dirty="0" sz="750" spc="55">
                <a:solidFill>
                  <a:srgbClr val="111111"/>
                </a:solidFill>
                <a:latin typeface="Arial MT"/>
                <a:cs typeface="Arial MT"/>
              </a:rPr>
              <a:t> </a:t>
            </a:r>
            <a:r>
              <a:rPr dirty="0" sz="750">
                <a:solidFill>
                  <a:srgbClr val="030303"/>
                </a:solidFill>
                <a:latin typeface="Arial MT"/>
                <a:cs typeface="Arial MT"/>
              </a:rPr>
              <a:t>valor</a:t>
            </a:r>
            <a:r>
              <a:rPr dirty="0" sz="750" spc="50">
                <a:solidFill>
                  <a:srgbClr val="030303"/>
                </a:solidFill>
                <a:latin typeface="Arial MT"/>
                <a:cs typeface="Arial MT"/>
              </a:rPr>
              <a:t> </a:t>
            </a:r>
            <a:r>
              <a:rPr dirty="0" sz="750">
                <a:latin typeface="Arial MT"/>
                <a:cs typeface="Arial MT"/>
              </a:rPr>
              <a:t>total</a:t>
            </a:r>
            <a:r>
              <a:rPr dirty="0" sz="750" spc="75">
                <a:latin typeface="Arial MT"/>
                <a:cs typeface="Arial MT"/>
              </a:rPr>
              <a:t> </a:t>
            </a:r>
            <a:r>
              <a:rPr dirty="0" sz="750">
                <a:latin typeface="Arial MT"/>
                <a:cs typeface="Arial MT"/>
              </a:rPr>
              <a:t>de</a:t>
            </a:r>
            <a:r>
              <a:rPr dirty="0" sz="750" spc="20">
                <a:latin typeface="Arial MT"/>
                <a:cs typeface="Arial MT"/>
              </a:rPr>
              <a:t> </a:t>
            </a:r>
            <a:r>
              <a:rPr dirty="0" sz="750">
                <a:latin typeface="Arial MT"/>
                <a:cs typeface="Arial MT"/>
              </a:rPr>
              <a:t>R$940.000,00,</a:t>
            </a:r>
            <a:r>
              <a:rPr dirty="0" sz="750" spc="75">
                <a:latin typeface="Arial MT"/>
                <a:cs typeface="Arial MT"/>
              </a:rPr>
              <a:t> </a:t>
            </a:r>
            <a:r>
              <a:rPr dirty="0" sz="750" spc="-20">
                <a:latin typeface="Arial MT"/>
                <a:cs typeface="Arial MT"/>
              </a:rPr>
              <a:t>para</a:t>
            </a:r>
            <a:endParaRPr sz="750">
              <a:latin typeface="Arial MT"/>
              <a:cs typeface="Arial MT"/>
            </a:endParaRPr>
          </a:p>
          <a:p>
            <a:pPr marL="12700">
              <a:lnSpc>
                <a:spcPts val="930"/>
              </a:lnSpc>
            </a:pPr>
            <a:r>
              <a:rPr dirty="0" sz="800">
                <a:latin typeface="Arial MT"/>
                <a:cs typeface="Arial MT"/>
              </a:rPr>
              <a:t>fins</a:t>
            </a:r>
            <a:r>
              <a:rPr dirty="0" sz="800" spc="-35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que</a:t>
            </a:r>
            <a:r>
              <a:rPr dirty="0" sz="800" spc="-25">
                <a:latin typeface="Arial MT"/>
                <a:cs typeface="Arial MT"/>
              </a:rPr>
              <a:t> </a:t>
            </a:r>
            <a:r>
              <a:rPr dirty="0" sz="800" spc="-10">
                <a:latin typeface="Arial MT"/>
                <a:cs typeface="Arial MT"/>
              </a:rPr>
              <a:t>se</a:t>
            </a:r>
            <a:r>
              <a:rPr dirty="0" sz="800" spc="-40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especifica</a:t>
            </a:r>
            <a:r>
              <a:rPr dirty="0" sz="800" spc="30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0A0A0A"/>
                </a:solidFill>
                <a:latin typeface="Arial MT"/>
                <a:cs typeface="Arial MT"/>
              </a:rPr>
              <a:t>e</a:t>
            </a:r>
            <a:r>
              <a:rPr dirty="0" sz="800" spc="-60">
                <a:solidFill>
                  <a:srgbClr val="0A0A0A"/>
                </a:solidFill>
                <a:latin typeface="Arial MT"/>
                <a:cs typeface="Arial MT"/>
              </a:rPr>
              <a:t> </a:t>
            </a:r>
            <a:r>
              <a:rPr dirty="0" sz="800" spc="-10">
                <a:solidFill>
                  <a:srgbClr val="030303"/>
                </a:solidFill>
                <a:latin typeface="Arial MT"/>
                <a:cs typeface="Arial MT"/>
              </a:rPr>
              <a:t>da</a:t>
            </a:r>
            <a:r>
              <a:rPr dirty="0" sz="800" spc="-15">
                <a:solidFill>
                  <a:srgbClr val="030303"/>
                </a:solidFill>
                <a:latin typeface="Arial MT"/>
                <a:cs typeface="Arial MT"/>
              </a:rPr>
              <a:t> </a:t>
            </a:r>
            <a:r>
              <a:rPr dirty="0" sz="800" spc="-10">
                <a:latin typeface="Arial MT"/>
                <a:cs typeface="Arial MT"/>
              </a:rPr>
              <a:t>outras</a:t>
            </a:r>
            <a:r>
              <a:rPr dirty="0" sz="800" spc="-5">
                <a:latin typeface="Arial MT"/>
                <a:cs typeface="Arial MT"/>
              </a:rPr>
              <a:t> </a:t>
            </a:r>
            <a:r>
              <a:rPr dirty="0" sz="800" spc="-10">
                <a:solidFill>
                  <a:srgbClr val="030303"/>
                </a:solidFill>
                <a:latin typeface="Arial MT"/>
                <a:cs typeface="Arial MT"/>
              </a:rPr>
              <a:t>providências.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5" name="object 5" descr=""/>
          <p:cNvSpPr txBox="1"/>
          <p:nvPr/>
        </p:nvSpPr>
        <p:spPr>
          <a:xfrm>
            <a:off x="537134" y="2711196"/>
            <a:ext cx="6276975" cy="9245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2225" marR="5080" indent="794385">
              <a:lnSpc>
                <a:spcPct val="137500"/>
              </a:lnSpc>
              <a:spcBef>
                <a:spcPts val="100"/>
              </a:spcBef>
            </a:pPr>
            <a:r>
              <a:rPr dirty="0" sz="800">
                <a:solidFill>
                  <a:srgbClr val="070707"/>
                </a:solidFill>
                <a:latin typeface="Arial MT"/>
                <a:cs typeface="Arial MT"/>
              </a:rPr>
              <a:t>O</a:t>
            </a:r>
            <a:r>
              <a:rPr dirty="0" sz="800" spc="-35">
                <a:solidFill>
                  <a:srgbClr val="070707"/>
                </a:solidFill>
                <a:latin typeface="Arial MT"/>
                <a:cs typeface="Arial MT"/>
              </a:rPr>
              <a:t> </a:t>
            </a:r>
            <a:r>
              <a:rPr dirty="0" sz="800" spc="-30">
                <a:latin typeface="Arial MT"/>
                <a:cs typeface="Arial MT"/>
              </a:rPr>
              <a:t>PREFEITO</a:t>
            </a:r>
            <a:r>
              <a:rPr dirty="0" sz="800" spc="20">
                <a:latin typeface="Arial MT"/>
                <a:cs typeface="Arial MT"/>
              </a:rPr>
              <a:t> </a:t>
            </a:r>
            <a:r>
              <a:rPr dirty="0" sz="800" spc="-30">
                <a:latin typeface="Arial MT"/>
                <a:cs typeface="Arial MT"/>
              </a:rPr>
              <a:t>MUNICIPAL,</a:t>
            </a:r>
            <a:r>
              <a:rPr dirty="0" sz="800" spc="50">
                <a:latin typeface="Arial MT"/>
                <a:cs typeface="Arial MT"/>
              </a:rPr>
              <a:t> </a:t>
            </a:r>
            <a:r>
              <a:rPr dirty="0" sz="800" spc="-30">
                <a:latin typeface="Arial MT"/>
                <a:cs typeface="Arial MT"/>
              </a:rPr>
              <a:t>no</a:t>
            </a:r>
            <a:r>
              <a:rPr dirty="0" sz="800" spc="-25">
                <a:latin typeface="Arial MT"/>
                <a:cs typeface="Arial MT"/>
              </a:rPr>
              <a:t> </a:t>
            </a:r>
            <a:r>
              <a:rPr dirty="0" sz="800" spc="-10">
                <a:latin typeface="Arial MT"/>
                <a:cs typeface="Arial MT"/>
              </a:rPr>
              <a:t>uso</a:t>
            </a:r>
            <a:r>
              <a:rPr dirty="0" sz="800" spc="-15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0A0A0A"/>
                </a:solidFill>
                <a:latin typeface="Arial MT"/>
                <a:cs typeface="Arial MT"/>
              </a:rPr>
              <a:t>de</a:t>
            </a:r>
            <a:r>
              <a:rPr dirty="0" sz="800" spc="5">
                <a:solidFill>
                  <a:srgbClr val="0A0A0A"/>
                </a:solidFill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suas</a:t>
            </a:r>
            <a:r>
              <a:rPr dirty="0" sz="800" spc="10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atribuições</a:t>
            </a:r>
            <a:r>
              <a:rPr dirty="0" sz="800" spc="55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legais,</a:t>
            </a:r>
            <a:r>
              <a:rPr dirty="0" sz="800" spc="35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constitucionais</a:t>
            </a:r>
            <a:r>
              <a:rPr dirty="0" sz="800" spc="-15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2B2B2B"/>
                </a:solidFill>
                <a:latin typeface="Arial MT"/>
                <a:cs typeface="Arial MT"/>
              </a:rPr>
              <a:t>e</a:t>
            </a:r>
            <a:r>
              <a:rPr dirty="0" sz="800" spc="-35">
                <a:solidFill>
                  <a:srgbClr val="2B2B2B"/>
                </a:solidFill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030303"/>
                </a:solidFill>
                <a:latin typeface="Arial MT"/>
                <a:cs typeface="Arial MT"/>
              </a:rPr>
              <a:t>de</a:t>
            </a:r>
            <a:r>
              <a:rPr dirty="0" sz="800" spc="-10">
                <a:solidFill>
                  <a:srgbClr val="030303"/>
                </a:solidFill>
                <a:latin typeface="Arial MT"/>
                <a:cs typeface="Arial MT"/>
              </a:rPr>
              <a:t> </a:t>
            </a:r>
            <a:r>
              <a:rPr dirty="0" sz="800" spc="-25">
                <a:latin typeface="Arial MT"/>
                <a:cs typeface="Arial MT"/>
              </a:rPr>
              <a:t>acordo</a:t>
            </a:r>
            <a:r>
              <a:rPr dirty="0" sz="800" spc="-15">
                <a:latin typeface="Arial MT"/>
                <a:cs typeface="Arial MT"/>
              </a:rPr>
              <a:t> </a:t>
            </a:r>
            <a:r>
              <a:rPr dirty="0" sz="800" spc="-10">
                <a:solidFill>
                  <a:srgbClr val="0E0E0E"/>
                </a:solidFill>
                <a:latin typeface="Arial MT"/>
                <a:cs typeface="Arial MT"/>
              </a:rPr>
              <a:t>com </a:t>
            </a:r>
            <a:r>
              <a:rPr dirty="0" sz="800">
                <a:solidFill>
                  <a:srgbClr val="030303"/>
                </a:solidFill>
                <a:latin typeface="Arial MT"/>
                <a:cs typeface="Arial MT"/>
              </a:rPr>
              <a:t>o</a:t>
            </a:r>
            <a:r>
              <a:rPr dirty="0" sz="800" spc="-35">
                <a:solidFill>
                  <a:srgbClr val="030303"/>
                </a:solidFill>
                <a:latin typeface="Arial MT"/>
                <a:cs typeface="Arial MT"/>
              </a:rPr>
              <a:t> </a:t>
            </a:r>
            <a:r>
              <a:rPr dirty="0" sz="800" spc="-45">
                <a:solidFill>
                  <a:srgbClr val="030303"/>
                </a:solidFill>
                <a:latin typeface="Arial MT"/>
                <a:cs typeface="Arial MT"/>
              </a:rPr>
              <a:t>que</a:t>
            </a:r>
            <a:r>
              <a:rPr dirty="0" sz="800" spc="-15">
                <a:solidFill>
                  <a:srgbClr val="030303"/>
                </a:solidFill>
                <a:latin typeface="Arial MT"/>
                <a:cs typeface="Arial MT"/>
              </a:rPr>
              <a:t> </a:t>
            </a:r>
            <a:r>
              <a:rPr dirty="0" sz="800" spc="-20">
                <a:solidFill>
                  <a:srgbClr val="0F0F0F"/>
                </a:solidFill>
                <a:latin typeface="Arial MT"/>
                <a:cs typeface="Arial MT"/>
              </a:rPr>
              <a:t>Ihe</a:t>
            </a:r>
            <a:r>
              <a:rPr dirty="0" sz="800" spc="-15">
                <a:solidFill>
                  <a:srgbClr val="0F0F0F"/>
                </a:solidFill>
                <a:latin typeface="Arial MT"/>
                <a:cs typeface="Arial MT"/>
              </a:rPr>
              <a:t> </a:t>
            </a:r>
            <a:r>
              <a:rPr dirty="0" sz="800" spc="-25">
                <a:latin typeface="Arial MT"/>
                <a:cs typeface="Arial MT"/>
              </a:rPr>
              <a:t>confere</a:t>
            </a:r>
            <a:r>
              <a:rPr dirty="0" sz="800" spc="-5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0F0F0F"/>
                </a:solidFill>
                <a:latin typeface="Arial MT"/>
                <a:cs typeface="Arial MT"/>
              </a:rPr>
              <a:t>o</a:t>
            </a:r>
            <a:r>
              <a:rPr dirty="0" sz="800" spc="-20">
                <a:solidFill>
                  <a:srgbClr val="0F0F0F"/>
                </a:solidFill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art.</a:t>
            </a:r>
            <a:r>
              <a:rPr dirty="0" sz="800" spc="-10">
                <a:latin typeface="Arial MT"/>
                <a:cs typeface="Arial MT"/>
              </a:rPr>
              <a:t> </a:t>
            </a:r>
            <a:r>
              <a:rPr dirty="0" sz="800">
                <a:latin typeface="Arial MT"/>
                <a:cs typeface="Arial MT"/>
              </a:rPr>
              <a:t>8º</a:t>
            </a:r>
            <a:r>
              <a:rPr dirty="0" sz="800" spc="145">
                <a:latin typeface="Arial MT"/>
                <a:cs typeface="Arial MT"/>
              </a:rPr>
              <a:t> </a:t>
            </a:r>
            <a:r>
              <a:rPr dirty="0" sz="800" spc="-25">
                <a:solidFill>
                  <a:srgbClr val="050505"/>
                </a:solidFill>
                <a:latin typeface="Arial MT"/>
                <a:cs typeface="Arial MT"/>
              </a:rPr>
              <a:t>da</a:t>
            </a:r>
            <a:r>
              <a:rPr dirty="0" sz="800" spc="-10">
                <a:solidFill>
                  <a:srgbClr val="050505"/>
                </a:solidFill>
                <a:latin typeface="Arial MT"/>
                <a:cs typeface="Arial MT"/>
              </a:rPr>
              <a:t> </a:t>
            </a:r>
            <a:r>
              <a:rPr dirty="0" sz="800" spc="-10">
                <a:latin typeface="Arial MT"/>
                <a:cs typeface="Arial MT"/>
              </a:rPr>
              <a:t>LEI</a:t>
            </a:r>
            <a:r>
              <a:rPr dirty="0" sz="800" spc="-40">
                <a:latin typeface="Arial MT"/>
                <a:cs typeface="Arial MT"/>
              </a:rPr>
              <a:t> </a:t>
            </a:r>
            <a:r>
              <a:rPr dirty="0" sz="800" spc="-30">
                <a:latin typeface="Arial MT"/>
                <a:cs typeface="Arial MT"/>
              </a:rPr>
              <a:t>N°</a:t>
            </a:r>
            <a:r>
              <a:rPr dirty="0" sz="800" spc="-25">
                <a:latin typeface="Arial MT"/>
                <a:cs typeface="Arial MT"/>
              </a:rPr>
              <a:t> 823/2023</a:t>
            </a:r>
            <a:r>
              <a:rPr dirty="0" sz="800" spc="20">
                <a:latin typeface="Arial MT"/>
                <a:cs typeface="Arial MT"/>
              </a:rPr>
              <a:t> </a:t>
            </a:r>
            <a:r>
              <a:rPr dirty="0" sz="800" spc="-25">
                <a:latin typeface="Arial MT"/>
                <a:cs typeface="Arial MT"/>
              </a:rPr>
              <a:t>datada</a:t>
            </a:r>
            <a:r>
              <a:rPr dirty="0" sz="800" spc="-5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0F0F0F"/>
                </a:solidFill>
                <a:latin typeface="Arial MT"/>
                <a:cs typeface="Arial MT"/>
              </a:rPr>
              <a:t>de</a:t>
            </a:r>
            <a:r>
              <a:rPr dirty="0" sz="800" spc="-20">
                <a:solidFill>
                  <a:srgbClr val="0F0F0F"/>
                </a:solidFill>
                <a:latin typeface="Arial MT"/>
                <a:cs typeface="Arial MT"/>
              </a:rPr>
              <a:t> </a:t>
            </a:r>
            <a:r>
              <a:rPr dirty="0" sz="800" spc="-35">
                <a:latin typeface="Arial MT"/>
                <a:cs typeface="Arial MT"/>
              </a:rPr>
              <a:t>21/12/2023,</a:t>
            </a:r>
            <a:r>
              <a:rPr dirty="0" sz="800" spc="40">
                <a:latin typeface="Arial MT"/>
                <a:cs typeface="Arial MT"/>
              </a:rPr>
              <a:t> </a:t>
            </a:r>
            <a:r>
              <a:rPr dirty="0" sz="800" spc="-25">
                <a:latin typeface="Arial MT"/>
                <a:cs typeface="Arial MT"/>
              </a:rPr>
              <a:t>publicada</a:t>
            </a:r>
            <a:r>
              <a:rPr dirty="0" sz="800" spc="50">
                <a:latin typeface="Arial MT"/>
                <a:cs typeface="Arial MT"/>
              </a:rPr>
              <a:t> </a:t>
            </a:r>
            <a:r>
              <a:rPr dirty="0" sz="800">
                <a:latin typeface="Arial MT"/>
                <a:cs typeface="Arial MT"/>
              </a:rPr>
              <a:t>em</a:t>
            </a:r>
            <a:r>
              <a:rPr dirty="0" sz="800" spc="140">
                <a:latin typeface="Arial MT"/>
                <a:cs typeface="Arial MT"/>
              </a:rPr>
              <a:t> </a:t>
            </a:r>
            <a:r>
              <a:rPr dirty="0" sz="800" spc="-10">
                <a:latin typeface="Arial MT"/>
                <a:cs typeface="Arial MT"/>
              </a:rPr>
              <a:t>21/12/2023</a:t>
            </a:r>
            <a:endParaRPr sz="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75"/>
              </a:spcBef>
            </a:pPr>
            <a:endParaRPr sz="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dirty="0" u="sng" sz="800">
                <a:solidFill>
                  <a:srgbClr val="070707"/>
                </a:solidFill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D</a:t>
            </a:r>
            <a:r>
              <a:rPr dirty="0" u="sng" sz="800" spc="-50">
                <a:solidFill>
                  <a:srgbClr val="070707"/>
                </a:solidFill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 </a:t>
            </a:r>
            <a:r>
              <a:rPr dirty="0" u="sng" sz="800"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E</a:t>
            </a:r>
            <a:r>
              <a:rPr dirty="0" u="sng" sz="800" spc="-25"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 </a:t>
            </a:r>
            <a:r>
              <a:rPr dirty="0" u="sng" sz="800"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C</a:t>
            </a:r>
            <a:r>
              <a:rPr dirty="0" u="sng" sz="800" spc="-15"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 </a:t>
            </a:r>
            <a:r>
              <a:rPr dirty="0" u="sng" sz="800"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R</a:t>
            </a:r>
            <a:r>
              <a:rPr dirty="0" u="sng" sz="800" spc="-15"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 </a:t>
            </a:r>
            <a:r>
              <a:rPr dirty="0" u="sng" sz="800">
                <a:solidFill>
                  <a:srgbClr val="181818"/>
                </a:solidFill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E</a:t>
            </a:r>
            <a:r>
              <a:rPr dirty="0" u="sng" sz="800" spc="-10">
                <a:solidFill>
                  <a:srgbClr val="181818"/>
                </a:solidFill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 </a:t>
            </a:r>
            <a:r>
              <a:rPr dirty="0" u="sng" sz="800">
                <a:solidFill>
                  <a:srgbClr val="131313"/>
                </a:solidFill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T</a:t>
            </a:r>
            <a:r>
              <a:rPr dirty="0" u="sng" sz="800" spc="-30">
                <a:solidFill>
                  <a:srgbClr val="131313"/>
                </a:solidFill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 </a:t>
            </a:r>
            <a:r>
              <a:rPr dirty="0" u="sng" sz="800" spc="-25"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A:</a:t>
            </a:r>
            <a:r>
              <a:rPr dirty="0" u="sng" sz="800" spc="500">
                <a:uFill>
                  <a:solidFill>
                    <a:srgbClr val="1F232F"/>
                  </a:solidFill>
                </a:uFill>
                <a:latin typeface="Arial MT"/>
                <a:cs typeface="Arial MT"/>
              </a:rPr>
              <a:t> </a:t>
            </a:r>
            <a:endParaRPr sz="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5"/>
              </a:spcBef>
            </a:pPr>
            <a:endParaRPr sz="800">
              <a:latin typeface="Arial MT"/>
              <a:cs typeface="Arial MT"/>
            </a:endParaRPr>
          </a:p>
          <a:p>
            <a:pPr marL="321945">
              <a:lnSpc>
                <a:spcPct val="100000"/>
              </a:lnSpc>
            </a:pPr>
            <a:r>
              <a:rPr dirty="0" sz="800" spc="-25">
                <a:latin typeface="Arial MT"/>
                <a:cs typeface="Arial MT"/>
              </a:rPr>
              <a:t>Artigo</a:t>
            </a:r>
            <a:r>
              <a:rPr dirty="0" sz="800" spc="-35">
                <a:latin typeface="Arial MT"/>
                <a:cs typeface="Arial MT"/>
              </a:rPr>
              <a:t> </a:t>
            </a:r>
            <a:r>
              <a:rPr dirty="0" sz="800">
                <a:latin typeface="Arial MT"/>
                <a:cs typeface="Arial MT"/>
              </a:rPr>
              <a:t>1”</a:t>
            </a:r>
            <a:r>
              <a:rPr dirty="0" sz="800" spc="-55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0C0C0C"/>
                </a:solidFill>
                <a:latin typeface="Arial MT"/>
                <a:cs typeface="Arial MT"/>
              </a:rPr>
              <a:t>-</a:t>
            </a:r>
            <a:r>
              <a:rPr dirty="0" sz="800" spc="5">
                <a:solidFill>
                  <a:srgbClr val="0C0C0C"/>
                </a:solidFill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Fica</a:t>
            </a:r>
            <a:r>
              <a:rPr dirty="0" sz="800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aberto</a:t>
            </a:r>
            <a:r>
              <a:rPr dirty="0" sz="800" spc="10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crédito</a:t>
            </a:r>
            <a:r>
              <a:rPr dirty="0" sz="800" spc="5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suplementar</a:t>
            </a:r>
            <a:r>
              <a:rPr dirty="0" sz="800" spc="30">
                <a:latin typeface="Arial MT"/>
                <a:cs typeface="Arial MT"/>
              </a:rPr>
              <a:t> </a:t>
            </a:r>
            <a:r>
              <a:rPr dirty="0" sz="800">
                <a:latin typeface="Arial MT"/>
                <a:cs typeface="Arial MT"/>
              </a:rPr>
              <a:t>as</a:t>
            </a:r>
            <a:r>
              <a:rPr dirty="0" sz="800" spc="-10">
                <a:latin typeface="Arial MT"/>
                <a:cs typeface="Arial MT"/>
              </a:rPr>
              <a:t> </a:t>
            </a:r>
            <a:r>
              <a:rPr dirty="0" sz="800" spc="-15">
                <a:latin typeface="Arial MT"/>
                <a:cs typeface="Arial MT"/>
              </a:rPr>
              <a:t>seguintes</a:t>
            </a:r>
            <a:r>
              <a:rPr dirty="0" sz="800" spc="35">
                <a:latin typeface="Arial MT"/>
                <a:cs typeface="Arial MT"/>
              </a:rPr>
              <a:t> </a:t>
            </a:r>
            <a:r>
              <a:rPr dirty="0" sz="800" spc="-10">
                <a:latin typeface="Arial MT"/>
                <a:cs typeface="Arial MT"/>
              </a:rPr>
              <a:t>dotaçúus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6" name="object 6" descr=""/>
          <p:cNvSpPr txBox="1"/>
          <p:nvPr/>
        </p:nvSpPr>
        <p:spPr>
          <a:xfrm>
            <a:off x="491423" y="4355833"/>
            <a:ext cx="2609850" cy="375285"/>
          </a:xfrm>
          <a:prstGeom prst="rect">
            <a:avLst/>
          </a:prstGeom>
        </p:spPr>
        <p:txBody>
          <a:bodyPr wrap="square" lIns="0" tIns="501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395"/>
              </a:spcBef>
            </a:pPr>
            <a:r>
              <a:rPr dirty="0" u="sng" sz="800" spc="-10">
                <a:uFill>
                  <a:solidFill>
                    <a:srgbClr val="1C1F2B"/>
                  </a:solidFill>
                </a:uFill>
                <a:latin typeface="Arial MT"/>
                <a:cs typeface="Arial MT"/>
              </a:rPr>
              <a:t>Dotaç</a:t>
            </a:r>
            <a:r>
              <a:rPr dirty="0" u="sng" sz="800" spc="-120">
                <a:uFill>
                  <a:solidFill>
                    <a:srgbClr val="1C1F2B"/>
                  </a:solidFill>
                </a:uFill>
                <a:latin typeface="Arial MT"/>
                <a:cs typeface="Arial MT"/>
              </a:rPr>
              <a:t> </a:t>
            </a:r>
            <a:r>
              <a:rPr dirty="0" u="sng" sz="800">
                <a:solidFill>
                  <a:srgbClr val="030303"/>
                </a:solidFill>
                <a:uFill>
                  <a:solidFill>
                    <a:srgbClr val="1C1F2B"/>
                  </a:solidFill>
                </a:uFill>
                <a:latin typeface="Arial MT"/>
                <a:cs typeface="Arial MT"/>
              </a:rPr>
              <a:t>ões</a:t>
            </a:r>
            <a:r>
              <a:rPr dirty="0" u="sng" sz="800" spc="40">
                <a:solidFill>
                  <a:srgbClr val="030303"/>
                </a:solidFill>
                <a:uFill>
                  <a:solidFill>
                    <a:srgbClr val="1C1F2B"/>
                  </a:solidFill>
                </a:uFill>
                <a:latin typeface="Arial MT"/>
                <a:cs typeface="Arial MT"/>
              </a:rPr>
              <a:t> </a:t>
            </a:r>
            <a:r>
              <a:rPr dirty="0" u="sng" sz="800" spc="-10">
                <a:uFill>
                  <a:solidFill>
                    <a:srgbClr val="1C1F2B"/>
                  </a:solidFill>
                </a:uFill>
                <a:latin typeface="Arial MT"/>
                <a:cs typeface="Arial MT"/>
              </a:rPr>
              <a:t>Suplementadas</a:t>
            </a:r>
            <a:r>
              <a:rPr dirty="0" u="sng" sz="800" spc="500">
                <a:uFill>
                  <a:solidFill>
                    <a:srgbClr val="1C1F2B"/>
                  </a:solidFill>
                </a:uFill>
                <a:latin typeface="Arial MT"/>
                <a:cs typeface="Arial MT"/>
              </a:rPr>
              <a:t> </a:t>
            </a:r>
            <a:endParaRPr sz="800">
              <a:latin typeface="Arial MT"/>
              <a:cs typeface="Arial MT"/>
            </a:endParaRPr>
          </a:p>
          <a:p>
            <a:pPr marL="59690">
              <a:lnSpc>
                <a:spcPct val="100000"/>
              </a:lnSpc>
              <a:spcBef>
                <a:spcPts val="355"/>
              </a:spcBef>
            </a:pPr>
            <a:r>
              <a:rPr dirty="0" sz="950">
                <a:solidFill>
                  <a:srgbClr val="070707"/>
                </a:solidFill>
                <a:latin typeface="Arial MT"/>
                <a:cs typeface="Arial MT"/>
              </a:rPr>
              <a:t>PREFEITURA</a:t>
            </a:r>
            <a:r>
              <a:rPr dirty="0" sz="950" spc="125">
                <a:solidFill>
                  <a:srgbClr val="070707"/>
                </a:solidFill>
                <a:latin typeface="Arial MT"/>
                <a:cs typeface="Arial MT"/>
              </a:rPr>
              <a:t> </a:t>
            </a:r>
            <a:r>
              <a:rPr dirty="0" sz="950">
                <a:latin typeface="Arial MT"/>
                <a:cs typeface="Arial MT"/>
              </a:rPr>
              <a:t>MUNICIPAL</a:t>
            </a:r>
            <a:r>
              <a:rPr dirty="0" sz="950" spc="75">
                <a:latin typeface="Arial MT"/>
                <a:cs typeface="Arial MT"/>
              </a:rPr>
              <a:t> </a:t>
            </a:r>
            <a:r>
              <a:rPr dirty="0" sz="950">
                <a:solidFill>
                  <a:srgbClr val="0E0E0E"/>
                </a:solidFill>
                <a:latin typeface="Arial MT"/>
                <a:cs typeface="Arial MT"/>
              </a:rPr>
              <a:t>DE</a:t>
            </a:r>
            <a:r>
              <a:rPr dirty="0" sz="950" spc="40">
                <a:solidFill>
                  <a:srgbClr val="0E0E0E"/>
                </a:solidFill>
                <a:latin typeface="Arial MT"/>
                <a:cs typeface="Arial MT"/>
              </a:rPr>
              <a:t> </a:t>
            </a:r>
            <a:r>
              <a:rPr dirty="0" sz="950" spc="-10">
                <a:latin typeface="Arial MT"/>
                <a:cs typeface="Arial MT"/>
              </a:rPr>
              <a:t>SEROPEDICA</a:t>
            </a:r>
            <a:endParaRPr sz="950">
              <a:latin typeface="Arial MT"/>
              <a:cs typeface="Arial MT"/>
            </a:endParaRPr>
          </a:p>
        </p:txBody>
      </p:sp>
      <p:graphicFrame>
        <p:nvGraphicFramePr>
          <p:cNvPr id="7" name="object 7" descr=""/>
          <p:cNvGraphicFramePr>
            <a:graphicFrameLocks noGrp="1"/>
          </p:cNvGraphicFramePr>
          <p:nvPr/>
        </p:nvGraphicFramePr>
        <p:xfrm>
          <a:off x="594843" y="4751296"/>
          <a:ext cx="6376035" cy="9594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02945"/>
                <a:gridCol w="2456815"/>
                <a:gridCol w="2505710"/>
                <a:gridCol w="633095"/>
              </a:tblGrid>
              <a:tr h="147955">
                <a:tc>
                  <a:txBody>
                    <a:bodyPr/>
                    <a:lstStyle/>
                    <a:p>
                      <a:pPr marL="31750">
                        <a:lnSpc>
                          <a:spcPts val="885"/>
                        </a:lnSpc>
                      </a:pPr>
                      <a:r>
                        <a:rPr dirty="0" sz="800" spc="-10">
                          <a:solidFill>
                            <a:srgbClr val="0F0F0F"/>
                          </a:solidFill>
                          <a:latin typeface="Arial MT"/>
                          <a:cs typeface="Arial MT"/>
                        </a:rPr>
                        <a:t>01.13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105410">
                        <a:lnSpc>
                          <a:spcPts val="885"/>
                        </a:lnSpc>
                      </a:pPr>
                      <a:r>
                        <a:rPr dirty="0" sz="800">
                          <a:latin typeface="Arial MT"/>
                          <a:cs typeface="Arial MT"/>
                        </a:rPr>
                        <a:t>Secretaria</a:t>
                      </a:r>
                      <a:r>
                        <a:rPr dirty="0" sz="800" spc="6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Municipal</a:t>
                      </a:r>
                      <a:r>
                        <a:rPr dirty="0" sz="800" spc="7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de</a:t>
                      </a:r>
                      <a:r>
                        <a:rPr dirty="0" sz="800" spc="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Serviços</a:t>
                      </a:r>
                      <a:r>
                        <a:rPr dirty="0" sz="800" spc="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10">
                          <a:latin typeface="Arial MT"/>
                          <a:cs typeface="Arial MT"/>
                        </a:rPr>
                        <a:t>Públicos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0"/>
                </a:tc>
                <a:tc gridSpan="2"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 rowSpan="2" h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</a:tr>
              <a:tr h="173355">
                <a:tc>
                  <a:txBody>
                    <a:bodyPr/>
                    <a:lstStyle/>
                    <a:p>
                      <a:pPr marL="3556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dirty="0" sz="800" spc="-10">
                          <a:latin typeface="Arial MT"/>
                          <a:cs typeface="Arial MT"/>
                        </a:rPr>
                        <a:t>2.825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24765"/>
                </a:tc>
                <a:tc>
                  <a:txBody>
                    <a:bodyPr/>
                    <a:lstStyle/>
                    <a:p>
                      <a:pPr marL="10541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dirty="0" sz="800" spc="-30">
                          <a:latin typeface="Arial MT"/>
                          <a:cs typeface="Arial MT"/>
                        </a:rPr>
                        <a:t>Manutencão</a:t>
                      </a:r>
                      <a:r>
                        <a:rPr dirty="0" sz="800" spc="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e</a:t>
                      </a:r>
                      <a:r>
                        <a:rPr dirty="0" sz="8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25">
                          <a:latin typeface="Arial MT"/>
                          <a:cs typeface="Arial MT"/>
                        </a:rPr>
                        <a:t>Ooeracionalizacão</a:t>
                      </a:r>
                      <a:r>
                        <a:rPr dirty="0" sz="8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da</a:t>
                      </a:r>
                      <a:r>
                        <a:rPr dirty="0" sz="800" spc="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10">
                          <a:latin typeface="Arial MT"/>
                          <a:cs typeface="Arial MT"/>
                        </a:rPr>
                        <a:t>Secretária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24765"/>
                </a:tc>
                <a:tc gridSpan="2" v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  <a:tc hMerge="1" v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</a:tr>
              <a:tr h="172085">
                <a:tc>
                  <a:txBody>
                    <a:bodyPr/>
                    <a:lstStyle/>
                    <a:p>
                      <a:pPr marL="3429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dirty="0" sz="800" spc="-10">
                          <a:latin typeface="Arial MT"/>
                          <a:cs typeface="Arial MT"/>
                        </a:rPr>
                        <a:t>3.3.9.0.30.03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5875"/>
                </a:tc>
                <a:tc>
                  <a:txBody>
                    <a:bodyPr/>
                    <a:lstStyle/>
                    <a:p>
                      <a:pPr marL="10477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dirty="0" sz="800" spc="-35">
                          <a:latin typeface="Arial MT"/>
                          <a:cs typeface="Arial MT"/>
                        </a:rPr>
                        <a:t>OUTROS</a:t>
                      </a:r>
                      <a:r>
                        <a:rPr dirty="0" sz="800" spc="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30">
                          <a:latin typeface="Arial MT"/>
                          <a:cs typeface="Arial MT"/>
                        </a:rPr>
                        <a:t>MATERIAIS</a:t>
                      </a:r>
                      <a:r>
                        <a:rPr dirty="0" sz="800" spc="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10">
                          <a:solidFill>
                            <a:srgbClr val="030303"/>
                          </a:solidFill>
                          <a:latin typeface="Arial MT"/>
                          <a:cs typeface="Arial MT"/>
                        </a:rPr>
                        <a:t>DE </a:t>
                      </a:r>
                      <a:r>
                        <a:rPr dirty="0" sz="800" spc="-10">
                          <a:latin typeface="Arial MT"/>
                          <a:cs typeface="Arial MT"/>
                        </a:rPr>
                        <a:t>CONSUMO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5875"/>
                </a:tc>
                <a:tc>
                  <a:txBody>
                    <a:bodyPr/>
                    <a:lstStyle/>
                    <a:p>
                      <a:pPr marL="76517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dirty="0" sz="800" spc="-25">
                          <a:solidFill>
                            <a:srgbClr val="030303"/>
                          </a:solidFill>
                          <a:latin typeface="Arial MT"/>
                          <a:cs typeface="Arial MT"/>
                        </a:rPr>
                        <a:t>Recursos</a:t>
                      </a:r>
                      <a:r>
                        <a:rPr dirty="0" sz="800" spc="30">
                          <a:solidFill>
                            <a:srgbClr val="03030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20">
                          <a:latin typeface="Arial MT"/>
                          <a:cs typeface="Arial MT"/>
                        </a:rPr>
                        <a:t>não</a:t>
                      </a:r>
                      <a:r>
                        <a:rPr dirty="0" sz="8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20">
                          <a:latin typeface="Arial MT"/>
                          <a:cs typeface="Arial MT"/>
                        </a:rPr>
                        <a:t>Vinculados</a:t>
                      </a:r>
                      <a:r>
                        <a:rPr dirty="0" sz="800" spc="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45">
                          <a:solidFill>
                            <a:srgbClr val="030303"/>
                          </a:solidFill>
                          <a:latin typeface="Arial MT"/>
                          <a:cs typeface="Arial MT"/>
                        </a:rPr>
                        <a:t>de</a:t>
                      </a:r>
                      <a:r>
                        <a:rPr dirty="0" sz="800" spc="-30">
                          <a:solidFill>
                            <a:srgbClr val="03030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10">
                          <a:latin typeface="Arial MT"/>
                          <a:cs typeface="Arial MT"/>
                        </a:rPr>
                        <a:t>Imposto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24765"/>
                </a:tc>
                <a:tc>
                  <a:txBody>
                    <a:bodyPr/>
                    <a:lstStyle/>
                    <a:p>
                      <a:pPr algn="r" marR="2413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dirty="0" sz="800" spc="-10">
                          <a:latin typeface="Arial MT"/>
                          <a:cs typeface="Arial MT"/>
                        </a:rPr>
                        <a:t>940.000,00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24765"/>
                </a:tc>
              </a:tr>
              <a:tr h="16573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28638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dirty="0" sz="800">
                          <a:latin typeface="Arial MT"/>
                          <a:cs typeface="Arial MT"/>
                        </a:rPr>
                        <a:t>Total</a:t>
                      </a:r>
                      <a:r>
                        <a:rPr dirty="0" sz="800" spc="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do</a:t>
                      </a:r>
                      <a:r>
                        <a:rPr dirty="0" sz="8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Projeto</a:t>
                      </a:r>
                      <a:r>
                        <a:rPr dirty="0" sz="800" spc="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solidFill>
                            <a:srgbClr val="0E0E0E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dirty="0" sz="800" spc="45">
                          <a:solidFill>
                            <a:srgbClr val="0E0E0E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Atividade</a:t>
                      </a:r>
                      <a:r>
                        <a:rPr dirty="0" sz="800" spc="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25">
                          <a:latin typeface="Arial MT"/>
                          <a:cs typeface="Arial MT"/>
                        </a:rPr>
                        <a:t>R$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3970"/>
                </a:tc>
                <a:tc>
                  <a:txBody>
                    <a:bodyPr/>
                    <a:lstStyle/>
                    <a:p>
                      <a:pPr algn="r" marR="2413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dirty="0" sz="800" spc="-10">
                          <a:latin typeface="Arial MT"/>
                          <a:cs typeface="Arial MT"/>
                        </a:rPr>
                        <a:t>940.000,00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3970"/>
                </a:tc>
              </a:tr>
              <a:tr h="1644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28638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dirty="0" sz="800">
                          <a:latin typeface="Arial MT"/>
                          <a:cs typeface="Arial MT"/>
                        </a:rPr>
                        <a:t>Total</a:t>
                      </a:r>
                      <a:r>
                        <a:rPr dirty="0" sz="800" spc="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da</a:t>
                      </a:r>
                      <a:r>
                        <a:rPr dirty="0" sz="8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Unidade</a:t>
                      </a:r>
                      <a:r>
                        <a:rPr dirty="0" sz="800" spc="2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25">
                          <a:solidFill>
                            <a:srgbClr val="131313"/>
                          </a:solidFill>
                          <a:latin typeface="Arial MT"/>
                          <a:cs typeface="Arial MT"/>
                        </a:rPr>
                        <a:t>R$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9050"/>
                </a:tc>
                <a:tc>
                  <a:txBody>
                    <a:bodyPr/>
                    <a:lstStyle/>
                    <a:p>
                      <a:pPr algn="r" marR="2413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dirty="0" sz="800" spc="-10">
                          <a:latin typeface="Arial MT"/>
                          <a:cs typeface="Arial MT"/>
                        </a:rPr>
                        <a:t>940.000,00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9050"/>
                </a:tc>
              </a:tr>
              <a:tr h="1358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675005">
                        <a:lnSpc>
                          <a:spcPts val="869"/>
                        </a:lnSpc>
                        <a:spcBef>
                          <a:spcPts val="100"/>
                        </a:spcBef>
                      </a:pPr>
                      <a:r>
                        <a:rPr dirty="0" sz="800">
                          <a:latin typeface="Arial MT"/>
                          <a:cs typeface="Arial MT"/>
                        </a:rPr>
                        <a:t>Valor</a:t>
                      </a:r>
                      <a:r>
                        <a:rPr dirty="0" sz="800" spc="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solidFill>
                            <a:srgbClr val="0F0F0F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r>
                        <a:rPr dirty="0" sz="800" spc="20">
                          <a:solidFill>
                            <a:srgbClr val="0F0F0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Suplementado</a:t>
                      </a:r>
                      <a:r>
                        <a:rPr dirty="0" sz="800" spc="7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25">
                          <a:solidFill>
                            <a:srgbClr val="0F0F0F"/>
                          </a:solidFill>
                          <a:latin typeface="Arial MT"/>
                          <a:cs typeface="Arial MT"/>
                        </a:rPr>
                        <a:t>R8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2700"/>
                </a:tc>
                <a:tc>
                  <a:txBody>
                    <a:bodyPr/>
                    <a:lstStyle/>
                    <a:p>
                      <a:pPr algn="r" marR="24130">
                        <a:lnSpc>
                          <a:spcPts val="869"/>
                        </a:lnSpc>
                        <a:spcBef>
                          <a:spcPts val="100"/>
                        </a:spcBef>
                      </a:pPr>
                      <a:r>
                        <a:rPr dirty="0" sz="800" spc="-10">
                          <a:latin typeface="Arial MT"/>
                          <a:cs typeface="Arial MT"/>
                        </a:rPr>
                        <a:t>940.000,00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2700"/>
                </a:tc>
              </a:tr>
            </a:tbl>
          </a:graphicData>
        </a:graphic>
      </p:graphicFrame>
      <p:sp>
        <p:nvSpPr>
          <p:cNvPr id="8" name="object 8" descr=""/>
          <p:cNvSpPr txBox="1"/>
          <p:nvPr/>
        </p:nvSpPr>
        <p:spPr>
          <a:xfrm>
            <a:off x="941280" y="5768340"/>
            <a:ext cx="5790565" cy="275590"/>
          </a:xfrm>
          <a:prstGeom prst="rect">
            <a:avLst/>
          </a:prstGeom>
        </p:spPr>
        <p:txBody>
          <a:bodyPr wrap="square" lIns="0" tIns="6350" rIns="0" bIns="0" rtlCol="0" vert="horz">
            <a:spAutoFit/>
          </a:bodyPr>
          <a:lstStyle/>
          <a:p>
            <a:pPr marL="464820" marR="5080" indent="-452755">
              <a:lnSpc>
                <a:spcPct val="105000"/>
              </a:lnSpc>
              <a:spcBef>
                <a:spcPts val="50"/>
              </a:spcBef>
            </a:pPr>
            <a:r>
              <a:rPr dirty="0" sz="800" spc="-20">
                <a:latin typeface="Arial MT"/>
                <a:cs typeface="Arial MT"/>
              </a:rPr>
              <a:t>Artigo</a:t>
            </a:r>
            <a:r>
              <a:rPr dirty="0" sz="800" spc="-35">
                <a:latin typeface="Arial MT"/>
                <a:cs typeface="Arial MT"/>
              </a:rPr>
              <a:t> </a:t>
            </a:r>
            <a:r>
              <a:rPr dirty="0" sz="800" spc="-10">
                <a:latin typeface="Arial MT"/>
                <a:cs typeface="Arial MT"/>
              </a:rPr>
              <a:t>2º</a:t>
            </a:r>
            <a:r>
              <a:rPr dirty="0" sz="800" spc="-25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050505"/>
                </a:solidFill>
                <a:latin typeface="Arial MT"/>
                <a:cs typeface="Arial MT"/>
              </a:rPr>
              <a:t>-</a:t>
            </a:r>
            <a:r>
              <a:rPr dirty="0" sz="800" spc="-55">
                <a:solidFill>
                  <a:srgbClr val="050505"/>
                </a:solidFill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As</a:t>
            </a:r>
            <a:r>
              <a:rPr dirty="0" sz="800" spc="-15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despesas</a:t>
            </a:r>
            <a:r>
              <a:rPr dirty="0" sz="800" spc="10">
                <a:latin typeface="Arial MT"/>
                <a:cs typeface="Arial MT"/>
              </a:rPr>
              <a:t> </a:t>
            </a:r>
            <a:r>
              <a:rPr dirty="0" sz="800" spc="-25">
                <a:latin typeface="Arial MT"/>
                <a:cs typeface="Arial MT"/>
              </a:rPr>
              <a:t>decorrentes</a:t>
            </a:r>
            <a:r>
              <a:rPr dirty="0" sz="800" spc="70">
                <a:latin typeface="Arial MT"/>
                <a:cs typeface="Arial MT"/>
              </a:rPr>
              <a:t> </a:t>
            </a:r>
            <a:r>
              <a:rPr dirty="0" sz="800" spc="-30">
                <a:solidFill>
                  <a:srgbClr val="030303"/>
                </a:solidFill>
                <a:latin typeface="Arial MT"/>
                <a:cs typeface="Arial MT"/>
              </a:rPr>
              <a:t>da</a:t>
            </a:r>
            <a:r>
              <a:rPr dirty="0" sz="800" spc="-20">
                <a:solidFill>
                  <a:srgbClr val="030303"/>
                </a:solidFill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abertura</a:t>
            </a:r>
            <a:r>
              <a:rPr dirty="0" sz="800" spc="20">
                <a:latin typeface="Arial MT"/>
                <a:cs typeface="Arial MT"/>
              </a:rPr>
              <a:t> </a:t>
            </a:r>
            <a:r>
              <a:rPr dirty="0" sz="800" spc="-30">
                <a:solidFill>
                  <a:srgbClr val="050505"/>
                </a:solidFill>
                <a:latin typeface="Arial MT"/>
                <a:cs typeface="Arial MT"/>
              </a:rPr>
              <a:t>do</a:t>
            </a:r>
            <a:r>
              <a:rPr dirty="0" sz="800" spc="-25">
                <a:solidFill>
                  <a:srgbClr val="050505"/>
                </a:solidFill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presente</a:t>
            </a:r>
            <a:r>
              <a:rPr dirty="0" sz="800" spc="-15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crédito</a:t>
            </a:r>
            <a:r>
              <a:rPr dirty="0" sz="800" spc="20">
                <a:latin typeface="Arial MT"/>
                <a:cs typeface="Arial MT"/>
              </a:rPr>
              <a:t> </a:t>
            </a:r>
            <a:r>
              <a:rPr dirty="0" sz="800" spc="-30">
                <a:latin typeface="Arial MT"/>
                <a:cs typeface="Arial MT"/>
              </a:rPr>
              <a:t>suplementar,</a:t>
            </a:r>
            <a:r>
              <a:rPr dirty="0" sz="800" spc="85">
                <a:latin typeface="Arial MT"/>
                <a:cs typeface="Arial MT"/>
              </a:rPr>
              <a:t> </a:t>
            </a:r>
            <a:r>
              <a:rPr dirty="0" sz="800" spc="-25">
                <a:latin typeface="Arial MT"/>
                <a:cs typeface="Arial MT"/>
              </a:rPr>
              <a:t>serão</a:t>
            </a:r>
            <a:r>
              <a:rPr dirty="0" sz="800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cobertas</a:t>
            </a:r>
            <a:r>
              <a:rPr dirty="0" sz="800" spc="10">
                <a:latin typeface="Arial MT"/>
                <a:cs typeface="Arial MT"/>
              </a:rPr>
              <a:t> </a:t>
            </a:r>
            <a:r>
              <a:rPr dirty="0" sz="800" spc="-10">
                <a:latin typeface="Arial MT"/>
                <a:cs typeface="Arial MT"/>
              </a:rPr>
              <a:t>com</a:t>
            </a:r>
            <a:r>
              <a:rPr dirty="0" sz="800" spc="-5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recursos</a:t>
            </a:r>
            <a:r>
              <a:rPr dirty="0" sz="800" spc="40">
                <a:latin typeface="Arial MT"/>
                <a:cs typeface="Arial MT"/>
              </a:rPr>
              <a:t> </a:t>
            </a:r>
            <a:r>
              <a:rPr dirty="0" sz="800" spc="-30">
                <a:solidFill>
                  <a:srgbClr val="080808"/>
                </a:solidFill>
                <a:latin typeface="Arial MT"/>
                <a:cs typeface="Arial MT"/>
              </a:rPr>
              <a:t>de</a:t>
            </a:r>
            <a:r>
              <a:rPr dirty="0" sz="800" spc="-20">
                <a:solidFill>
                  <a:srgbClr val="080808"/>
                </a:solidFill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que</a:t>
            </a:r>
            <a:r>
              <a:rPr dirty="0" sz="800" spc="-15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trata</a:t>
            </a:r>
            <a:r>
              <a:rPr dirty="0" sz="800" spc="-5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030303"/>
                </a:solidFill>
                <a:latin typeface="Arial MT"/>
                <a:cs typeface="Arial MT"/>
              </a:rPr>
              <a:t>o</a:t>
            </a:r>
            <a:r>
              <a:rPr dirty="0" sz="800" spc="-20">
                <a:solidFill>
                  <a:srgbClr val="030303"/>
                </a:solidFill>
                <a:latin typeface="Arial MT"/>
                <a:cs typeface="Arial MT"/>
              </a:rPr>
              <a:t> </a:t>
            </a:r>
            <a:r>
              <a:rPr dirty="0" sz="800" spc="-10">
                <a:solidFill>
                  <a:srgbClr val="030303"/>
                </a:solidFill>
                <a:latin typeface="Arial MT"/>
                <a:cs typeface="Arial MT"/>
              </a:rPr>
              <a:t>Artigo </a:t>
            </a:r>
            <a:r>
              <a:rPr dirty="0" sz="800" spc="-20">
                <a:latin typeface="Arial MT"/>
                <a:cs typeface="Arial MT"/>
              </a:rPr>
              <a:t>43</a:t>
            </a:r>
            <a:r>
              <a:rPr dirty="0" sz="800" spc="-35">
                <a:latin typeface="Arial MT"/>
                <a:cs typeface="Arial MT"/>
              </a:rPr>
              <a:t> </a:t>
            </a:r>
            <a:r>
              <a:rPr dirty="0" sz="800" spc="-25">
                <a:latin typeface="Arial MT"/>
                <a:cs typeface="Arial MT"/>
              </a:rPr>
              <a:t>parágrafo</a:t>
            </a:r>
            <a:r>
              <a:rPr dirty="0" sz="800" spc="20">
                <a:latin typeface="Arial MT"/>
                <a:cs typeface="Arial MT"/>
              </a:rPr>
              <a:t> </a:t>
            </a:r>
            <a:r>
              <a:rPr dirty="0" sz="800">
                <a:latin typeface="Arial MT"/>
                <a:cs typeface="Arial MT"/>
              </a:rPr>
              <a:t>1º</a:t>
            </a:r>
            <a:r>
              <a:rPr dirty="0" sz="800" spc="-20">
                <a:latin typeface="Arial MT"/>
                <a:cs typeface="Arial MT"/>
              </a:rPr>
              <a:t> da</a:t>
            </a:r>
            <a:r>
              <a:rPr dirty="0" sz="800" spc="-25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050505"/>
                </a:solidFill>
                <a:latin typeface="Arial MT"/>
                <a:cs typeface="Arial MT"/>
              </a:rPr>
              <a:t>Lei</a:t>
            </a:r>
            <a:r>
              <a:rPr dirty="0" sz="800" spc="-20">
                <a:solidFill>
                  <a:srgbClr val="050505"/>
                </a:solidFill>
                <a:latin typeface="Arial MT"/>
                <a:cs typeface="Arial MT"/>
              </a:rPr>
              <a:t> </a:t>
            </a:r>
            <a:r>
              <a:rPr dirty="0" sz="800" spc="-25">
                <a:latin typeface="Arial MT"/>
                <a:cs typeface="Arial MT"/>
              </a:rPr>
              <a:t>Federal</a:t>
            </a:r>
            <a:r>
              <a:rPr dirty="0" sz="800" spc="20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N°</a:t>
            </a:r>
            <a:r>
              <a:rPr dirty="0" sz="800" spc="-35">
                <a:latin typeface="Arial MT"/>
                <a:cs typeface="Arial MT"/>
              </a:rPr>
              <a:t> </a:t>
            </a:r>
            <a:r>
              <a:rPr dirty="0" sz="800" spc="-30">
                <a:latin typeface="Arial MT"/>
                <a:cs typeface="Arial MT"/>
              </a:rPr>
              <a:t>4.320/64,</a:t>
            </a:r>
            <a:r>
              <a:rPr dirty="0" sz="800" spc="10">
                <a:latin typeface="Arial MT"/>
                <a:cs typeface="Arial MT"/>
              </a:rPr>
              <a:t> </a:t>
            </a:r>
            <a:r>
              <a:rPr dirty="0" sz="800" spc="-20">
                <a:latin typeface="Arial MT"/>
                <a:cs typeface="Arial MT"/>
              </a:rPr>
              <a:t>Inciso</a:t>
            </a:r>
            <a:r>
              <a:rPr dirty="0" sz="800" spc="-15">
                <a:latin typeface="Arial MT"/>
                <a:cs typeface="Arial MT"/>
              </a:rPr>
              <a:t> </a:t>
            </a:r>
            <a:r>
              <a:rPr dirty="0" sz="800" spc="-20">
                <a:solidFill>
                  <a:srgbClr val="070707"/>
                </a:solidFill>
                <a:latin typeface="Arial MT"/>
                <a:cs typeface="Arial MT"/>
              </a:rPr>
              <a:t>III.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9" name="object 9" descr=""/>
          <p:cNvSpPr txBox="1"/>
          <p:nvPr/>
        </p:nvSpPr>
        <p:spPr>
          <a:xfrm>
            <a:off x="1791021" y="6115812"/>
            <a:ext cx="1595755" cy="36703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35280" marR="5080" indent="-323215">
              <a:lnSpc>
                <a:spcPct val="140000"/>
              </a:lnSpc>
              <a:spcBef>
                <a:spcPts val="100"/>
              </a:spcBef>
            </a:pPr>
            <a:r>
              <a:rPr dirty="0" sz="800" spc="-10">
                <a:latin typeface="Arial MT"/>
                <a:cs typeface="Arial MT"/>
              </a:rPr>
              <a:t>Inciso:</a:t>
            </a:r>
            <a:r>
              <a:rPr dirty="0" sz="800" spc="60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131313"/>
                </a:solidFill>
                <a:latin typeface="Arial MT"/>
                <a:cs typeface="Arial MT"/>
              </a:rPr>
              <a:t>ll</a:t>
            </a:r>
            <a:r>
              <a:rPr dirty="0" sz="800" spc="30">
                <a:solidFill>
                  <a:srgbClr val="131313"/>
                </a:solidFill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1A1A1A"/>
                </a:solidFill>
                <a:latin typeface="Arial MT"/>
                <a:cs typeface="Arial MT"/>
              </a:rPr>
              <a:t>-</a:t>
            </a:r>
            <a:r>
              <a:rPr dirty="0" sz="800" spc="-35">
                <a:solidFill>
                  <a:srgbClr val="1A1A1A"/>
                </a:solidFill>
                <a:latin typeface="Arial MT"/>
                <a:cs typeface="Arial MT"/>
              </a:rPr>
              <a:t> </a:t>
            </a:r>
            <a:r>
              <a:rPr dirty="0" sz="800" spc="-25">
                <a:latin typeface="Arial MT"/>
                <a:cs typeface="Arial MT"/>
              </a:rPr>
              <a:t>Excesso</a:t>
            </a:r>
            <a:r>
              <a:rPr dirty="0" sz="800" spc="-10">
                <a:latin typeface="Arial MT"/>
                <a:cs typeface="Arial MT"/>
              </a:rPr>
              <a:t> </a:t>
            </a:r>
            <a:r>
              <a:rPr dirty="0" sz="800">
                <a:latin typeface="Arial MT"/>
                <a:cs typeface="Arial MT"/>
              </a:rPr>
              <a:t>de</a:t>
            </a:r>
            <a:r>
              <a:rPr dirty="0" sz="800" spc="-5">
                <a:latin typeface="Arial MT"/>
                <a:cs typeface="Arial MT"/>
              </a:rPr>
              <a:t> </a:t>
            </a:r>
            <a:r>
              <a:rPr dirty="0" sz="800" spc="-30">
                <a:latin typeface="Arial MT"/>
                <a:cs typeface="Arial MT"/>
              </a:rPr>
              <a:t>Arrecadação:</a:t>
            </a:r>
            <a:r>
              <a:rPr dirty="0" sz="800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0C0C0C"/>
                </a:solidFill>
                <a:latin typeface="Arial MT"/>
                <a:cs typeface="Arial MT"/>
              </a:rPr>
              <a:t>III</a:t>
            </a:r>
            <a:r>
              <a:rPr dirty="0" sz="800" spc="-55">
                <a:solidFill>
                  <a:srgbClr val="0C0C0C"/>
                </a:solidFill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111111"/>
                </a:solidFill>
                <a:latin typeface="Arial MT"/>
                <a:cs typeface="Arial MT"/>
              </a:rPr>
              <a:t>-</a:t>
            </a:r>
            <a:r>
              <a:rPr dirty="0" sz="800" spc="-10">
                <a:solidFill>
                  <a:srgbClr val="111111"/>
                </a:solidFill>
                <a:latin typeface="Arial MT"/>
                <a:cs typeface="Arial MT"/>
              </a:rPr>
              <a:t> </a:t>
            </a:r>
            <a:r>
              <a:rPr dirty="0" sz="800" spc="-30">
                <a:latin typeface="Arial MT"/>
                <a:cs typeface="Arial MT"/>
              </a:rPr>
              <a:t>Anu!ação</a:t>
            </a:r>
            <a:r>
              <a:rPr dirty="0" sz="800" spc="40">
                <a:latin typeface="Arial MT"/>
                <a:cs typeface="Arial MT"/>
              </a:rPr>
              <a:t> </a:t>
            </a:r>
            <a:r>
              <a:rPr dirty="0" sz="800" spc="-45">
                <a:latin typeface="Arial MT"/>
                <a:cs typeface="Arial MT"/>
              </a:rPr>
              <a:t>de</a:t>
            </a:r>
            <a:r>
              <a:rPr dirty="0" sz="800" spc="-15">
                <a:latin typeface="Arial MT"/>
                <a:cs typeface="Arial MT"/>
              </a:rPr>
              <a:t> </a:t>
            </a:r>
            <a:r>
              <a:rPr dirty="0" sz="800" spc="-10">
                <a:latin typeface="Arial MT"/>
                <a:cs typeface="Arial MT"/>
              </a:rPr>
              <a:t>Dotação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10" name="object 10" descr=""/>
          <p:cNvSpPr txBox="1"/>
          <p:nvPr/>
        </p:nvSpPr>
        <p:spPr>
          <a:xfrm>
            <a:off x="498007" y="6459929"/>
            <a:ext cx="2609215" cy="361950"/>
          </a:xfrm>
          <a:prstGeom prst="rect">
            <a:avLst/>
          </a:prstGeom>
        </p:spPr>
        <p:txBody>
          <a:bodyPr wrap="square" lIns="0" tIns="4635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365"/>
              </a:spcBef>
            </a:pPr>
            <a:r>
              <a:rPr dirty="0" u="sng" sz="750">
                <a:uFill>
                  <a:solidFill>
                    <a:srgbClr val="1F2834"/>
                  </a:solidFill>
                </a:uFill>
                <a:latin typeface="Arial MT"/>
                <a:cs typeface="Arial MT"/>
              </a:rPr>
              <a:t>Dotações</a:t>
            </a:r>
            <a:r>
              <a:rPr dirty="0" u="sng" sz="750" spc="365">
                <a:uFill>
                  <a:solidFill>
                    <a:srgbClr val="1F2834"/>
                  </a:solidFill>
                </a:uFill>
                <a:latin typeface="Arial MT"/>
                <a:cs typeface="Arial MT"/>
              </a:rPr>
              <a:t> </a:t>
            </a:r>
            <a:r>
              <a:rPr dirty="0" u="sng" sz="750" spc="-10">
                <a:uFill>
                  <a:solidFill>
                    <a:srgbClr val="1F2834"/>
                  </a:solidFill>
                </a:uFill>
                <a:latin typeface="Arial MT"/>
                <a:cs typeface="Arial MT"/>
              </a:rPr>
              <a:t>Anuladas</a:t>
            </a:r>
            <a:r>
              <a:rPr dirty="0" u="sng" sz="750" spc="500">
                <a:uFill>
                  <a:solidFill>
                    <a:srgbClr val="1F2834"/>
                  </a:solidFill>
                </a:uFill>
                <a:latin typeface="Arial MT"/>
                <a:cs typeface="Arial MT"/>
              </a:rPr>
              <a:t> </a:t>
            </a:r>
            <a:endParaRPr sz="750">
              <a:latin typeface="Arial MT"/>
              <a:cs typeface="Arial MT"/>
            </a:endParaRPr>
          </a:p>
          <a:p>
            <a:pPr marL="62230">
              <a:lnSpc>
                <a:spcPct val="100000"/>
              </a:lnSpc>
              <a:spcBef>
                <a:spcPts val="340"/>
              </a:spcBef>
            </a:pPr>
            <a:r>
              <a:rPr dirty="0" sz="950">
                <a:latin typeface="Arial MT"/>
                <a:cs typeface="Arial MT"/>
              </a:rPr>
              <a:t>PREFEITURA</a:t>
            </a:r>
            <a:r>
              <a:rPr dirty="0" sz="950" spc="105">
                <a:latin typeface="Arial MT"/>
                <a:cs typeface="Arial MT"/>
              </a:rPr>
              <a:t> </a:t>
            </a:r>
            <a:r>
              <a:rPr dirty="0" sz="950">
                <a:solidFill>
                  <a:srgbClr val="030303"/>
                </a:solidFill>
                <a:latin typeface="Arial MT"/>
                <a:cs typeface="Arial MT"/>
              </a:rPr>
              <a:t>MUNICIPAL</a:t>
            </a:r>
            <a:r>
              <a:rPr dirty="0" sz="950" spc="75">
                <a:solidFill>
                  <a:srgbClr val="030303"/>
                </a:solidFill>
                <a:latin typeface="Arial MT"/>
                <a:cs typeface="Arial MT"/>
              </a:rPr>
              <a:t> </a:t>
            </a:r>
            <a:r>
              <a:rPr dirty="0" sz="950">
                <a:solidFill>
                  <a:srgbClr val="0F0F0F"/>
                </a:solidFill>
                <a:latin typeface="Arial MT"/>
                <a:cs typeface="Arial MT"/>
              </a:rPr>
              <a:t>DE</a:t>
            </a:r>
            <a:r>
              <a:rPr dirty="0" sz="950" spc="40">
                <a:solidFill>
                  <a:srgbClr val="0F0F0F"/>
                </a:solidFill>
                <a:latin typeface="Arial MT"/>
                <a:cs typeface="Arial MT"/>
              </a:rPr>
              <a:t> </a:t>
            </a:r>
            <a:r>
              <a:rPr dirty="0" sz="950" spc="-10">
                <a:latin typeface="Arial MT"/>
                <a:cs typeface="Arial MT"/>
              </a:rPr>
              <a:t>SEROPEDICA</a:t>
            </a:r>
            <a:endParaRPr sz="950">
              <a:latin typeface="Arial MT"/>
              <a:cs typeface="Arial MT"/>
            </a:endParaRPr>
          </a:p>
        </p:txBody>
      </p:sp>
      <p:graphicFrame>
        <p:nvGraphicFramePr>
          <p:cNvPr id="11" name="object 11" descr=""/>
          <p:cNvGraphicFramePr>
            <a:graphicFrameLocks noGrp="1"/>
          </p:cNvGraphicFramePr>
          <p:nvPr/>
        </p:nvGraphicFramePr>
        <p:xfrm>
          <a:off x="601201" y="6844925"/>
          <a:ext cx="6379210" cy="9474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04850"/>
                <a:gridCol w="2457450"/>
                <a:gridCol w="2328545"/>
                <a:gridCol w="811529"/>
              </a:tblGrid>
              <a:tr h="139700">
                <a:tc>
                  <a:txBody>
                    <a:bodyPr/>
                    <a:lstStyle/>
                    <a:p>
                      <a:pPr marL="31750">
                        <a:lnSpc>
                          <a:spcPts val="830"/>
                        </a:lnSpc>
                      </a:pPr>
                      <a:r>
                        <a:rPr dirty="0" sz="750" spc="-10">
                          <a:latin typeface="Arial MT"/>
                          <a:cs typeface="Arial MT"/>
                        </a:rPr>
                        <a:t>01.13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103505">
                        <a:lnSpc>
                          <a:spcPts val="830"/>
                        </a:lnSpc>
                      </a:pPr>
                      <a:r>
                        <a:rPr dirty="0" sz="750" spc="10">
                          <a:latin typeface="Arial MT"/>
                          <a:cs typeface="Arial MT"/>
                        </a:rPr>
                        <a:t>Secretaria</a:t>
                      </a:r>
                      <a:r>
                        <a:rPr dirty="0" sz="750" spc="204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750" spc="10">
                          <a:latin typeface="Arial MT"/>
                          <a:cs typeface="Arial MT"/>
                        </a:rPr>
                        <a:t>Municipal</a:t>
                      </a:r>
                      <a:r>
                        <a:rPr dirty="0" sz="750" spc="2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750" spc="10">
                          <a:latin typeface="Arial MT"/>
                          <a:cs typeface="Arial MT"/>
                        </a:rPr>
                        <a:t>de</a:t>
                      </a:r>
                      <a:r>
                        <a:rPr dirty="0" sz="750" spc="19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750" spc="10">
                          <a:latin typeface="Arial MT"/>
                          <a:cs typeface="Arial MT"/>
                        </a:rPr>
                        <a:t>Serviços</a:t>
                      </a:r>
                      <a:r>
                        <a:rPr dirty="0" sz="750" spc="204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750" spc="-10">
                          <a:solidFill>
                            <a:srgbClr val="030303"/>
                          </a:solidFill>
                          <a:latin typeface="Arial MT"/>
                          <a:cs typeface="Arial MT"/>
                        </a:rPr>
                        <a:t>Pú</a:t>
                      </a:r>
                      <a:r>
                        <a:rPr dirty="0" sz="750" spc="-10">
                          <a:latin typeface="Arial MT"/>
                          <a:cs typeface="Arial MT"/>
                        </a:rPr>
                        <a:t>blicos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B="0" marT="0"/>
                </a:tc>
                <a:tc gridSpan="2"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 rowSpan="2" h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</a:tr>
              <a:tr h="172720">
                <a:tc>
                  <a:txBody>
                    <a:bodyPr/>
                    <a:lstStyle/>
                    <a:p>
                      <a:pPr marL="3556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dirty="0" sz="800" spc="-10">
                          <a:latin typeface="Arial MT"/>
                          <a:cs typeface="Arial MT"/>
                        </a:rPr>
                        <a:t>2.825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24130"/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dirty="0" sz="800" spc="-30">
                          <a:latin typeface="Arial MT"/>
                          <a:cs typeface="Arial MT"/>
                        </a:rPr>
                        <a:t>Manutenção</a:t>
                      </a:r>
                      <a:r>
                        <a:rPr dirty="0" sz="800" spc="8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solidFill>
                            <a:srgbClr val="0A0A0A"/>
                          </a:solidFill>
                          <a:latin typeface="Arial MT"/>
                          <a:cs typeface="Arial MT"/>
                        </a:rPr>
                        <a:t>e </a:t>
                      </a:r>
                      <a:r>
                        <a:rPr dirty="0" sz="800" spc="-25">
                          <a:latin typeface="Arial MT"/>
                          <a:cs typeface="Arial MT"/>
                        </a:rPr>
                        <a:t>Operacionalização</a:t>
                      </a:r>
                      <a:r>
                        <a:rPr dirty="0" sz="8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20">
                          <a:solidFill>
                            <a:srgbClr val="0A0A0A"/>
                          </a:solidFill>
                          <a:latin typeface="Arial MT"/>
                          <a:cs typeface="Arial MT"/>
                        </a:rPr>
                        <a:t>da</a:t>
                      </a:r>
                      <a:r>
                        <a:rPr dirty="0" sz="800" spc="10">
                          <a:solidFill>
                            <a:srgbClr val="0A0A0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10">
                          <a:latin typeface="Arial MT"/>
                          <a:cs typeface="Arial MT"/>
                        </a:rPr>
                        <a:t>Secretária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24130"/>
                </a:tc>
                <a:tc gridSpan="2" v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  <a:tc hMerge="1" v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</a:tr>
              <a:tr h="172085">
                <a:tc>
                  <a:txBody>
                    <a:bodyPr/>
                    <a:lstStyle/>
                    <a:p>
                      <a:pPr marL="34290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dirty="0" sz="750" spc="-10">
                          <a:latin typeface="Arial MT"/>
                          <a:cs typeface="Arial MT"/>
                        </a:rPr>
                        <a:t>3.3.9.0.30.03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B="0" marT="22225"/>
                </a:tc>
                <a:tc>
                  <a:txBody>
                    <a:bodyPr/>
                    <a:lstStyle/>
                    <a:p>
                      <a:pPr marL="10604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dirty="0" sz="750">
                          <a:solidFill>
                            <a:srgbClr val="030303"/>
                          </a:solidFill>
                          <a:latin typeface="Arial MT"/>
                          <a:cs typeface="Arial MT"/>
                        </a:rPr>
                        <a:t>OUTROS</a:t>
                      </a:r>
                      <a:r>
                        <a:rPr dirty="0" sz="750" spc="60">
                          <a:solidFill>
                            <a:srgbClr val="03030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750">
                          <a:latin typeface="Arial MT"/>
                          <a:cs typeface="Arial MT"/>
                        </a:rPr>
                        <a:t>MATE</a:t>
                      </a:r>
                      <a:r>
                        <a:rPr dirty="0" sz="750">
                          <a:solidFill>
                            <a:srgbClr val="030303"/>
                          </a:solidFill>
                          <a:latin typeface="Arial MT"/>
                          <a:cs typeface="Arial MT"/>
                        </a:rPr>
                        <a:t>RIAIS</a:t>
                      </a:r>
                      <a:r>
                        <a:rPr dirty="0" sz="750" spc="45">
                          <a:solidFill>
                            <a:srgbClr val="03030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750">
                          <a:latin typeface="Arial MT"/>
                          <a:cs typeface="Arial MT"/>
                        </a:rPr>
                        <a:t>DE</a:t>
                      </a:r>
                      <a:r>
                        <a:rPr dirty="0" sz="750" spc="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750" spc="-10">
                          <a:latin typeface="Arial MT"/>
                          <a:cs typeface="Arial MT"/>
                        </a:rPr>
                        <a:t>CONSUMO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B="0" marT="22225"/>
                </a:tc>
                <a:tc>
                  <a:txBody>
                    <a:bodyPr/>
                    <a:lstStyle/>
                    <a:p>
                      <a:pPr marL="762635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dirty="0" baseline="3472" sz="1200" spc="-15">
                          <a:latin typeface="Arial MT"/>
                          <a:cs typeface="Arial MT"/>
                        </a:rPr>
                        <a:t>Ro</a:t>
                      </a:r>
                      <a:r>
                        <a:rPr dirty="0" sz="800" spc="-10">
                          <a:latin typeface="Arial MT"/>
                          <a:cs typeface="Arial MT"/>
                        </a:rPr>
                        <a:t>v</a:t>
                      </a:r>
                      <a:r>
                        <a:rPr dirty="0" baseline="3472" sz="1200" spc="-15">
                          <a:latin typeface="Arial MT"/>
                          <a:cs typeface="Arial MT"/>
                        </a:rPr>
                        <a:t>alties</a:t>
                      </a:r>
                      <a:r>
                        <a:rPr dirty="0" baseline="3472" sz="1200" spc="-1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baseline="3472" sz="1200">
                          <a:solidFill>
                            <a:srgbClr val="1D1D1D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r>
                        <a:rPr dirty="0" baseline="3472" sz="1200" spc="22">
                          <a:solidFill>
                            <a:srgbClr val="1D1D1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baseline="3472" sz="1200" spc="-15">
                          <a:latin typeface="Arial MT"/>
                          <a:cs typeface="Arial MT"/>
                        </a:rPr>
                        <a:t>União</a:t>
                      </a:r>
                      <a:endParaRPr baseline="3472" sz="1200">
                        <a:latin typeface="Arial MT"/>
                        <a:cs typeface="Arial MT"/>
                      </a:endParaRPr>
                    </a:p>
                  </a:txBody>
                  <a:tcPr marL="0" marR="0" marB="0" marT="27940"/>
                </a:tc>
                <a:tc>
                  <a:txBody>
                    <a:bodyPr/>
                    <a:lstStyle/>
                    <a:p>
                      <a:pPr algn="r" marR="29209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dirty="0" sz="800" spc="-10">
                          <a:solidFill>
                            <a:srgbClr val="050505"/>
                          </a:solidFill>
                          <a:latin typeface="Arial MT"/>
                          <a:cs typeface="Arial MT"/>
                        </a:rPr>
                        <a:t>940.000,00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5875"/>
                </a:tc>
              </a:tr>
              <a:tr h="1644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dirty="0" sz="800">
                          <a:latin typeface="Arial MT"/>
                          <a:cs typeface="Arial MT"/>
                        </a:rPr>
                        <a:t>Total</a:t>
                      </a:r>
                      <a:r>
                        <a:rPr dirty="0" sz="800" spc="7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do</a:t>
                      </a:r>
                      <a:r>
                        <a:rPr dirty="0" sz="8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Projeto</a:t>
                      </a:r>
                      <a:r>
                        <a:rPr dirty="0" sz="800" spc="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solidFill>
                            <a:srgbClr val="0A0A0A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dirty="0" sz="800" spc="25">
                          <a:solidFill>
                            <a:srgbClr val="0A0A0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solidFill>
                            <a:srgbClr val="050505"/>
                          </a:solidFill>
                          <a:latin typeface="Arial MT"/>
                          <a:cs typeface="Arial MT"/>
                        </a:rPr>
                        <a:t>Atividade</a:t>
                      </a:r>
                      <a:r>
                        <a:rPr dirty="0" sz="800" spc="45">
                          <a:solidFill>
                            <a:srgbClr val="050505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25">
                          <a:solidFill>
                            <a:srgbClr val="131313"/>
                          </a:solidFill>
                          <a:latin typeface="Arial MT"/>
                          <a:cs typeface="Arial MT"/>
                        </a:rPr>
                        <a:t>R$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1430"/>
                </a:tc>
                <a:tc>
                  <a:txBody>
                    <a:bodyPr/>
                    <a:lstStyle/>
                    <a:p>
                      <a:pPr algn="r" marR="2667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dirty="0" sz="800" spc="-10">
                          <a:latin typeface="Arial MT"/>
                          <a:cs typeface="Arial MT"/>
                        </a:rPr>
                        <a:t>940.000,00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1430"/>
                </a:tc>
              </a:tr>
              <a:tr h="1644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28702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dirty="0" sz="800">
                          <a:latin typeface="Arial MT"/>
                          <a:cs typeface="Arial MT"/>
                        </a:rPr>
                        <a:t>Total</a:t>
                      </a:r>
                      <a:r>
                        <a:rPr dirty="0" sz="8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da</a:t>
                      </a:r>
                      <a:r>
                        <a:rPr dirty="0" sz="8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Unidade</a:t>
                      </a:r>
                      <a:r>
                        <a:rPr dirty="0" sz="800" spc="2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25">
                          <a:latin typeface="Arial MT"/>
                          <a:cs typeface="Arial MT"/>
                        </a:rPr>
                        <a:t>R$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20320"/>
                </a:tc>
                <a:tc>
                  <a:txBody>
                    <a:bodyPr/>
                    <a:lstStyle/>
                    <a:p>
                      <a:pPr algn="r" marR="29209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dirty="0" sz="800" spc="-10">
                          <a:solidFill>
                            <a:srgbClr val="030303"/>
                          </a:solidFill>
                          <a:latin typeface="Arial MT"/>
                          <a:cs typeface="Arial MT"/>
                        </a:rPr>
                        <a:t>940.000,00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20320"/>
                </a:tc>
              </a:tr>
              <a:tr h="1339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marL="958850">
                        <a:lnSpc>
                          <a:spcPts val="869"/>
                        </a:lnSpc>
                        <a:spcBef>
                          <a:spcPts val="90"/>
                        </a:spcBef>
                      </a:pPr>
                      <a:r>
                        <a:rPr dirty="0" sz="800">
                          <a:latin typeface="Arial MT"/>
                          <a:cs typeface="Arial MT"/>
                        </a:rPr>
                        <a:t>Valor</a:t>
                      </a:r>
                      <a:r>
                        <a:rPr dirty="0" sz="800" spc="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Total</a:t>
                      </a:r>
                      <a:r>
                        <a:rPr dirty="0" sz="800" spc="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>
                          <a:latin typeface="Arial MT"/>
                          <a:cs typeface="Arial MT"/>
                        </a:rPr>
                        <a:t>Anulado</a:t>
                      </a:r>
                      <a:r>
                        <a:rPr dirty="0" sz="800" spc="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800" spc="-25">
                          <a:latin typeface="Arial MT"/>
                          <a:cs typeface="Arial MT"/>
                        </a:rPr>
                        <a:t>R$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1430"/>
                </a:tc>
                <a:tc>
                  <a:txBody>
                    <a:bodyPr/>
                    <a:lstStyle/>
                    <a:p>
                      <a:pPr algn="r" marR="24130">
                        <a:lnSpc>
                          <a:spcPts val="869"/>
                        </a:lnSpc>
                        <a:spcBef>
                          <a:spcPts val="90"/>
                        </a:spcBef>
                      </a:pPr>
                      <a:r>
                        <a:rPr dirty="0" sz="800" spc="-10">
                          <a:solidFill>
                            <a:srgbClr val="080808"/>
                          </a:solidFill>
                          <a:latin typeface="Arial MT"/>
                          <a:cs typeface="Arial MT"/>
                        </a:rPr>
                        <a:t>940.000.00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B="0" marT="11430"/>
                </a:tc>
              </a:tr>
            </a:tbl>
          </a:graphicData>
        </a:graphic>
      </p:graphicFrame>
      <p:sp>
        <p:nvSpPr>
          <p:cNvPr id="12" name="object 12" descr=""/>
          <p:cNvSpPr txBox="1"/>
          <p:nvPr/>
        </p:nvSpPr>
        <p:spPr>
          <a:xfrm>
            <a:off x="3892157" y="6115812"/>
            <a:ext cx="629285" cy="367030"/>
          </a:xfrm>
          <a:prstGeom prst="rect">
            <a:avLst/>
          </a:prstGeom>
        </p:spPr>
        <p:txBody>
          <a:bodyPr wrap="square" lIns="0" tIns="61594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484"/>
              </a:spcBef>
            </a:pPr>
            <a:r>
              <a:rPr dirty="0" sz="800" spc="-35">
                <a:latin typeface="Arial MT"/>
                <a:cs typeface="Arial MT"/>
              </a:rPr>
              <a:t>RS940.000,00</a:t>
            </a:r>
            <a:endParaRPr sz="800">
              <a:latin typeface="Arial MT"/>
              <a:cs typeface="Arial MT"/>
            </a:endParaRPr>
          </a:p>
          <a:p>
            <a:pPr marL="16510">
              <a:lnSpc>
                <a:spcPct val="100000"/>
              </a:lnSpc>
              <a:spcBef>
                <a:spcPts val="380"/>
              </a:spcBef>
            </a:pPr>
            <a:r>
              <a:rPr dirty="0" sz="800" spc="-10">
                <a:latin typeface="Arial MT"/>
                <a:cs typeface="Arial MT"/>
              </a:rPr>
              <a:t>$.^40.000,00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13" name="object 13" descr=""/>
          <p:cNvSpPr txBox="1"/>
          <p:nvPr/>
        </p:nvSpPr>
        <p:spPr>
          <a:xfrm>
            <a:off x="831575" y="7850124"/>
            <a:ext cx="457834" cy="1473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00" spc="-20">
                <a:solidFill>
                  <a:srgbClr val="080808"/>
                </a:solidFill>
                <a:latin typeface="Arial MT"/>
                <a:cs typeface="Arial MT"/>
              </a:rPr>
              <a:t>Artigo</a:t>
            </a:r>
            <a:r>
              <a:rPr dirty="0" sz="800" spc="10">
                <a:solidFill>
                  <a:srgbClr val="080808"/>
                </a:solidFill>
                <a:latin typeface="Arial MT"/>
                <a:cs typeface="Arial MT"/>
              </a:rPr>
              <a:t> </a:t>
            </a:r>
            <a:r>
              <a:rPr dirty="0" sz="800" spc="-30">
                <a:latin typeface="Arial MT"/>
                <a:cs typeface="Arial MT"/>
              </a:rPr>
              <a:t>3º</a:t>
            </a:r>
            <a:r>
              <a:rPr dirty="0" sz="800" spc="-25">
                <a:latin typeface="Arial MT"/>
                <a:cs typeface="Arial MT"/>
              </a:rPr>
              <a:t> </a:t>
            </a:r>
            <a:r>
              <a:rPr dirty="0" sz="800" spc="-60">
                <a:solidFill>
                  <a:srgbClr val="111111"/>
                </a:solidFill>
                <a:latin typeface="Arial MT"/>
                <a:cs typeface="Arial MT"/>
              </a:rPr>
              <a:t>-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14" name="object 14" descr=""/>
          <p:cNvSpPr txBox="1"/>
          <p:nvPr/>
        </p:nvSpPr>
        <p:spPr>
          <a:xfrm>
            <a:off x="1420728" y="7850124"/>
            <a:ext cx="3333750" cy="1473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00" spc="-25">
                <a:latin typeface="Arial MT"/>
                <a:cs typeface="Arial MT"/>
              </a:rPr>
              <a:t>Revogadas</a:t>
            </a:r>
            <a:r>
              <a:rPr dirty="0" sz="800" spc="40">
                <a:latin typeface="Arial MT"/>
                <a:cs typeface="Arial MT"/>
              </a:rPr>
              <a:t> </a:t>
            </a:r>
            <a:r>
              <a:rPr dirty="0" sz="800">
                <a:latin typeface="Arial MT"/>
                <a:cs typeface="Arial MT"/>
              </a:rPr>
              <a:t>as </a:t>
            </a:r>
            <a:r>
              <a:rPr dirty="0" sz="800" spc="-25">
                <a:latin typeface="Arial MT"/>
                <a:cs typeface="Arial MT"/>
              </a:rPr>
              <a:t>disposições</a:t>
            </a:r>
            <a:r>
              <a:rPr dirty="0" sz="800" spc="60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050505"/>
                </a:solidFill>
                <a:latin typeface="Arial MT"/>
                <a:cs typeface="Arial MT"/>
              </a:rPr>
              <a:t>em</a:t>
            </a:r>
            <a:r>
              <a:rPr dirty="0" sz="800" spc="-25">
                <a:solidFill>
                  <a:srgbClr val="050505"/>
                </a:solidFill>
                <a:latin typeface="Arial MT"/>
                <a:cs typeface="Arial MT"/>
              </a:rPr>
              <a:t> </a:t>
            </a:r>
            <a:r>
              <a:rPr dirty="0" sz="800" spc="-20">
                <a:solidFill>
                  <a:srgbClr val="050505"/>
                </a:solidFill>
                <a:latin typeface="Arial MT"/>
                <a:cs typeface="Arial MT"/>
              </a:rPr>
              <a:t>contrário.</a:t>
            </a:r>
            <a:r>
              <a:rPr dirty="0" sz="800" spc="35">
                <a:solidFill>
                  <a:srgbClr val="050505"/>
                </a:solidFill>
                <a:latin typeface="Arial MT"/>
                <a:cs typeface="Arial MT"/>
              </a:rPr>
              <a:t> </a:t>
            </a:r>
            <a:r>
              <a:rPr dirty="0" sz="800" spc="-35">
                <a:latin typeface="Arial MT"/>
                <a:cs typeface="Arial MT"/>
              </a:rPr>
              <a:t>Publique-</a:t>
            </a:r>
            <a:r>
              <a:rPr dirty="0" sz="800">
                <a:latin typeface="Arial MT"/>
                <a:cs typeface="Arial MT"/>
              </a:rPr>
              <a:t>se,</a:t>
            </a:r>
            <a:r>
              <a:rPr dirty="0" sz="800" spc="50">
                <a:latin typeface="Arial MT"/>
                <a:cs typeface="Arial MT"/>
              </a:rPr>
              <a:t> </a:t>
            </a:r>
            <a:r>
              <a:rPr dirty="0" sz="800" spc="-35">
                <a:latin typeface="Arial MT"/>
                <a:cs typeface="Arial MT"/>
              </a:rPr>
              <a:t>afixe-</a:t>
            </a:r>
            <a:r>
              <a:rPr dirty="0" sz="800">
                <a:latin typeface="Arial MT"/>
                <a:cs typeface="Arial MT"/>
              </a:rPr>
              <a:t>se</a:t>
            </a:r>
            <a:r>
              <a:rPr dirty="0" sz="800" spc="40">
                <a:latin typeface="Arial MT"/>
                <a:cs typeface="Arial MT"/>
              </a:rPr>
              <a:t> </a:t>
            </a:r>
            <a:r>
              <a:rPr dirty="0" sz="800">
                <a:solidFill>
                  <a:srgbClr val="1D1D1D"/>
                </a:solidFill>
                <a:latin typeface="Arial MT"/>
                <a:cs typeface="Arial MT"/>
              </a:rPr>
              <a:t>e</a:t>
            </a:r>
            <a:r>
              <a:rPr dirty="0" sz="800" spc="-10">
                <a:solidFill>
                  <a:srgbClr val="1D1D1D"/>
                </a:solidFill>
                <a:latin typeface="Arial MT"/>
                <a:cs typeface="Arial MT"/>
              </a:rPr>
              <a:t> </a:t>
            </a:r>
            <a:r>
              <a:rPr dirty="0" sz="800" spc="-40">
                <a:latin typeface="Arial MT"/>
                <a:cs typeface="Arial MT"/>
              </a:rPr>
              <a:t>cumpra-</a:t>
            </a:r>
            <a:r>
              <a:rPr dirty="0" sz="800" spc="-25">
                <a:latin typeface="Arial MT"/>
                <a:cs typeface="Arial MT"/>
              </a:rPr>
              <a:t>se.</a:t>
            </a:r>
            <a:endParaRPr sz="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WAGNER FRANÇA</dc:creator>
  <dc:title>DECRETOS .pdf</dc:title>
  <dcterms:created xsi:type="dcterms:W3CDTF">2025-09-03T19:26:43Z</dcterms:created>
  <dcterms:modified xsi:type="dcterms:W3CDTF">2025-09-03T19:26:43Z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2024-03-15T00:00:00Z</vt:filetime>
  </property>
  <property fmtid="{D5CDD505-2E9C-101B-9397-08002B2CF9AE}" pid="3" name="LastSaved">
    <vt:filetime>2025-09-03T00:00:00Z</vt:filetime>
  </property>
  <property fmtid="{D5CDD505-2E9C-101B-9397-08002B2CF9AE}" pid="4" name="Producer">
    <vt:lpwstr>Microsoft: Print To PDF</vt:lpwstr>
  </property>
</Properties>
</file>