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79159" y="9769861"/>
            <a:ext cx="289560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21775" y="9760844"/>
            <a:ext cx="496102" cy="127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#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918" y="1350264"/>
            <a:ext cx="6451315" cy="2743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5866" y="475488"/>
            <a:ext cx="716135" cy="71018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84534" y="9767316"/>
            <a:ext cx="6457950" cy="0"/>
          </a:xfrm>
          <a:custGeom>
            <a:avLst/>
            <a:gdLst/>
            <a:ahLst/>
            <a:cxnLst/>
            <a:rect l="l" t="t" r="r" b="b"/>
            <a:pathLst>
              <a:path w="6457950" h="0">
                <a:moveTo>
                  <a:pt x="0" y="0"/>
                </a:moveTo>
                <a:lnTo>
                  <a:pt x="6457407" y="0"/>
                </a:lnTo>
              </a:path>
            </a:pathLst>
          </a:custGeom>
          <a:ln w="9144">
            <a:solidFill>
              <a:srgbClr val="1C23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73109" y="358394"/>
            <a:ext cx="307340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0">
                <a:latin typeface="Lucida Sans Unicode"/>
                <a:cs typeface="Lucida Sans Unicode"/>
              </a:rPr>
              <a:t>PREFEITURA</a:t>
            </a:r>
            <a:r>
              <a:rPr dirty="0" sz="1350" spc="-40">
                <a:latin typeface="Lucida Sans Unicode"/>
                <a:cs typeface="Lucida Sans Unicode"/>
              </a:rPr>
              <a:t> </a:t>
            </a:r>
            <a:r>
              <a:rPr dirty="0" sz="1350" spc="-114">
                <a:latin typeface="Lucida Sans Unicode"/>
                <a:cs typeface="Lucida Sans Unicode"/>
              </a:rPr>
              <a:t>MUNICIPAL</a:t>
            </a:r>
            <a:r>
              <a:rPr dirty="0" sz="1350" spc="65"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latin typeface="Lucida Sans Unicode"/>
                <a:cs typeface="Lucida Sans Unicode"/>
              </a:rPr>
              <a:t>SEROPEDICA</a:t>
            </a:r>
            <a:endParaRPr sz="1350">
              <a:latin typeface="Lucida Sans Unicode"/>
              <a:cs typeface="Lucida Sans Unicode"/>
            </a:endParaRPr>
          </a:p>
          <a:p>
            <a:pPr marL="15875" marR="1944370">
              <a:lnSpc>
                <a:spcPct val="122500"/>
              </a:lnSpc>
              <a:spcBef>
                <a:spcPts val="39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Maria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latin typeface="Lucida Sans Unicode"/>
                <a:cs typeface="Lucida Sans Unicode"/>
              </a:rPr>
              <a:t>Fazenda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88302" y="9779004"/>
            <a:ext cx="289560" cy="113664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0">
                <a:solidFill>
                  <a:srgbClr val="050505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000000"/>
                </a:solidFill>
              </a:rPr>
              <a:t>Página</a:t>
            </a:r>
            <a:r>
              <a:rPr dirty="0" sz="550" spc="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550" spc="-50">
                <a:solidFill>
                  <a:srgbClr val="1F1F1F"/>
                </a:solidFill>
              </a:rPr>
              <a:t>1</a:t>
            </a:fld>
            <a:r>
              <a:rPr dirty="0" sz="550" spc="10">
                <a:solidFill>
                  <a:srgbClr val="1F1F1F"/>
                </a:solidFill>
              </a:rPr>
              <a:t> </a:t>
            </a:r>
            <a:r>
              <a:rPr dirty="0" sz="550" spc="-10">
                <a:solidFill>
                  <a:srgbClr val="000000"/>
                </a:solidFill>
              </a:rPr>
              <a:t>de</a:t>
            </a:r>
            <a:r>
              <a:rPr dirty="0" sz="550" spc="-25">
                <a:solidFill>
                  <a:srgbClr val="000000"/>
                </a:solidFill>
              </a:rPr>
              <a:t> </a:t>
            </a:r>
            <a:r>
              <a:rPr dirty="0" sz="550" spc="-50">
                <a:solidFill>
                  <a:srgbClr val="0C0C0C"/>
                </a:solidFill>
              </a:rPr>
              <a:t>2</a:t>
            </a:r>
            <a:endParaRPr sz="550"/>
          </a:p>
        </p:txBody>
      </p:sp>
      <p:sp>
        <p:nvSpPr>
          <p:cNvPr id="6" name="object 6" descr=""/>
          <p:cNvSpPr txBox="1"/>
          <p:nvPr/>
        </p:nvSpPr>
        <p:spPr>
          <a:xfrm>
            <a:off x="4011975" y="1583435"/>
            <a:ext cx="286639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7435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Lucida Sans Unicode"/>
                <a:cs typeface="Lucida Sans Unicode"/>
              </a:rPr>
              <a:t>Decreto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2575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15</a:t>
            </a:r>
            <a:r>
              <a:rPr dirty="0" sz="800" spc="2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março,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4450" indent="5715">
              <a:lnSpc>
                <a:spcPts val="910"/>
              </a:lnSpc>
              <a:spcBef>
                <a:spcPts val="5"/>
              </a:spcBef>
            </a:pPr>
            <a:r>
              <a:rPr dirty="0" sz="800" spc="-60">
                <a:latin typeface="Lucida Sans Unicode"/>
                <a:cs typeface="Lucida Sans Unicode"/>
              </a:rPr>
              <a:t>Abre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crédilo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50505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4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valor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total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 </a:t>
            </a:r>
            <a:r>
              <a:rPr dirty="0" sz="800" spc="-60">
                <a:latin typeface="Lucida Sans Unicode"/>
                <a:cs typeface="Lucida Sans Unicode"/>
              </a:rPr>
              <a:t>R$1.000.000,00,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0">
                <a:latin typeface="Lucida Sans Unicode"/>
                <a:cs typeface="Lucida Sans Unicode"/>
              </a:rPr>
              <a:t>fins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que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especifíca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30303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outras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26355" y="2756913"/>
            <a:ext cx="6275705" cy="911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6290">
              <a:lnSpc>
                <a:spcPct val="1375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O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PRE</a:t>
            </a:r>
            <a:r>
              <a:rPr dirty="0" sz="80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FEITO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no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atribuições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acordo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E0E0E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8080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30303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8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7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823/2023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datada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21/12/2023,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publicada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30">
                <a:solidFill>
                  <a:srgbClr val="0C0C0C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40">
                <a:solidFill>
                  <a:srgbClr val="0C0C0C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080808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5">
                <a:solidFill>
                  <a:srgbClr val="080808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20"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31313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131313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0">
                <a:solidFill>
                  <a:srgbClr val="1A1A1A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70"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10"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080808"/>
                </a:solidFill>
                <a:uFill>
                  <a:solidFill>
                    <a:srgbClr val="232834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 marL="322580">
              <a:lnSpc>
                <a:spcPct val="100000"/>
              </a:lnSpc>
            </a:pPr>
            <a:r>
              <a:rPr dirty="0" sz="750" spc="-50">
                <a:latin typeface="Lucida Sans Unicode"/>
                <a:cs typeface="Lucida Sans Unicode"/>
              </a:rPr>
              <a:t>Artigo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1º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70">
                <a:latin typeface="Lucida Sans Unicode"/>
                <a:cs typeface="Lucida Sans Unicode"/>
              </a:rPr>
              <a:t>-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Fica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aberto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crédito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suplementar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as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seguintes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3692" y="4410216"/>
            <a:ext cx="188658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0">
                <a:uFill>
                  <a:solidFill>
                    <a:srgbClr val="1C1F2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15">
                <a:uFill>
                  <a:solidFill>
                    <a:srgbClr val="1C1F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C1F2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uFill>
                  <a:solidFill>
                    <a:srgbClr val="1C1F2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Lucida Sans Unicode"/>
                <a:cs typeface="Lucida Sans Unicode"/>
              </a:rPr>
              <a:t>FUNDO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50505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9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92610" y="4799590"/>
          <a:ext cx="6388735" cy="621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9295"/>
                <a:gridCol w="5085080"/>
                <a:gridCol w="5175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2.015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ESTRATÉ</a:t>
                      </a:r>
                      <a:r>
                        <a:rPr dirty="0" sz="7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GIA</a:t>
                      </a:r>
                      <a:r>
                        <a:rPr dirty="0" sz="7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75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8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FAMÍLIA/UBS</a:t>
                      </a:r>
                      <a:r>
                        <a:rPr dirty="0" sz="750" spc="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BRASIL1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07340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2707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16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2749550">
                        <a:lnSpc>
                          <a:spcPts val="810"/>
                        </a:lnSpc>
                        <a:spcBef>
                          <a:spcPts val="39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270">
                        <a:lnSpc>
                          <a:spcPts val="810"/>
                        </a:lnSpc>
                        <a:spcBef>
                          <a:spcPts val="390"/>
                        </a:spcBef>
                      </a:pPr>
                      <a:r>
                        <a:rPr dirty="0" sz="7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250.000,Q0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621865" y="5426964"/>
            <a:ext cx="59309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Lucida Sans Unicode"/>
                <a:cs typeface="Lucida Sans Unicode"/>
              </a:rPr>
              <a:t>2.133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65">
                <a:latin typeface="Lucida Sans Unicode"/>
                <a:cs typeface="Lucida Sans Unicode"/>
              </a:rPr>
              <a:t>3.3.9.0.30.03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97908" y="5475732"/>
            <a:ext cx="52603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30">
                <a:latin typeface="Lucida Sans Unicode"/>
                <a:cs typeface="Lucida Sans Unicode"/>
              </a:rPr>
              <a:t>MANUTEN</a:t>
            </a:r>
            <a:r>
              <a:rPr dirty="0" sz="800" spc="-20">
                <a:latin typeface="Lucida Sans Unicode"/>
                <a:cs typeface="Lucida Sans Unicode"/>
              </a:rPr>
              <a:t>CÃ</a:t>
            </a:r>
            <a:r>
              <a:rPr dirty="0" baseline="3472" sz="1200" spc="-30">
                <a:latin typeface="Lucida Sans Unicode"/>
                <a:cs typeface="Lucida Sans Unicode"/>
              </a:rPr>
              <a:t>O</a:t>
            </a:r>
            <a:r>
              <a:rPr dirty="0" baseline="3472" sz="1200" spc="-225">
                <a:latin typeface="Lucida Sans Unicode"/>
                <a:cs typeface="Lucida Sans Unicode"/>
              </a:rPr>
              <a:t> </a:t>
            </a:r>
            <a:r>
              <a:rPr dirty="0" baseline="3472" sz="1200" spc="-112">
                <a:solidFill>
                  <a:srgbClr val="070707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16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OPERACIONALIZACÃO</a:t>
            </a:r>
            <a:r>
              <a:rPr dirty="0" baseline="3472" sz="1200" spc="-8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0C0C0C"/>
                </a:solidFill>
                <a:latin typeface="Lucida Sans Unicode"/>
                <a:cs typeface="Lucida Sans Unicode"/>
              </a:rPr>
              <a:t>DAS </a:t>
            </a:r>
            <a:r>
              <a:rPr dirty="0" baseline="3472" sz="1200" spc="-15">
                <a:latin typeface="Lucida Sans Unicode"/>
                <a:cs typeface="Lucida Sans Unicode"/>
              </a:rPr>
              <a:t>UNIDADES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DE</a:t>
            </a:r>
            <a:r>
              <a:rPr dirty="0" baseline="3472" sz="1200" spc="5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SAÚDE</a:t>
            </a:r>
            <a:r>
              <a:rPr dirty="0" baseline="3472" sz="1200" spc="-37">
                <a:latin typeface="Lucida Sans Unicode"/>
                <a:cs typeface="Lucida Sans Unicode"/>
              </a:rPr>
              <a:t> </a:t>
            </a:r>
            <a:r>
              <a:rPr dirty="0" baseline="3472" sz="1200" spc="-172">
                <a:solidFill>
                  <a:srgbClr val="0F0F0F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050505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472" sz="1200" spc="-82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12">
                <a:solidFill>
                  <a:srgbClr val="050505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1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0">
                <a:solidFill>
                  <a:srgbClr val="0A0A0A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472" sz="1200" spc="-37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192/SAÚUE</a:t>
            </a:r>
            <a:r>
              <a:rPr dirty="0" baseline="3472" sz="1200" spc="104">
                <a:latin typeface="Lucida Sans Unicode"/>
                <a:cs typeface="Lucida Sans Unicode"/>
              </a:rPr>
              <a:t> </a:t>
            </a:r>
            <a:r>
              <a:rPr dirty="0" baseline="3472" sz="1200" spc="-44">
                <a:latin typeface="Lucida Sans Unicode"/>
                <a:cs typeface="Lucida Sans Unicode"/>
              </a:rPr>
              <a:t>MENTAL/UPA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151515"/>
                </a:solidFill>
                <a:latin typeface="Lucida Sans Unicode"/>
                <a:cs typeface="Lucida Sans Unicode"/>
              </a:rPr>
              <a:t>ž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2223" y="5634228"/>
            <a:ext cx="17005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OUTROS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MATERIAIS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36382" y="5591556"/>
            <a:ext cx="214503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476884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Manutencão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030303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3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Governo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5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Tota/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Projeto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Atividade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2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398780">
              <a:lnSpc>
                <a:spcPct val="100000"/>
              </a:lnSpc>
              <a:spcBef>
                <a:spcPts val="310"/>
              </a:spcBef>
            </a:pPr>
            <a:r>
              <a:rPr dirty="0" sz="800" spc="-20">
                <a:latin typeface="Lucida Sans Unicode"/>
                <a:cs typeface="Lucida Sans Unicode"/>
              </a:rPr>
              <a:t>Valor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Suplementado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86503" y="5591556"/>
            <a:ext cx="600710" cy="69596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Lucida Sans Unicode"/>
                <a:cs typeface="Lucida Sans Unicode"/>
              </a:rPr>
              <a:t>750.000,Q0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Lucida Sans Unicode"/>
                <a:cs typeface="Lucida Sans Unicode"/>
              </a:rPr>
              <a:t>750.000,00</a:t>
            </a:r>
            <a:endParaRPr sz="800">
              <a:latin typeface="Lucida Sans Unicode"/>
              <a:cs typeface="Lucida Sans Unicode"/>
            </a:endParaRPr>
          </a:p>
          <a:p>
            <a:pPr algn="r" marR="13335">
              <a:lnSpc>
                <a:spcPct val="100000"/>
              </a:lnSpc>
              <a:spcBef>
                <a:spcPts val="455"/>
              </a:spcBef>
            </a:pPr>
            <a:r>
              <a:rPr dirty="0" sz="800" spc="-70"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  <a:p>
            <a:pPr algn="r" marR="13335">
              <a:lnSpc>
                <a:spcPct val="100000"/>
              </a:lnSpc>
              <a:spcBef>
                <a:spcPts val="315"/>
              </a:spcBef>
            </a:pPr>
            <a:r>
              <a:rPr dirty="0" sz="800" spc="-70">
                <a:solidFill>
                  <a:srgbClr val="0A0A0A"/>
                </a:solidFill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6383" y="6326124"/>
            <a:ext cx="579120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2280" marR="5080" indent="-450215">
              <a:lnSpc>
                <a:spcPct val="1050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2’</a:t>
            </a:r>
            <a:r>
              <a:rPr dirty="0" sz="800" spc="-120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despesas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50505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seräo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recursos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trata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parăgrafo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Federal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3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4.320/64,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Inciso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97164" y="6679692"/>
            <a:ext cx="15976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7070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Anulaçáo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01976" y="7028447"/>
            <a:ext cx="189230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Dotaşöes</a:t>
            </a:r>
            <a:r>
              <a:rPr dirty="0" u="sng" sz="800" spc="15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Lucida Sans Unicode"/>
                <a:cs typeface="Lucida Sans Unicode"/>
              </a:rPr>
              <a:t>FUNDO</a:t>
            </a:r>
            <a:r>
              <a:rPr dirty="0" sz="950" spc="9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C0C0C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5524" y="6673596"/>
            <a:ext cx="72453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800" spc="-50">
                <a:latin typeface="Lucida Sans Unicode"/>
                <a:cs typeface="Lucida Sans Unicode"/>
              </a:rPr>
              <a:t>RS1.000.000,00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Lucida Sans Unicode"/>
                <a:cs typeface="Lucida Sans Unicode"/>
              </a:rPr>
              <a:t>$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.000.000,00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00954" y="7349697"/>
            <a:ext cx="526224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Municipal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baseline="3472" sz="1200" spc="-30">
                <a:latin typeface="Lucida Sans Unicode"/>
                <a:cs typeface="Lucida Sans Unicode"/>
              </a:rPr>
              <a:t>MANUTEN</a:t>
            </a:r>
            <a:r>
              <a:rPr dirty="0" sz="800" spc="-20">
                <a:latin typeface="Lucida Sans Unicode"/>
                <a:cs typeface="Lucida Sans Unicode"/>
              </a:rPr>
              <a:t>CÃ</a:t>
            </a:r>
            <a:r>
              <a:rPr dirty="0" baseline="3472" sz="1200" spc="-30">
                <a:latin typeface="Lucida Sans Unicode"/>
                <a:cs typeface="Lucida Sans Unicode"/>
              </a:rPr>
              <a:t>O,</a:t>
            </a:r>
            <a:r>
              <a:rPr dirty="0" baseline="3472" sz="1200" spc="-157"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latin typeface="Lucida Sans Unicode"/>
                <a:cs typeface="Lucida Sans Unicode"/>
              </a:rPr>
              <a:t>ADMINISTRACÃO</a:t>
            </a:r>
            <a:r>
              <a:rPr dirty="0" baseline="3472" sz="1200" spc="97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828597"/>
                </a:solidFill>
                <a:latin typeface="Lucida Sans Unicode"/>
                <a:cs typeface="Lucida Sans Unicode"/>
              </a:rPr>
              <a:t>E</a:t>
            </a:r>
            <a:r>
              <a:rPr dirty="0" baseline="3472" sz="1200" spc="135">
                <a:solidFill>
                  <a:srgbClr val="828597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OPERACIONALIZACÃO</a:t>
            </a:r>
            <a:r>
              <a:rPr dirty="0" baseline="3472" sz="1200" spc="-16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DAS</a:t>
            </a:r>
            <a:r>
              <a:rPr dirty="0" baseline="3472" sz="1200" spc="-1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UNIDADES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050505"/>
                </a:solidFill>
                <a:latin typeface="Lucida Sans Unicode"/>
                <a:cs typeface="Lucida Sans Unicode"/>
              </a:rPr>
              <a:t>DE </a:t>
            </a:r>
            <a:r>
              <a:rPr dirty="0" baseline="3472" sz="1200" spc="-15">
                <a:latin typeface="Lucida Sans Unicode"/>
                <a:cs typeface="Lucida Sans Unicode"/>
              </a:rPr>
              <a:t>SAÚDE/CONST/REFORMA/AMPŁ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4913" y="7355412"/>
            <a:ext cx="594995" cy="52197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Lucida Sans Unicode"/>
                <a:cs typeface="Lucida Sans Unicode"/>
              </a:rPr>
              <a:t>2.837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750" spc="-40">
                <a:latin typeface="Lucida Sans Unicode"/>
                <a:cs typeface="Lucida Sans Unicode"/>
              </a:rPr>
              <a:t>4.4.9.0.51.00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05592" y="7746746"/>
            <a:ext cx="11499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latin typeface="Lucida Sans Unicode"/>
                <a:cs typeface="Lucida Sans Unicode"/>
              </a:rPr>
              <a:t>OBRAS</a:t>
            </a:r>
            <a:r>
              <a:rPr dirty="0" baseline="3703" sz="1125" spc="195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4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INSTALA</a:t>
            </a:r>
            <a:r>
              <a:rPr dirty="0" sz="750" spc="-10">
                <a:latin typeface="Lucida Sans Unicode"/>
                <a:cs typeface="Lucida Sans Unicode"/>
              </a:rPr>
              <a:t>C</a:t>
            </a:r>
            <a:r>
              <a:rPr dirty="0" baseline="3703" sz="1125" spc="-15">
                <a:latin typeface="Lucida Sans Unicode"/>
                <a:cs typeface="Lucida Sans Unicode"/>
              </a:rPr>
              <a:t>ÕES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42588" y="7683445"/>
            <a:ext cx="2134870" cy="68643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490220">
              <a:lnSpc>
                <a:spcPct val="100000"/>
              </a:lnSpc>
              <a:spcBef>
                <a:spcPts val="525"/>
              </a:spcBef>
            </a:pPr>
            <a:r>
              <a:rPr dirty="0" sz="750">
                <a:solidFill>
                  <a:srgbClr val="050505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9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Transferências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03030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Fundo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Esta‹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>
                <a:latin typeface="Lucida Sans Unicode"/>
                <a:cs typeface="Lucida Sans Unicode"/>
              </a:rPr>
              <a:t>Total</a:t>
            </a:r>
            <a:r>
              <a:rPr dirty="0" sz="700" spc="14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do</a:t>
            </a:r>
            <a:r>
              <a:rPr dirty="0" sz="700" spc="12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A0A0A"/>
                </a:solidFill>
                <a:latin typeface="Lucida Sans Unicode"/>
                <a:cs typeface="Lucida Sans Unicode"/>
              </a:rPr>
              <a:t>Projeto</a:t>
            </a:r>
            <a:r>
              <a:rPr dirty="0" sz="7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0A0A0A"/>
                </a:solidFill>
                <a:latin typeface="Lucida Sans Unicode"/>
                <a:cs typeface="Lucida Sans Unicode"/>
              </a:rPr>
              <a:t>/</a:t>
            </a:r>
            <a:r>
              <a:rPr dirty="0" sz="700" spc="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70707"/>
                </a:solidFill>
                <a:latin typeface="Lucida Sans Unicode"/>
                <a:cs typeface="Lucida Sans Unicode"/>
              </a:rPr>
              <a:t>Atividade</a:t>
            </a:r>
            <a:r>
              <a:rPr dirty="0" sz="700" spc="19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R$</a:t>
            </a:r>
            <a:endParaRPr sz="7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50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Unidade</a:t>
            </a:r>
            <a:r>
              <a:rPr dirty="0" sz="800" spc="12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685165">
              <a:lnSpc>
                <a:spcPct val="100000"/>
              </a:lnSpc>
              <a:spcBef>
                <a:spcPts val="265"/>
              </a:spcBef>
            </a:pP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Valor </a:t>
            </a:r>
            <a:r>
              <a:rPr dirty="0" sz="800" spc="-30">
                <a:solidFill>
                  <a:srgbClr val="050505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Anulado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94470" y="7683445"/>
            <a:ext cx="598170" cy="68643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25"/>
              </a:spcBef>
            </a:pPr>
            <a:r>
              <a:rPr dirty="0" sz="750" spc="-45">
                <a:latin typeface="Lucida Sans Unicode"/>
                <a:cs typeface="Lucida Sans Unicode"/>
              </a:rPr>
              <a:t>1.000.000,00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 spc="-10">
                <a:latin typeface="Lucida Sans Unicode"/>
                <a:cs typeface="Lucida Sans Unicode"/>
              </a:rPr>
              <a:t>1.000.000,00</a:t>
            </a:r>
            <a:endParaRPr sz="7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450"/>
              </a:spcBef>
            </a:pPr>
            <a:r>
              <a:rPr dirty="0" sz="800" spc="-65">
                <a:solidFill>
                  <a:srgbClr val="050505"/>
                </a:solidFill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65"/>
              </a:spcBef>
            </a:pPr>
            <a:r>
              <a:rPr dirty="0" sz="800" spc="-65"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2647" y="2029968"/>
            <a:ext cx="2517141" cy="151790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155" y="1338071"/>
            <a:ext cx="6451315" cy="3657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6339" y="487680"/>
            <a:ext cx="688709" cy="688848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475392" y="9758172"/>
            <a:ext cx="6454775" cy="0"/>
          </a:xfrm>
          <a:custGeom>
            <a:avLst/>
            <a:gdLst/>
            <a:ahLst/>
            <a:cxnLst/>
            <a:rect l="l" t="t" r="r" b="b"/>
            <a:pathLst>
              <a:path w="6454775" h="0">
                <a:moveTo>
                  <a:pt x="0" y="0"/>
                </a:moveTo>
                <a:lnTo>
                  <a:pt x="6454359" y="0"/>
                </a:lnTo>
              </a:path>
            </a:pathLst>
          </a:custGeom>
          <a:ln w="9144">
            <a:solidFill>
              <a:srgbClr val="282F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7965" y="299338"/>
            <a:ext cx="3074035" cy="67246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25"/>
              </a:spcBef>
            </a:pPr>
            <a:r>
              <a:rPr dirty="0" sz="1350" spc="-55">
                <a:latin typeface="Lucida Sans Unicode"/>
                <a:cs typeface="Lucida Sans Unicode"/>
              </a:rPr>
              <a:t>PREFEITURA</a:t>
            </a:r>
            <a:r>
              <a:rPr dirty="0" sz="1350" spc="30">
                <a:latin typeface="Lucida Sans Unicode"/>
                <a:cs typeface="Lucida Sans Unicode"/>
              </a:rPr>
              <a:t> </a:t>
            </a:r>
            <a:r>
              <a:rPr dirty="0" sz="1350" spc="-114">
                <a:latin typeface="Lucida Sans Unicode"/>
                <a:cs typeface="Lucida Sans Unicode"/>
              </a:rPr>
              <a:t>MUNICIPAL</a:t>
            </a:r>
            <a:r>
              <a:rPr dirty="0" sz="1350" spc="10"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latin typeface="Lucida Sans Unicode"/>
                <a:cs typeface="Lucida Sans Unicode"/>
              </a:rPr>
              <a:t>SEROPEDICA</a:t>
            </a:r>
            <a:endParaRPr sz="1350">
              <a:latin typeface="Lucida Sans Unicode"/>
              <a:cs typeface="Lucida Sans Unicode"/>
            </a:endParaRPr>
          </a:p>
          <a:p>
            <a:pPr marL="12700" marR="1950085">
              <a:lnSpc>
                <a:spcPct val="108900"/>
              </a:lnSpc>
              <a:spcBef>
                <a:spcPts val="390"/>
              </a:spcBef>
            </a:pPr>
            <a:r>
              <a:rPr dirty="0" sz="900" spc="-80">
                <a:solidFill>
                  <a:srgbClr val="080808"/>
                </a:solidFill>
                <a:latin typeface="Lucida Sans Unicode"/>
                <a:cs typeface="Lucida Sans Unicode"/>
              </a:rPr>
              <a:t>Rua</a:t>
            </a:r>
            <a:r>
              <a:rPr dirty="0" sz="900" spc="-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5">
                <a:solidFill>
                  <a:srgbClr val="050505"/>
                </a:solidFill>
                <a:latin typeface="Lucida Sans Unicode"/>
                <a:cs typeface="Lucida Sans Unicode"/>
              </a:rPr>
              <a:t>Maria</a:t>
            </a:r>
            <a:r>
              <a:rPr dirty="0" sz="900" spc="1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80">
                <a:solidFill>
                  <a:srgbClr val="03030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900" spc="1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35">
                <a:solidFill>
                  <a:srgbClr val="111111"/>
                </a:solidFill>
                <a:latin typeface="Lucida Sans Unicode"/>
                <a:cs typeface="Lucida Sans Unicode"/>
              </a:rPr>
              <a:t>18</a:t>
            </a:r>
            <a:r>
              <a:rPr dirty="0" sz="900" spc="5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0">
                <a:latin typeface="Lucida Sans Unicode"/>
                <a:cs typeface="Lucida Sans Unicode"/>
              </a:rPr>
              <a:t>Fazenda</a:t>
            </a:r>
            <a:r>
              <a:rPr dirty="0" sz="900" spc="50"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030303"/>
                </a:solidFill>
                <a:latin typeface="Lucida Sans Unicode"/>
                <a:cs typeface="Lucida Sans Unicode"/>
              </a:rPr>
              <a:t>Caxias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85">
                <a:solidFill>
                  <a:srgbClr val="000000"/>
                </a:solidFill>
              </a:rPr>
              <a:t>Págs</a:t>
            </a:r>
            <a:r>
              <a:rPr dirty="0" spc="-85">
                <a:solidFill>
                  <a:srgbClr val="030303"/>
                </a:solidFill>
              </a:rPr>
              <a:t>na</a:t>
            </a:r>
            <a:r>
              <a:rPr dirty="0" spc="-25">
                <a:solidFill>
                  <a:srgbClr val="030303"/>
                </a:solidFill>
              </a:rPr>
              <a:t> </a:t>
            </a:r>
            <a:fld id="{81D60167-4931-47E6-BA6A-407CBD079E47}" type="slidenum">
              <a:rPr dirty="0" spc="-45"/>
              <a:t>2</a:t>
            </a:fld>
            <a:r>
              <a:rPr dirty="0" spc="-80"/>
              <a:t> </a:t>
            </a:r>
            <a:r>
              <a:rPr dirty="0" spc="-65"/>
              <a:t>de</a:t>
            </a:r>
            <a:r>
              <a:rPr dirty="0" spc="-2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24435" y="1409444"/>
            <a:ext cx="4521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0">
                <a:solidFill>
                  <a:srgbClr val="070707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2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3º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4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12552" y="1409444"/>
            <a:ext cx="33305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3030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disposições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em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contrário.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Publique-</a:t>
            </a:r>
            <a:r>
              <a:rPr dirty="0" sz="850" spc="-75">
                <a:latin typeface="Lucida Sans Unicode"/>
                <a:cs typeface="Lucida Sans Unicode"/>
              </a:rPr>
              <a:t>se,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afixe-</a:t>
            </a:r>
            <a:r>
              <a:rPr dirty="0" sz="850" spc="-114">
                <a:latin typeface="Lucida Sans Unicode"/>
                <a:cs typeface="Lucida Sans Unicode"/>
              </a:rPr>
              <a:t>se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 .pdf</dc:title>
  <dcterms:created xsi:type="dcterms:W3CDTF">2025-09-03T19:25:54Z</dcterms:created>
  <dcterms:modified xsi:type="dcterms:W3CDTF">2025-09-03T19:25:54Z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2024-03-15T00:00:00Z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