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63414" y="8455152"/>
            <a:ext cx="2029559" cy="142646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6544" y="256032"/>
            <a:ext cx="703946" cy="74676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01691" y="9941052"/>
            <a:ext cx="6722745" cy="0"/>
          </a:xfrm>
          <a:custGeom>
            <a:avLst/>
            <a:gdLst/>
            <a:ahLst/>
            <a:cxnLst/>
            <a:rect l="l" t="t" r="r" b="b"/>
            <a:pathLst>
              <a:path w="6722745" h="0">
                <a:moveTo>
                  <a:pt x="0" y="0"/>
                </a:moveTo>
                <a:lnTo>
                  <a:pt x="6722529" y="0"/>
                </a:lnTo>
              </a:path>
            </a:pathLst>
          </a:custGeom>
          <a:ln w="9144">
            <a:solidFill>
              <a:srgbClr val="1313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71217" y="1182624"/>
            <a:ext cx="6719570" cy="0"/>
          </a:xfrm>
          <a:custGeom>
            <a:avLst/>
            <a:gdLst/>
            <a:ahLst/>
            <a:cxnLst/>
            <a:rect l="l" t="t" r="r" b="b"/>
            <a:pathLst>
              <a:path w="6719570" h="0">
                <a:moveTo>
                  <a:pt x="0" y="0"/>
                </a:moveTo>
                <a:lnTo>
                  <a:pt x="6719482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531919" y="8506968"/>
            <a:ext cx="82279" cy="52730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37386" y="155194"/>
            <a:ext cx="320484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7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8415" marR="2024380" indent="-6350">
              <a:lnSpc>
                <a:spcPct val="122400"/>
              </a:lnSpc>
              <a:spcBef>
                <a:spcPts val="490"/>
              </a:spcBef>
            </a:pPr>
            <a:r>
              <a:rPr dirty="0" sz="850">
                <a:latin typeface="Arial MT"/>
                <a:cs typeface="Arial MT"/>
              </a:rPr>
              <a:t>Rua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Maria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94770" y="1397254"/>
            <a:ext cx="2971165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0109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Decreto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40">
                <a:latin typeface="Arial MT"/>
                <a:cs typeface="Arial MT"/>
              </a:rPr>
              <a:t> 2578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19</a:t>
            </a:r>
            <a:r>
              <a:rPr dirty="0" sz="850" spc="37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março,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850">
              <a:latin typeface="Arial MT"/>
              <a:cs typeface="Arial MT"/>
            </a:endParaRPr>
          </a:p>
          <a:p>
            <a:pPr marL="13970" marR="179070" indent="-1905">
              <a:lnSpc>
                <a:spcPts val="910"/>
              </a:lnSpc>
            </a:pPr>
            <a:r>
              <a:rPr dirty="0" sz="850" spc="-40">
                <a:latin typeface="Arial MT"/>
                <a:cs typeface="Arial MT"/>
              </a:rPr>
              <a:t>Abre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R$20.000,00,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fins</a:t>
            </a:r>
            <a:r>
              <a:rPr dirty="0" sz="850" spc="-30">
                <a:latin typeface="Arial MT"/>
                <a:cs typeface="Arial MT"/>
              </a:rPr>
              <a:t> 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especifica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outras</a:t>
            </a:r>
            <a:r>
              <a:rPr dirty="0" sz="850" spc="-10">
                <a:latin typeface="Arial MT"/>
                <a:cs typeface="Arial MT"/>
              </a:rPr>
              <a:t> 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69037" y="2614927"/>
            <a:ext cx="6527165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22325">
              <a:lnSpc>
                <a:spcPct val="138800"/>
              </a:lnSpc>
              <a:spcBef>
                <a:spcPts val="100"/>
              </a:spcBef>
            </a:pPr>
            <a:r>
              <a:rPr dirty="0" sz="850" spc="-60">
                <a:latin typeface="Arial MT"/>
                <a:cs typeface="Arial MT"/>
              </a:rPr>
              <a:t>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MUNICIPAL, </a:t>
            </a:r>
            <a:r>
              <a:rPr dirty="0" sz="850" spc="-20">
                <a:solidFill>
                  <a:srgbClr val="050505"/>
                </a:solidFill>
                <a:latin typeface="Arial MT"/>
                <a:cs typeface="Arial MT"/>
              </a:rPr>
              <a:t>no</a:t>
            </a:r>
            <a:r>
              <a:rPr dirty="0" sz="850" spc="-3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suas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legais.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constitucionais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00513"/>
                </a:solidFill>
                <a:latin typeface="Arial MT"/>
                <a:cs typeface="Arial MT"/>
              </a:rPr>
              <a:t>e</a:t>
            </a:r>
            <a:r>
              <a:rPr dirty="0" sz="850" spc="-5">
                <a:solidFill>
                  <a:srgbClr val="0005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acordo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75">
                <a:solidFill>
                  <a:srgbClr val="050505"/>
                </a:solidFill>
                <a:latin typeface="Arial MT"/>
                <a:cs typeface="Arial MT"/>
              </a:rPr>
              <a:t>O</a:t>
            </a:r>
            <a:r>
              <a:rPr dirty="0" sz="850" spc="5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Ihe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confere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9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823/2023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datada</a:t>
            </a:r>
            <a:r>
              <a:rPr dirty="0" sz="850" spc="-10">
                <a:latin typeface="Arial MT"/>
                <a:cs typeface="Arial MT"/>
              </a:rPr>
              <a:t> 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21/12/2023,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em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50" spc="-75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2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45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25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40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61616"/>
                </a:solidFill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5">
                <a:solidFill>
                  <a:srgbClr val="161616"/>
                </a:solidFill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080C1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50">
              <a:latin typeface="Arial MT"/>
              <a:cs typeface="Arial MT"/>
            </a:endParaRPr>
          </a:p>
          <a:p>
            <a:pPr marL="328930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20279" y="4330606"/>
            <a:ext cx="271208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>
                <a:uFill>
                  <a:solidFill>
                    <a:srgbClr val="080C0F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50" spc="-25">
                <a:uFill>
                  <a:solidFill>
                    <a:srgbClr val="080C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80C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080C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23926" y="4742500"/>
          <a:ext cx="6633845" cy="1017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3184525"/>
                <a:gridCol w="2011680"/>
                <a:gridCol w="630554"/>
              </a:tblGrid>
              <a:tr h="15303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ts val="930"/>
                        </a:lnSpc>
                        <a:spcBef>
                          <a:spcPts val="245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930"/>
                        </a:lnSpc>
                        <a:spcBef>
                          <a:spcPts val="2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204470">
                <a:tc gridSpan="3">
                  <a:txBody>
                    <a:bodyPr/>
                    <a:lstStyle/>
                    <a:p>
                      <a:pPr marL="3586479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40" i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</a:tr>
              <a:tr h="174625">
                <a:tc gridSpan="3">
                  <a:txBody>
                    <a:bodyPr/>
                    <a:lstStyle/>
                    <a:p>
                      <a:pPr marL="358965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3510">
                <a:tc gridSpan="3">
                  <a:txBody>
                    <a:bodyPr/>
                    <a:lstStyle/>
                    <a:p>
                      <a:pPr algn="r" marR="511809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Suplementado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82826" y="5813806"/>
            <a:ext cx="602932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3234" marR="5080" indent="-471170">
              <a:lnSpc>
                <a:spcPct val="101200"/>
              </a:lnSpc>
              <a:spcBef>
                <a:spcPts val="8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50">
                <a:latin typeface="Arial MT"/>
                <a:cs typeface="Arial MT"/>
              </a:rPr>
              <a:t>2º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despesas 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presente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cobertas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recursos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trata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>
                <a:latin typeface="Arial MT"/>
                <a:cs typeface="Arial MT"/>
              </a:rPr>
              <a:t>4J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Lei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>
                <a:latin typeface="Arial MT"/>
                <a:cs typeface="Arial MT"/>
              </a:rPr>
              <a:t> N”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4.320/64,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III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71580" y="6168898"/>
            <a:ext cx="16554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88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30303"/>
                </a:solidFill>
                <a:latin typeface="Arial MT"/>
                <a:cs typeface="Arial MT"/>
              </a:rPr>
              <a:t>-</a:t>
            </a:r>
            <a:r>
              <a:rPr dirty="0" sz="850" spc="-1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Dotação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0279" y="6509926"/>
            <a:ext cx="272288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15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6040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54625" y="6174994"/>
            <a:ext cx="60325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495"/>
              </a:spcBef>
            </a:pPr>
            <a:r>
              <a:rPr dirty="0" sz="850" spc="-10">
                <a:latin typeface="Cambria"/>
                <a:cs typeface="Cambria"/>
              </a:rPr>
              <a:t>R$20.000,00</a:t>
            </a:r>
            <a:endParaRPr sz="8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Cambria"/>
                <a:cs typeface="Cambria"/>
              </a:rPr>
              <a:t>$20.000,00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9017" y="6836409"/>
            <a:ext cx="605155" cy="58356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850" spc="-10">
                <a:latin typeface="Arial MT"/>
                <a:cs typeface="Arial MT"/>
              </a:rPr>
              <a:t>01.09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95"/>
              </a:spcBef>
            </a:pPr>
            <a:r>
              <a:rPr dirty="0" sz="850" spc="-10">
                <a:latin typeface="Arial MT"/>
                <a:cs typeface="Arial MT"/>
              </a:rPr>
              <a:t>2.808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35">
                <a:latin typeface="Arial MT"/>
                <a:cs typeface="Arial MT"/>
              </a:rPr>
              <a:t>3.1.9.0.14.00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52779" y="6836409"/>
            <a:ext cx="2935605" cy="58356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90"/>
              </a:spcBef>
            </a:pPr>
            <a:r>
              <a:rPr dirty="0" sz="850" spc="-10">
                <a:latin typeface="Arial MT"/>
                <a:cs typeface="Arial MT"/>
              </a:rPr>
              <a:t>Secretaria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Educação</a:t>
            </a:r>
            <a:endParaRPr sz="850">
              <a:latin typeface="Arial MT"/>
              <a:cs typeface="Arial MT"/>
            </a:endParaRPr>
          </a:p>
          <a:p>
            <a:pPr marL="12700" marR="5080" indent="3175">
              <a:lnSpc>
                <a:spcPct val="134100"/>
              </a:lnSpc>
              <a:spcBef>
                <a:spcPts val="145"/>
              </a:spcBef>
            </a:pPr>
            <a:r>
              <a:rPr dirty="0" sz="850" spc="-40">
                <a:latin typeface="Arial MT"/>
                <a:cs typeface="Arial MT"/>
              </a:rPr>
              <a:t>Manutenção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Operacionalização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Administrativas </a:t>
            </a:r>
            <a:r>
              <a:rPr dirty="0" sz="850" spc="-30">
                <a:latin typeface="Arial MT"/>
                <a:cs typeface="Arial MT"/>
              </a:rPr>
              <a:t>DIÁRIAS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CIVIL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98088" y="7279894"/>
            <a:ext cx="17272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Impostos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Vinculados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93318" y="7238746"/>
            <a:ext cx="476884" cy="71437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850" spc="-30">
                <a:latin typeface="Arial MT"/>
                <a:cs typeface="Arial MT"/>
              </a:rPr>
              <a:t>20.000.00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0"/>
              </a:spcBef>
            </a:pPr>
            <a:r>
              <a:rPr dirty="0" sz="850" spc="-30">
                <a:latin typeface="Arial MT"/>
                <a:cs typeface="Arial MT"/>
              </a:rPr>
              <a:t>20.000,00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850" spc="-30">
                <a:latin typeface="Arial MT"/>
                <a:cs typeface="Arial MT"/>
              </a:rPr>
              <a:t>2õ.000,00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80"/>
              </a:spcBef>
            </a:pPr>
            <a:r>
              <a:rPr dirty="0" sz="850" spc="-30">
                <a:latin typeface="Arial MT"/>
                <a:cs typeface="Arial MT"/>
              </a:rPr>
              <a:t>20.000,00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77002" y="7397243"/>
            <a:ext cx="4573270" cy="744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6850" marR="344805">
              <a:lnSpc>
                <a:spcPct val="1412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 Atividade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2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3436620">
              <a:lnSpc>
                <a:spcPct val="100000"/>
              </a:lnSpc>
              <a:spcBef>
                <a:spcPts val="275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50" spc="-35">
                <a:latin typeface="Arial MT"/>
                <a:cs typeface="Arial MT"/>
              </a:rPr>
              <a:t>Revogadas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disposições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em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7025" y="7987030"/>
            <a:ext cx="4724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3"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66978" y="8758682"/>
            <a:ext cx="8750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Prefei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909653" y="9957562"/>
            <a:ext cx="2946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556086" y="9957562"/>
            <a:ext cx="463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50">
                <a:solidFill>
                  <a:srgbClr val="6293D8"/>
                </a:solidFill>
                <a:latin typeface="Arial MT"/>
                <a:cs typeface="Arial MT"/>
              </a:rPr>
              <a:t>,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94175" y="9954514"/>
            <a:ext cx="49974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</a:t>
            </a:r>
            <a:r>
              <a:rPr dirty="0" sz="550" spc="4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na</a:t>
            </a:r>
            <a:r>
              <a:rPr dirty="0" sz="550" spc="8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080808"/>
                </a:solidFill>
                <a:latin typeface="Arial MT"/>
                <a:cs typeface="Arial MT"/>
              </a:rPr>
              <a:t>1</a:t>
            </a:r>
            <a:r>
              <a:rPr dirty="0" sz="550" spc="7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12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decretoss.pdf</dc:title>
  <dcterms:created xsi:type="dcterms:W3CDTF">2025-09-03T19:21:59Z</dcterms:created>
  <dcterms:modified xsi:type="dcterms:W3CDTF">2025-09-03T19:21:59Z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2024-03-19T00:00:00Z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