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93000" cy="10617200"/>
  <p:notesSz cx="74930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975" y="3291332"/>
            <a:ext cx="6369050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3950" y="5945632"/>
            <a:ext cx="524510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650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8895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650" y="424688"/>
            <a:ext cx="674370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650" y="2441956"/>
            <a:ext cx="674370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7620" y="9873996"/>
            <a:ext cx="239776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65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9496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png"/><Relationship Id="rId4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3191" y="1355971"/>
            <a:ext cx="6406896" cy="3047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4151" y="518011"/>
            <a:ext cx="710184" cy="691697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445008" y="7690408"/>
          <a:ext cx="6492240" cy="2141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1055"/>
                <a:gridCol w="4900295"/>
                <a:gridCol w="694054"/>
              </a:tblGrid>
              <a:tr h="140335">
                <a:tc>
                  <a:txBody>
                    <a:bodyPr/>
                    <a:lstStyle/>
                    <a:p>
                      <a:pPr marL="15113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Educa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(FUNDEB)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196590" algn="l"/>
                        </a:tabLst>
                      </a:pP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Regime</a:t>
                      </a: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PróDrio</a:t>
                      </a:r>
                      <a:r>
                        <a:rPr dirty="0" sz="800" spc="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 spc="4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Professores</a:t>
                      </a:r>
                      <a:r>
                        <a:rPr dirty="0" sz="800" spc="4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Seroprev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41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do 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208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3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199765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7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600.000.00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73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600.000,00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700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ODeracionalizacão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2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5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202940" algn="l"/>
                        </a:tabLst>
                      </a:pPr>
                      <a:r>
                        <a:rPr dirty="0" baseline="3472" sz="1200" spc="-44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SENTEN</a:t>
                      </a:r>
                      <a:r>
                        <a:rPr dirty="0" sz="80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baseline="3472" sz="1200" spc="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JUDICIAIS</a:t>
                      </a:r>
                      <a:r>
                        <a:rPr dirty="0" baseline="3472" sz="12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37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7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baseline="3472" sz="1200" spc="-22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baseline="3472" sz="1200" spc="6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52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5938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3.3.9.0.14.00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3202940" algn="l"/>
                        </a:tabLst>
                      </a:pPr>
                      <a:r>
                        <a:rPr dirty="0" sz="800" spc="-3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00" spc="3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98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815.000,00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223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2B2F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298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nidade</a:t>
                      </a:r>
                      <a:r>
                        <a:rPr dirty="0" sz="800" spc="2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>
                    <a:lnB w="9525">
                      <a:solidFill>
                        <a:srgbClr val="2B2F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2.015.000,00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>
                    <a:lnB w="9525">
                      <a:solidFill>
                        <a:srgbClr val="2B2F3B"/>
                      </a:solidFill>
                      <a:prstDash val="solid"/>
                    </a:lnB>
                  </a:tcPr>
                </a:tc>
              </a:tr>
              <a:tr h="111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2B2F3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R="1270635">
                        <a:lnSpc>
                          <a:spcPts val="625"/>
                        </a:lnSpc>
                        <a:spcBef>
                          <a:spcPts val="155"/>
                        </a:spcBef>
                      </a:pPr>
                      <a:r>
                        <a:rPr dirty="0" sz="6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Secvaux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19685">
                    <a:lnT w="9525">
                      <a:solidFill>
                        <a:srgbClr val="2B2F3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2B2F3B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73367" y="9772129"/>
            <a:ext cx="441960" cy="67036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14747" y="411103"/>
            <a:ext cx="304990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latin typeface="Arial"/>
                <a:cs typeface="Arial"/>
              </a:rPr>
              <a:t>PREFEITURA</a:t>
            </a:r>
            <a:r>
              <a:rPr dirty="0" sz="1150" spc="11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r>
              <a:rPr dirty="0" sz="1150" spc="75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000116"/>
                </a:solidFill>
                <a:latin typeface="Arial"/>
                <a:cs typeface="Arial"/>
              </a:rPr>
              <a:t>DE</a:t>
            </a:r>
            <a:r>
              <a:rPr dirty="0" sz="1150" spc="-10" b="1">
                <a:solidFill>
                  <a:srgbClr val="000116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 marR="1928495">
              <a:lnSpc>
                <a:spcPct val="117500"/>
              </a:lnSpc>
              <a:spcBef>
                <a:spcPts val="480"/>
              </a:spcBef>
            </a:pP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Rua</a:t>
            </a:r>
            <a:r>
              <a:rPr dirty="0" sz="800" spc="-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Maria</a:t>
            </a:r>
            <a:r>
              <a:rPr dirty="0" sz="800" spc="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Fazenda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982838" y="1579930"/>
            <a:ext cx="18034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 i="1">
                <a:solidFill>
                  <a:srgbClr val="050505"/>
                </a:solidFill>
                <a:latin typeface="Arial"/>
                <a:cs typeface="Arial"/>
              </a:rPr>
              <a:t>Oecreto</a:t>
            </a:r>
            <a:r>
              <a:rPr dirty="0" sz="800" spc="5" i="1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C0C0C"/>
                </a:solidFill>
                <a:latin typeface="Arial MT"/>
                <a:cs typeface="Arial MT"/>
              </a:rPr>
              <a:t>2582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21</a:t>
            </a:r>
            <a:r>
              <a:rPr dirty="0" sz="800" spc="35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800" spc="18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70707"/>
                </a:solidFill>
                <a:latin typeface="Arial MT"/>
                <a:cs typeface="Arial MT"/>
              </a:rPr>
              <a:t>março,</a:t>
            </a:r>
            <a:r>
              <a:rPr dirty="0" sz="800" spc="2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945709" y="2006528"/>
            <a:ext cx="2802890" cy="2635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 indent="635">
              <a:lnSpc>
                <a:spcPts val="910"/>
              </a:lnSpc>
              <a:spcBef>
                <a:spcPts val="170"/>
              </a:spcBef>
            </a:pPr>
            <a:r>
              <a:rPr dirty="0" sz="800" spc="-25">
                <a:latin typeface="Arial MT"/>
                <a:cs typeface="Arial MT"/>
              </a:rPr>
              <a:t>Abre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no</a:t>
            </a:r>
            <a:r>
              <a:rPr dirty="0" sz="800" spc="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valor</a:t>
            </a:r>
            <a:r>
              <a:rPr dirty="0" sz="800" spc="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total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R$2.015.000,00,</a:t>
            </a:r>
            <a:r>
              <a:rPr dirty="0" sz="800" spc="-2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E0E0E"/>
                </a:solidFill>
                <a:latin typeface="Arial MT"/>
                <a:cs typeface="Arial MT"/>
              </a:rPr>
              <a:t>para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fins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se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especifica</a:t>
            </a:r>
            <a:r>
              <a:rPr dirty="0" sz="800" spc="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outras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91524" y="2750026"/>
            <a:ext cx="6223000" cy="921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791845">
              <a:lnSpc>
                <a:spcPct val="142500"/>
              </a:lnSpc>
              <a:spcBef>
                <a:spcPts val="100"/>
              </a:spcBef>
            </a:pPr>
            <a:r>
              <a:rPr dirty="0" sz="800" spc="-70">
                <a:solidFill>
                  <a:srgbClr val="0C0C0C"/>
                </a:solidFill>
                <a:latin typeface="Arial MT"/>
                <a:cs typeface="Arial MT"/>
              </a:rPr>
              <a:t>O</a:t>
            </a:r>
            <a:r>
              <a:rPr dirty="0" sz="80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PREFEITO MUNICIPAL,</a:t>
            </a:r>
            <a:r>
              <a:rPr dirty="0" sz="800" spc="2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no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de</a:t>
            </a:r>
            <a:r>
              <a:rPr dirty="0" sz="800" spc="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50505"/>
                </a:solidFill>
                <a:latin typeface="Arial MT"/>
                <a:cs typeface="Arial MT"/>
              </a:rPr>
              <a:t>suas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70707"/>
                </a:solidFill>
                <a:latin typeface="Arial MT"/>
                <a:cs typeface="Arial MT"/>
              </a:rPr>
              <a:t>atribuições</a:t>
            </a:r>
            <a:r>
              <a:rPr dirty="0" sz="800" spc="1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constitucionais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00" spc="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acordo</a:t>
            </a:r>
            <a:r>
              <a:rPr dirty="0" sz="800" spc="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com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11111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lhe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E0E0E"/>
                </a:solidFill>
                <a:latin typeface="Arial MT"/>
                <a:cs typeface="Arial MT"/>
              </a:rPr>
              <a:t>confere</a:t>
            </a:r>
            <a:r>
              <a:rPr dirty="0" sz="800" spc="1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art.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8º</a:t>
            </a:r>
            <a:r>
              <a:rPr dirty="0" sz="800" spc="17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LEI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31313"/>
                </a:solidFill>
                <a:latin typeface="Arial MT"/>
                <a:cs typeface="Arial MT"/>
              </a:rPr>
              <a:t>N°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823/2023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datada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80808"/>
                </a:solidFill>
                <a:latin typeface="Arial MT"/>
                <a:cs typeface="Arial MT"/>
              </a:rPr>
              <a:t>21/12/2023,</a:t>
            </a:r>
            <a:r>
              <a:rPr dirty="0" sz="800" spc="4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publicada</a:t>
            </a:r>
            <a:r>
              <a:rPr dirty="0" sz="800" spc="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em</a:t>
            </a:r>
            <a:r>
              <a:rPr dirty="0" sz="800" spc="19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solidFill>
                  <a:srgbClr val="0A0A0A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40">
                <a:solidFill>
                  <a:srgbClr val="0A0A0A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80808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5">
                <a:solidFill>
                  <a:srgbClr val="080808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30303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35">
                <a:solidFill>
                  <a:srgbClr val="030303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E0E0E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0">
                <a:solidFill>
                  <a:srgbClr val="0E0E0E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A1A1A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5">
                <a:solidFill>
                  <a:srgbClr val="1A1A1A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C0C0C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25">
                <a:solidFill>
                  <a:srgbClr val="0C0C0C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080808"/>
                </a:solidFill>
                <a:uFill>
                  <a:solidFill>
                    <a:srgbClr val="1C232F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800">
              <a:latin typeface="Arial MT"/>
              <a:cs typeface="Arial MT"/>
            </a:endParaRPr>
          </a:p>
          <a:p>
            <a:pPr marL="316230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A0A0A"/>
                </a:solidFill>
                <a:latin typeface="Arial MT"/>
                <a:cs typeface="Arial MT"/>
              </a:rPr>
              <a:t>1º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-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Fica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as</a:t>
            </a:r>
            <a:r>
              <a:rPr dirty="0" sz="800" spc="-3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70707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48852" y="4405418"/>
            <a:ext cx="259524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solidFill>
                  <a:srgbClr val="0A0A0A"/>
                </a:solidFill>
                <a:uFill>
                  <a:solidFill>
                    <a:srgbClr val="1F233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40">
                <a:solidFill>
                  <a:srgbClr val="0A0A0A"/>
                </a:solidFill>
                <a:uFill>
                  <a:solidFill>
                    <a:srgbClr val="1F23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F2334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F233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solidFill>
                  <a:srgbClr val="0F0F0F"/>
                </a:solidFill>
                <a:latin typeface="Arial MT"/>
                <a:cs typeface="Arial MT"/>
              </a:rPr>
              <a:t>PREFEITURA</a:t>
            </a:r>
            <a:r>
              <a:rPr dirty="0" sz="950" spc="8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80808"/>
                </a:solidFill>
                <a:latin typeface="Arial MT"/>
                <a:cs typeface="Arial MT"/>
              </a:rPr>
              <a:t>MUNICIPAL</a:t>
            </a:r>
            <a:r>
              <a:rPr dirty="0" sz="950" spc="3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95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030303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52297" y="4786497"/>
          <a:ext cx="6335395" cy="17710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230"/>
                <a:gridCol w="2449195"/>
                <a:gridCol w="2341879"/>
                <a:gridCol w="770889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01.03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3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SENTENCAS</a:t>
                      </a:r>
                      <a:r>
                        <a:rPr dirty="0" sz="800" spc="7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JUDICIAIS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1676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2.000.000,00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2.000.000,00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324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0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01.04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</a:pPr>
                      <a:r>
                        <a:rPr dirty="0" sz="80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2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 marL="2762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2.000.000,00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891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ODeracionalização</a:t>
                      </a:r>
                      <a:r>
                        <a:rPr dirty="0" sz="800" spc="-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00" spc="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15.000.00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548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4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2.015.000.00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901849" y="6616827"/>
            <a:ext cx="574929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2280" marR="5080" indent="-450215">
              <a:lnSpc>
                <a:spcPct val="102499"/>
              </a:lnSpc>
              <a:spcBef>
                <a:spcPts val="7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30303"/>
                </a:solidFill>
                <a:latin typeface="Arial MT"/>
                <a:cs typeface="Arial MT"/>
              </a:rPr>
              <a:t>2º</a:t>
            </a:r>
            <a:r>
              <a:rPr dirty="0" sz="800" spc="-4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As </a:t>
            </a:r>
            <a:r>
              <a:rPr dirty="0" sz="800" spc="-25">
                <a:solidFill>
                  <a:srgbClr val="070707"/>
                </a:solidFill>
                <a:latin typeface="Arial MT"/>
                <a:cs typeface="Arial MT"/>
              </a:rPr>
              <a:t>despesas</a:t>
            </a:r>
            <a:r>
              <a:rPr dirty="0" sz="800" spc="1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80808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abertura</a:t>
            </a:r>
            <a:r>
              <a:rPr dirty="0" sz="800" spc="5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do</a:t>
            </a:r>
            <a:r>
              <a:rPr dirty="0" sz="800" spc="-1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presente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serão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cobertas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com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A0A0A"/>
                </a:solidFill>
                <a:latin typeface="Arial MT"/>
                <a:cs typeface="Arial MT"/>
              </a:rPr>
              <a:t>que</a:t>
            </a:r>
            <a:r>
              <a:rPr dirty="0" sz="800" spc="-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70707"/>
                </a:solidFill>
                <a:latin typeface="Arial MT"/>
                <a:cs typeface="Arial MT"/>
              </a:rPr>
              <a:t>trata</a:t>
            </a:r>
            <a:r>
              <a:rPr dirty="0" sz="800" spc="-1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Artigo 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43 </a:t>
            </a:r>
            <a:r>
              <a:rPr dirty="0" sz="800" spc="-30">
                <a:latin typeface="Arial MT"/>
                <a:cs typeface="Arial MT"/>
              </a:rPr>
              <a:t>parágrafo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80808"/>
                </a:solidFill>
                <a:latin typeface="Arial MT"/>
                <a:cs typeface="Arial MT"/>
              </a:rPr>
              <a:t>da</a:t>
            </a:r>
            <a:r>
              <a:rPr dirty="0" sz="800" spc="-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Federal</a:t>
            </a:r>
            <a:r>
              <a:rPr dirty="0" sz="800" spc="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Inciso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742616" y="6958107"/>
            <a:ext cx="159004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ll</a:t>
            </a:r>
            <a:r>
              <a:rPr dirty="0" sz="800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50505"/>
                </a:solidFill>
                <a:latin typeface="Arial MT"/>
                <a:cs typeface="Arial MT"/>
              </a:rPr>
              <a:t>Excesso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III</a:t>
            </a:r>
            <a:r>
              <a:rPr dirty="0" sz="800" spc="-5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-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80808"/>
                </a:solidFill>
                <a:latin typeface="Arial MT"/>
                <a:cs typeface="Arial MT"/>
              </a:rPr>
              <a:t>Anulação</a:t>
            </a:r>
            <a:r>
              <a:rPr dirty="0" sz="800" spc="3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64092" y="7309326"/>
            <a:ext cx="259207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uFill>
                  <a:solidFill>
                    <a:srgbClr val="1C1F2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75">
                <a:uFill>
                  <a:solidFill>
                    <a:srgbClr val="1C1F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C1F2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C1F2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solidFill>
                  <a:srgbClr val="080808"/>
                </a:solidFill>
                <a:latin typeface="Arial MT"/>
                <a:cs typeface="Arial MT"/>
              </a:rPr>
              <a:t>PREFEITURA</a:t>
            </a:r>
            <a:r>
              <a:rPr dirty="0" sz="950" spc="8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80808"/>
                </a:solidFill>
                <a:latin typeface="Arial MT"/>
                <a:cs typeface="Arial MT"/>
              </a:rPr>
              <a:t>MUNICIPAL</a:t>
            </a:r>
            <a:r>
              <a:rPr dirty="0" sz="950" spc="3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950" spc="-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28936" y="6964200"/>
            <a:ext cx="71501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R$2.0</a:t>
            </a:r>
            <a:r>
              <a:rPr dirty="0" sz="800" spc="1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5.000,00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>
                <a:latin typeface="Arial MT"/>
                <a:cs typeface="Arial MT"/>
              </a:rPr>
              <a:t>$2.0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5.000,00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82239" y="3010560"/>
            <a:ext cx="2103119" cy="157841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2440" y="499728"/>
            <a:ext cx="697991" cy="700838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48055" y="9724899"/>
            <a:ext cx="6410325" cy="0"/>
          </a:xfrm>
          <a:custGeom>
            <a:avLst/>
            <a:gdLst/>
            <a:ahLst/>
            <a:cxnLst/>
            <a:rect l="l" t="t" r="r" b="b"/>
            <a:pathLst>
              <a:path w="6410325" h="0">
                <a:moveTo>
                  <a:pt x="0" y="0"/>
                </a:moveTo>
                <a:lnTo>
                  <a:pt x="6409944" y="0"/>
                </a:lnTo>
              </a:path>
            </a:pathLst>
          </a:custGeom>
          <a:ln w="9141">
            <a:solidFill>
              <a:srgbClr val="282F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05384" y="1369682"/>
            <a:ext cx="6403975" cy="0"/>
          </a:xfrm>
          <a:custGeom>
            <a:avLst/>
            <a:gdLst/>
            <a:ahLst/>
            <a:cxnLst/>
            <a:rect l="l" t="t" r="r" b="b"/>
            <a:pathLst>
              <a:path w="6403975" h="0">
                <a:moveTo>
                  <a:pt x="0" y="0"/>
                </a:moveTo>
                <a:lnTo>
                  <a:pt x="6403848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75303" y="3071501"/>
            <a:ext cx="158496" cy="417456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282988" y="435481"/>
            <a:ext cx="3053080" cy="558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050505"/>
                </a:solidFill>
                <a:latin typeface="Arial MT"/>
                <a:cs typeface="Arial MT"/>
              </a:rPr>
              <a:t>PREFEITURA</a:t>
            </a:r>
            <a:r>
              <a:rPr dirty="0" sz="1150" spc="12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70"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1150" spc="-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SEROP?DICA</a:t>
            </a:r>
            <a:endParaRPr sz="1150">
              <a:latin typeface="Arial MT"/>
              <a:cs typeface="Arial MT"/>
            </a:endParaRPr>
          </a:p>
          <a:p>
            <a:pPr marL="12700" marR="1931670">
              <a:lnSpc>
                <a:spcPct val="115300"/>
              </a:lnSpc>
              <a:spcBef>
                <a:spcPts val="465"/>
              </a:spcBef>
            </a:pPr>
            <a:r>
              <a:rPr dirty="0" sz="850" spc="-60">
                <a:solidFill>
                  <a:srgbClr val="0C0C0C"/>
                </a:solidFill>
                <a:latin typeface="Arial MT"/>
                <a:cs typeface="Arial MT"/>
              </a:rPr>
              <a:t>Rua</a:t>
            </a:r>
            <a:r>
              <a:rPr dirty="0" sz="8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C0C0C"/>
                </a:solidFill>
                <a:latin typeface="Arial MT"/>
                <a:cs typeface="Arial MT"/>
              </a:rPr>
              <a:t>Maria</a:t>
            </a:r>
            <a:r>
              <a:rPr dirty="0" sz="8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Lourenço,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18 </a:t>
            </a:r>
            <a:r>
              <a:rPr dirty="0" sz="850" spc="-40">
                <a:solidFill>
                  <a:srgbClr val="050505"/>
                </a:solidFill>
                <a:latin typeface="Arial MT"/>
                <a:cs typeface="Arial MT"/>
              </a:rPr>
              <a:t>Fazenda</a:t>
            </a:r>
            <a:r>
              <a:rPr dirty="0" sz="850" spc="-1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45804" y="2155837"/>
            <a:ext cx="95376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>
                <a:solidFill>
                  <a:srgbClr val="050505"/>
                </a:solidFill>
                <a:uFill>
                  <a:solidFill>
                    <a:srgbClr val="1F232F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75">
                <a:solidFill>
                  <a:srgbClr val="050505"/>
                </a:solidFill>
                <a:uFill>
                  <a:solidFill>
                    <a:srgbClr val="1F23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070707"/>
                </a:solidFill>
                <a:uFill>
                  <a:solidFill>
                    <a:srgbClr val="1F232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070707"/>
                </a:solidFill>
                <a:uFill>
                  <a:solidFill>
                    <a:srgbClr val="1F232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53960" y="2222872"/>
            <a:ext cx="4360545" cy="409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265804">
              <a:lnSpc>
                <a:spcPct val="157500"/>
              </a:lnSpc>
              <a:spcBef>
                <a:spcPts val="100"/>
              </a:spcBef>
            </a:pP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Valor</a:t>
            </a:r>
            <a:r>
              <a:rPr dirty="0" sz="800" spc="3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Total</a:t>
            </a:r>
            <a:r>
              <a:rPr dirty="0" sz="800" spc="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Anulado</a:t>
            </a:r>
            <a:r>
              <a:rPr dirty="0" sz="800" spc="5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C0C0C"/>
                </a:solidFill>
                <a:latin typeface="Arial MT"/>
                <a:cs typeface="Arial MT"/>
              </a:rPr>
              <a:t>R$</a:t>
            </a:r>
            <a:r>
              <a:rPr dirty="0" sz="800" spc="50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70707"/>
                </a:solidFill>
                <a:latin typeface="Arial MT"/>
                <a:cs typeface="Arial MT"/>
              </a:rPr>
              <a:t>Revogadas</a:t>
            </a:r>
            <a:r>
              <a:rPr dirty="0" sz="800" spc="4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as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disposiçôes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em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contrário.</a:t>
            </a:r>
            <a:r>
              <a:rPr dirty="0" sz="800" spc="4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80808"/>
                </a:solidFill>
                <a:latin typeface="Arial MT"/>
                <a:cs typeface="Arial MT"/>
              </a:rPr>
              <a:t>cumpra-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70785" y="2484926"/>
            <a:ext cx="4546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070707"/>
                </a:solidFill>
                <a:latin typeface="Arial MT"/>
                <a:cs typeface="Arial MT"/>
              </a:rPr>
              <a:t>Artigo</a:t>
            </a:r>
            <a:r>
              <a:rPr dirty="0" sz="800" spc="1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A0A0A"/>
                </a:solidFill>
                <a:latin typeface="Arial MT"/>
                <a:cs typeface="Arial MT"/>
              </a:rPr>
              <a:t>3º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A0A0A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679372" y="3222331"/>
            <a:ext cx="91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Gabinete</a:t>
            </a:r>
            <a:r>
              <a:rPr dirty="0" sz="800" spc="3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61616"/>
                </a:solidFill>
                <a:latin typeface="Arial MT"/>
                <a:cs typeface="Arial MT"/>
              </a:rPr>
              <a:t>do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Prefeito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934625" y="9741401"/>
            <a:ext cx="2870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070707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196302" y="2299304"/>
            <a:ext cx="5816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0A0A0A"/>
                </a:solidFill>
                <a:latin typeface="Arial MT"/>
                <a:cs typeface="Arial MT"/>
              </a:rPr>
              <a:t>2.015.000,00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58326" y="9735307"/>
            <a:ext cx="47561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111111"/>
                </a:solidFill>
                <a:latin typeface="Arial MT"/>
                <a:cs typeface="Arial MT"/>
              </a:rPr>
              <a:t>Página</a:t>
            </a:r>
            <a:r>
              <a:rPr dirty="0" sz="550" spc="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2</a:t>
            </a:r>
            <a:r>
              <a:rPr dirty="0" sz="550" spc="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70"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161616"/>
                </a:solidFill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2025-09-03T19:13:37Z</dcterms:created>
  <dcterms:modified xsi:type="dcterms:W3CDTF">2025-09-03T19:13:37Z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2024-03-22T00:00:00Z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