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93000" cy="10617200"/>
  <p:notesSz cx="74930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975" y="3291332"/>
            <a:ext cx="6369050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3950" y="5945632"/>
            <a:ext cx="524510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650" y="2441956"/>
            <a:ext cx="3259455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8895" y="2441956"/>
            <a:ext cx="3259455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650" y="424688"/>
            <a:ext cx="674370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650" y="2441956"/>
            <a:ext cx="674370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7620" y="9873996"/>
            <a:ext cx="2397760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650" y="9873996"/>
            <a:ext cx="1723390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94960" y="9873996"/>
            <a:ext cx="1723390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Relationship Id="rId3" Type="http://schemas.openxmlformats.org/officeDocument/2006/relationships/image" Target="../media/image5.png"/><Relationship Id="rId4" Type="http://schemas.openxmlformats.org/officeDocument/2006/relationships/image" Target="../media/image6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3191" y="1355971"/>
            <a:ext cx="6406896" cy="30471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54151" y="518011"/>
            <a:ext cx="710184" cy="691697"/>
          </a:xfrm>
          <a:prstGeom prst="rect">
            <a:avLst/>
          </a:prstGeom>
        </p:spPr>
      </p:pic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445008" y="7690408"/>
          <a:ext cx="6492240" cy="21412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1055"/>
                <a:gridCol w="4900295"/>
                <a:gridCol w="694054"/>
              </a:tblGrid>
              <a:tr h="140335">
                <a:tc>
                  <a:txBody>
                    <a:bodyPr/>
                    <a:lstStyle/>
                    <a:p>
                      <a:pPr marL="151130">
                        <a:lnSpc>
                          <a:spcPts val="885"/>
                        </a:lnSpc>
                      </a:pPr>
                      <a:r>
                        <a:rPr dirty="0" sz="80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ts val="885"/>
                        </a:lnSpc>
                      </a:pPr>
                      <a:r>
                        <a:rPr dirty="0" sz="800" spc="-1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10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2.041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Educa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Básica</a:t>
                      </a:r>
                      <a:r>
                        <a:rPr dirty="0" baseline="3472" sz="12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(FUNDEB)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3.1.9.0.13.07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196590" algn="l"/>
                        </a:tabLst>
                      </a:pPr>
                      <a:r>
                        <a:rPr dirty="0" sz="800" spc="-2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Regime</a:t>
                      </a:r>
                      <a:r>
                        <a:rPr dirty="0" sz="800" spc="-1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PróDrio</a:t>
                      </a:r>
                      <a:r>
                        <a:rPr dirty="0" sz="800" spc="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Previdência</a:t>
                      </a:r>
                      <a:r>
                        <a:rPr dirty="0" sz="800" spc="4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Professores</a:t>
                      </a:r>
                      <a:r>
                        <a:rPr dirty="0" sz="800" spc="4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Seroprev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Transferências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FUNDEB</a:t>
                      </a:r>
                      <a:r>
                        <a:rPr dirty="0" sz="800" spc="3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8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635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600.000,00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41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 do Projeto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30303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0">
                          <a:solidFill>
                            <a:srgbClr val="03030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635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600.000,00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2085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2.066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2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5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Escolares</a:t>
                      </a:r>
                      <a:r>
                        <a:rPr dirty="0" sz="800" spc="3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Merenda</a:t>
                      </a:r>
                      <a:r>
                        <a:rPr dirty="0" sz="800" spc="2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Escolara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199765" algn="l"/>
                        </a:tabLst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7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5778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600.000.00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732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 Projeto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5778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600.000,00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7005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2.808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ODeracionalizacão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2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030303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65">
                          <a:solidFill>
                            <a:srgbClr val="03030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3.1.9.0.91.00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95"/>
                        </a:spcBef>
                        <a:tabLst>
                          <a:tab pos="3202940" algn="l"/>
                        </a:tabLst>
                      </a:pPr>
                      <a:r>
                        <a:rPr dirty="0" baseline="3472" sz="1200" spc="-44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SENTEN</a:t>
                      </a:r>
                      <a:r>
                        <a:rPr dirty="0" sz="800" spc="-3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44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AS</a:t>
                      </a:r>
                      <a:r>
                        <a:rPr dirty="0" baseline="3472" sz="1200" spc="1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JUDICIAIS</a:t>
                      </a:r>
                      <a:r>
                        <a:rPr dirty="0" baseline="3472" sz="120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472" sz="1200" spc="-37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472" sz="1200" spc="7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baseline="3472" sz="1200" spc="-22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baseline="3472" sz="1200" spc="6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3472" sz="1200" spc="52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Ed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59385"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solidFill>
                            <a:srgbClr val="030303"/>
                          </a:solidFill>
                          <a:latin typeface="Arial MT"/>
                          <a:cs typeface="Arial MT"/>
                        </a:rPr>
                        <a:t>3.3.9.0.14.00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00"/>
                        </a:spcBef>
                        <a:tabLst>
                          <a:tab pos="3202940" algn="l"/>
                        </a:tabLst>
                      </a:pPr>
                      <a:r>
                        <a:rPr dirty="0" sz="800" spc="-3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DIÁRIAS</a:t>
                      </a:r>
                      <a:r>
                        <a:rPr dirty="0" sz="800" spc="3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CIVIL</a:t>
                      </a:r>
                      <a:r>
                        <a:rPr dirty="0" sz="8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5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539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98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 </a:t>
                      </a:r>
                      <a:r>
                        <a:rPr dirty="0" sz="8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5143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815.000,00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2235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2B2F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298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U</a:t>
                      </a:r>
                      <a:r>
                        <a:rPr dirty="0" sz="80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nidade</a:t>
                      </a:r>
                      <a:r>
                        <a:rPr dirty="0" sz="800" spc="20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>
                    <a:lnB w="9525">
                      <a:solidFill>
                        <a:srgbClr val="2B2F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05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2.015.000,00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>
                    <a:lnB w="9525">
                      <a:solidFill>
                        <a:srgbClr val="2B2F3B"/>
                      </a:solidFill>
                      <a:prstDash val="solid"/>
                    </a:lnB>
                  </a:tcPr>
                </a:tc>
              </a:tr>
              <a:tr h="111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2B2F3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 marR="1270635">
                        <a:lnSpc>
                          <a:spcPts val="625"/>
                        </a:lnSpc>
                        <a:spcBef>
                          <a:spcPts val="155"/>
                        </a:spcBef>
                      </a:pPr>
                      <a:r>
                        <a:rPr dirty="0" sz="60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Secvaux</a:t>
                      </a:r>
                      <a:endParaRPr sz="600">
                        <a:latin typeface="Arial MT"/>
                        <a:cs typeface="Arial MT"/>
                      </a:endParaRPr>
                    </a:p>
                  </a:txBody>
                  <a:tcPr marL="0" marR="0" marB="0" marT="19685">
                    <a:lnT w="9525">
                      <a:solidFill>
                        <a:srgbClr val="2B2F3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2B2F3B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73367" y="9772129"/>
            <a:ext cx="441960" cy="67036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314747" y="411103"/>
            <a:ext cx="3049905" cy="548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10" b="1">
                <a:latin typeface="Arial"/>
                <a:cs typeface="Arial"/>
              </a:rPr>
              <a:t>PREFEITURA</a:t>
            </a:r>
            <a:r>
              <a:rPr dirty="0" sz="1150" spc="11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MUNICIPAL</a:t>
            </a:r>
            <a:r>
              <a:rPr dirty="0" sz="1150" spc="75" b="1"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000116"/>
                </a:solidFill>
                <a:latin typeface="Arial"/>
                <a:cs typeface="Arial"/>
              </a:rPr>
              <a:t>DE</a:t>
            </a:r>
            <a:r>
              <a:rPr dirty="0" sz="1150" spc="-10" b="1">
                <a:solidFill>
                  <a:srgbClr val="000116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4604" marR="1928495">
              <a:lnSpc>
                <a:spcPct val="117500"/>
              </a:lnSpc>
              <a:spcBef>
                <a:spcPts val="480"/>
              </a:spcBef>
            </a:pP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Rua</a:t>
            </a:r>
            <a:r>
              <a:rPr dirty="0" sz="800" spc="-1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50505"/>
                </a:solidFill>
                <a:latin typeface="Arial MT"/>
                <a:cs typeface="Arial MT"/>
              </a:rPr>
              <a:t>Maria</a:t>
            </a:r>
            <a:r>
              <a:rPr dirty="0" sz="800" spc="1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F0F0F"/>
                </a:solidFill>
                <a:latin typeface="Arial MT"/>
                <a:cs typeface="Arial MT"/>
              </a:rPr>
              <a:t>18</a:t>
            </a: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Fazenda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A0A0A"/>
                </a:solidFill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982838" y="1579930"/>
            <a:ext cx="18034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 i="1">
                <a:solidFill>
                  <a:srgbClr val="050505"/>
                </a:solidFill>
                <a:latin typeface="Arial"/>
                <a:cs typeface="Arial"/>
              </a:rPr>
              <a:t>Oecreto</a:t>
            </a:r>
            <a:r>
              <a:rPr dirty="0" sz="800" spc="5" i="1">
                <a:solidFill>
                  <a:srgbClr val="050505"/>
                </a:solidFill>
                <a:latin typeface="Arial"/>
                <a:cs typeface="Arial"/>
              </a:rPr>
              <a:t> </a:t>
            </a:r>
            <a:r>
              <a:rPr dirty="0" sz="800" spc="-10">
                <a:solidFill>
                  <a:srgbClr val="131313"/>
                </a:solidFill>
                <a:latin typeface="Arial MT"/>
                <a:cs typeface="Arial MT"/>
              </a:rPr>
              <a:t>N°</a:t>
            </a:r>
            <a:r>
              <a:rPr dirty="0" sz="800" spc="-3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0C0C0C"/>
                </a:solidFill>
                <a:latin typeface="Arial MT"/>
                <a:cs typeface="Arial MT"/>
              </a:rPr>
              <a:t>2582</a:t>
            </a:r>
            <a:r>
              <a:rPr dirty="0" sz="800" spc="-1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81818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31313"/>
                </a:solidFill>
                <a:latin typeface="Arial MT"/>
                <a:cs typeface="Arial MT"/>
              </a:rPr>
              <a:t>21</a:t>
            </a:r>
            <a:r>
              <a:rPr dirty="0" sz="800" spc="35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de</a:t>
            </a:r>
            <a:r>
              <a:rPr dirty="0" sz="800" spc="18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70707"/>
                </a:solidFill>
                <a:latin typeface="Arial MT"/>
                <a:cs typeface="Arial MT"/>
              </a:rPr>
              <a:t>março,</a:t>
            </a:r>
            <a:r>
              <a:rPr dirty="0" sz="800" spc="25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11111"/>
                </a:solidFill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945709" y="2006528"/>
            <a:ext cx="2802890" cy="26352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2700" marR="5080" indent="635">
              <a:lnSpc>
                <a:spcPts val="910"/>
              </a:lnSpc>
              <a:spcBef>
                <a:spcPts val="170"/>
              </a:spcBef>
            </a:pPr>
            <a:r>
              <a:rPr dirty="0" sz="800" spc="-25">
                <a:latin typeface="Arial MT"/>
                <a:cs typeface="Arial MT"/>
              </a:rPr>
              <a:t>Abre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no</a:t>
            </a:r>
            <a:r>
              <a:rPr dirty="0" sz="800" spc="1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80808"/>
                </a:solidFill>
                <a:latin typeface="Arial MT"/>
                <a:cs typeface="Arial MT"/>
              </a:rPr>
              <a:t>valor</a:t>
            </a:r>
            <a:r>
              <a:rPr dirty="0" sz="800" spc="1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80808"/>
                </a:solidFill>
                <a:latin typeface="Arial MT"/>
                <a:cs typeface="Arial MT"/>
              </a:rPr>
              <a:t>total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0C0C0C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50505"/>
                </a:solidFill>
                <a:latin typeface="Arial MT"/>
                <a:cs typeface="Arial MT"/>
              </a:rPr>
              <a:t>R$2.015.000,00,</a:t>
            </a:r>
            <a:r>
              <a:rPr dirty="0" sz="800" spc="-25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E0E0E"/>
                </a:solidFill>
                <a:latin typeface="Arial MT"/>
                <a:cs typeface="Arial MT"/>
              </a:rPr>
              <a:t>para </a:t>
            </a:r>
            <a:r>
              <a:rPr dirty="0" sz="800" spc="-10">
                <a:solidFill>
                  <a:srgbClr val="0A0A0A"/>
                </a:solidFill>
                <a:latin typeface="Arial MT"/>
                <a:cs typeface="Arial MT"/>
              </a:rPr>
              <a:t>fins</a:t>
            </a:r>
            <a:r>
              <a:rPr dirty="0" sz="800" spc="-2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que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50505"/>
                </a:solidFill>
                <a:latin typeface="Arial MT"/>
                <a:cs typeface="Arial MT"/>
              </a:rPr>
              <a:t>se</a:t>
            </a:r>
            <a:r>
              <a:rPr dirty="0" sz="800" spc="-3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A0A0A"/>
                </a:solidFill>
                <a:latin typeface="Arial MT"/>
                <a:cs typeface="Arial MT"/>
              </a:rPr>
              <a:t>especifica</a:t>
            </a:r>
            <a:r>
              <a:rPr dirty="0" sz="800" spc="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e</a:t>
            </a:r>
            <a:r>
              <a:rPr dirty="0" sz="800" spc="-3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F0F0F"/>
                </a:solidFill>
                <a:latin typeface="Arial MT"/>
                <a:cs typeface="Arial MT"/>
              </a:rPr>
              <a:t>da</a:t>
            </a:r>
            <a:r>
              <a:rPr dirty="0" sz="800" spc="-2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outras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80808"/>
                </a:solidFill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91524" y="2750026"/>
            <a:ext cx="6223000" cy="9213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 marR="5080" indent="791845">
              <a:lnSpc>
                <a:spcPct val="142500"/>
              </a:lnSpc>
              <a:spcBef>
                <a:spcPts val="100"/>
              </a:spcBef>
            </a:pPr>
            <a:r>
              <a:rPr dirty="0" sz="800" spc="-70">
                <a:solidFill>
                  <a:srgbClr val="0C0C0C"/>
                </a:solidFill>
                <a:latin typeface="Arial MT"/>
                <a:cs typeface="Arial MT"/>
              </a:rPr>
              <a:t>O</a:t>
            </a:r>
            <a:r>
              <a:rPr dirty="0" sz="800" spc="1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50505"/>
                </a:solidFill>
                <a:latin typeface="Arial MT"/>
                <a:cs typeface="Arial MT"/>
              </a:rPr>
              <a:t>PREFEITO MUNICIPAL,</a:t>
            </a:r>
            <a:r>
              <a:rPr dirty="0" sz="800" spc="2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F0F0F"/>
                </a:solidFill>
                <a:latin typeface="Arial MT"/>
                <a:cs typeface="Arial MT"/>
              </a:rPr>
              <a:t>no</a:t>
            </a:r>
            <a:r>
              <a:rPr dirty="0" sz="800" spc="-2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uso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51515"/>
                </a:solidFill>
                <a:latin typeface="Arial MT"/>
                <a:cs typeface="Arial MT"/>
              </a:rPr>
              <a:t>de</a:t>
            </a:r>
            <a:r>
              <a:rPr dirty="0" sz="800" spc="1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50505"/>
                </a:solidFill>
                <a:latin typeface="Arial MT"/>
                <a:cs typeface="Arial MT"/>
              </a:rPr>
              <a:t>suas</a:t>
            </a:r>
            <a:r>
              <a:rPr dirty="0" sz="80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70707"/>
                </a:solidFill>
                <a:latin typeface="Arial MT"/>
                <a:cs typeface="Arial MT"/>
              </a:rPr>
              <a:t>atribuições</a:t>
            </a:r>
            <a:r>
              <a:rPr dirty="0" sz="800" spc="10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constitucionais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84848"/>
                </a:solidFill>
                <a:latin typeface="Arial MT"/>
                <a:cs typeface="Arial MT"/>
              </a:rPr>
              <a:t>e</a:t>
            </a:r>
            <a:r>
              <a:rPr dirty="0" sz="800" spc="-2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11111"/>
                </a:solidFill>
                <a:latin typeface="Arial MT"/>
                <a:cs typeface="Arial MT"/>
              </a:rPr>
              <a:t>de</a:t>
            </a:r>
            <a:r>
              <a:rPr dirty="0" sz="800" spc="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50505"/>
                </a:solidFill>
                <a:latin typeface="Arial MT"/>
                <a:cs typeface="Arial MT"/>
              </a:rPr>
              <a:t>acordo</a:t>
            </a:r>
            <a:r>
              <a:rPr dirty="0" sz="800" spc="1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80808"/>
                </a:solidFill>
                <a:latin typeface="Arial MT"/>
                <a:cs typeface="Arial MT"/>
              </a:rPr>
              <a:t>com </a:t>
            </a:r>
            <a:r>
              <a:rPr dirty="0" sz="800">
                <a:solidFill>
                  <a:srgbClr val="131313"/>
                </a:solidFill>
                <a:latin typeface="Arial MT"/>
                <a:cs typeface="Arial MT"/>
              </a:rPr>
              <a:t>o</a:t>
            </a:r>
            <a:r>
              <a:rPr dirty="0" sz="800" spc="-2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11111"/>
                </a:solidFill>
                <a:latin typeface="Arial MT"/>
                <a:cs typeface="Arial MT"/>
              </a:rPr>
              <a:t>que</a:t>
            </a:r>
            <a:r>
              <a:rPr dirty="0" sz="800" spc="-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11111"/>
                </a:solidFill>
                <a:latin typeface="Arial MT"/>
                <a:cs typeface="Arial MT"/>
              </a:rPr>
              <a:t>lhe</a:t>
            </a:r>
            <a:r>
              <a:rPr dirty="0" sz="800" spc="-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E0E0E"/>
                </a:solidFill>
                <a:latin typeface="Arial MT"/>
                <a:cs typeface="Arial MT"/>
              </a:rPr>
              <a:t>confere</a:t>
            </a:r>
            <a:r>
              <a:rPr dirty="0" sz="800" spc="1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o</a:t>
            </a:r>
            <a:r>
              <a:rPr dirty="0" sz="800" spc="-2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11111"/>
                </a:solidFill>
                <a:latin typeface="Arial MT"/>
                <a:cs typeface="Arial MT"/>
              </a:rPr>
              <a:t>art.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8º</a:t>
            </a:r>
            <a:r>
              <a:rPr dirty="0" sz="800" spc="17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81818"/>
                </a:solidFill>
                <a:latin typeface="Arial MT"/>
                <a:cs typeface="Arial MT"/>
              </a:rPr>
              <a:t>da</a:t>
            </a: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80808"/>
                </a:solidFill>
                <a:latin typeface="Arial MT"/>
                <a:cs typeface="Arial MT"/>
              </a:rPr>
              <a:t>LEI</a:t>
            </a:r>
            <a:r>
              <a:rPr dirty="0" sz="800" spc="-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31313"/>
                </a:solidFill>
                <a:latin typeface="Arial MT"/>
                <a:cs typeface="Arial MT"/>
              </a:rPr>
              <a:t>N°</a:t>
            </a:r>
            <a:r>
              <a:rPr dirty="0" sz="800" spc="-2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823/2023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datada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A0A0A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080808"/>
                </a:solidFill>
                <a:latin typeface="Arial MT"/>
                <a:cs typeface="Arial MT"/>
              </a:rPr>
              <a:t>21/12/2023,</a:t>
            </a:r>
            <a:r>
              <a:rPr dirty="0" sz="800" spc="4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A0A0A"/>
                </a:solidFill>
                <a:latin typeface="Arial MT"/>
                <a:cs typeface="Arial MT"/>
              </a:rPr>
              <a:t>publicada</a:t>
            </a:r>
            <a:r>
              <a:rPr dirty="0" sz="800" spc="3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em</a:t>
            </a:r>
            <a:r>
              <a:rPr dirty="0" sz="800" spc="19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C0C0C"/>
                </a:solidFill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solidFill>
                  <a:srgbClr val="0A0A0A"/>
                </a:solidFill>
                <a:uFill>
                  <a:solidFill>
                    <a:srgbClr val="1C232F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40">
                <a:solidFill>
                  <a:srgbClr val="0A0A0A"/>
                </a:solidFill>
                <a:uFill>
                  <a:solidFill>
                    <a:srgbClr val="1C232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080808"/>
                </a:solidFill>
                <a:uFill>
                  <a:solidFill>
                    <a:srgbClr val="1C232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35">
                <a:solidFill>
                  <a:srgbClr val="080808"/>
                </a:solidFill>
                <a:uFill>
                  <a:solidFill>
                    <a:srgbClr val="1C232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030303"/>
                </a:solidFill>
                <a:uFill>
                  <a:solidFill>
                    <a:srgbClr val="1C232F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-35">
                <a:solidFill>
                  <a:srgbClr val="030303"/>
                </a:solidFill>
                <a:uFill>
                  <a:solidFill>
                    <a:srgbClr val="1C232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0E0E0E"/>
                </a:solidFill>
                <a:uFill>
                  <a:solidFill>
                    <a:srgbClr val="1C232F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-10">
                <a:solidFill>
                  <a:srgbClr val="0E0E0E"/>
                </a:solidFill>
                <a:uFill>
                  <a:solidFill>
                    <a:srgbClr val="1C232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1A1A1A"/>
                </a:solidFill>
                <a:uFill>
                  <a:solidFill>
                    <a:srgbClr val="1C232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45">
                <a:solidFill>
                  <a:srgbClr val="1A1A1A"/>
                </a:solidFill>
                <a:uFill>
                  <a:solidFill>
                    <a:srgbClr val="1C232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0C0C0C"/>
                </a:solidFill>
                <a:uFill>
                  <a:solidFill>
                    <a:srgbClr val="1C232F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-25">
                <a:solidFill>
                  <a:srgbClr val="0C0C0C"/>
                </a:solidFill>
                <a:uFill>
                  <a:solidFill>
                    <a:srgbClr val="1C232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solidFill>
                  <a:srgbClr val="080808"/>
                </a:solidFill>
                <a:uFill>
                  <a:solidFill>
                    <a:srgbClr val="1C232F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04"/>
              </a:spcBef>
            </a:pPr>
            <a:endParaRPr sz="800">
              <a:latin typeface="Arial MT"/>
              <a:cs typeface="Arial MT"/>
            </a:endParaRPr>
          </a:p>
          <a:p>
            <a:pPr marL="316230">
              <a:lnSpc>
                <a:spcPct val="100000"/>
              </a:lnSpc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0A0A0A"/>
                </a:solidFill>
                <a:latin typeface="Arial MT"/>
                <a:cs typeface="Arial MT"/>
              </a:rPr>
              <a:t>1º</a:t>
            </a:r>
            <a:r>
              <a:rPr dirty="0" sz="800" spc="-3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-</a:t>
            </a:r>
            <a:r>
              <a:rPr dirty="0" sz="800" spc="-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Fica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aberto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E0E0E"/>
                </a:solidFill>
                <a:latin typeface="Arial MT"/>
                <a:cs typeface="Arial MT"/>
              </a:rPr>
              <a:t>as</a:t>
            </a:r>
            <a:r>
              <a:rPr dirty="0" sz="800" spc="-3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15">
                <a:latin typeface="Arial MT"/>
                <a:cs typeface="Arial MT"/>
              </a:rPr>
              <a:t>seguintes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70707"/>
                </a:solidFill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48852" y="4405418"/>
            <a:ext cx="2595245" cy="36385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sng" sz="800">
                <a:solidFill>
                  <a:srgbClr val="0A0A0A"/>
                </a:solidFill>
                <a:uFill>
                  <a:solidFill>
                    <a:srgbClr val="1F2334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40">
                <a:solidFill>
                  <a:srgbClr val="0A0A0A"/>
                </a:solidFill>
                <a:uFill>
                  <a:solidFill>
                    <a:srgbClr val="1F233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F2334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uFill>
                  <a:solidFill>
                    <a:srgbClr val="1F2334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305"/>
              </a:spcBef>
            </a:pPr>
            <a:r>
              <a:rPr dirty="0" sz="950">
                <a:solidFill>
                  <a:srgbClr val="0F0F0F"/>
                </a:solidFill>
                <a:latin typeface="Arial MT"/>
                <a:cs typeface="Arial MT"/>
              </a:rPr>
              <a:t>PREFEITURA</a:t>
            </a:r>
            <a:r>
              <a:rPr dirty="0" sz="950" spc="8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080808"/>
                </a:solidFill>
                <a:latin typeface="Arial MT"/>
                <a:cs typeface="Arial MT"/>
              </a:rPr>
              <a:t>MUNICIPAL</a:t>
            </a:r>
            <a:r>
              <a:rPr dirty="0" sz="950" spc="3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0C0C0C"/>
                </a:solidFill>
                <a:latin typeface="Arial MT"/>
                <a:cs typeface="Arial MT"/>
              </a:rPr>
              <a:t>DE</a:t>
            </a:r>
            <a:r>
              <a:rPr dirty="0" sz="950" spc="-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solidFill>
                  <a:srgbClr val="030303"/>
                </a:solidFill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552297" y="4786497"/>
          <a:ext cx="6335395" cy="17710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7230"/>
                <a:gridCol w="2449195"/>
                <a:gridCol w="2341879"/>
                <a:gridCol w="770889"/>
              </a:tblGrid>
              <a:tr h="14351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solidFill>
                            <a:srgbClr val="030303"/>
                          </a:solidFill>
                          <a:latin typeface="Arial MT"/>
                          <a:cs typeface="Arial MT"/>
                        </a:rPr>
                        <a:t>01.03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Procuradoria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Geral</a:t>
                      </a:r>
                      <a:r>
                        <a:rPr dirty="0" sz="800" spc="3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do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Municipio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2.795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3.1.9.0.91.00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4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SENTENCAS</a:t>
                      </a:r>
                      <a:r>
                        <a:rPr dirty="0" sz="800" spc="7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JUDICIAIS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1676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368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2.000.000,00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30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2.000.000,00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3244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dirty="0" sz="800" spc="-1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01.04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58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04775">
                        <a:lnSpc>
                          <a:spcPct val="100000"/>
                        </a:lnSpc>
                      </a:pPr>
                      <a:r>
                        <a:rPr dirty="0" sz="80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25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Governo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5880"/>
                </a:tc>
                <a:tc>
                  <a:txBody>
                    <a:bodyPr/>
                    <a:lstStyle/>
                    <a:p>
                      <a:pPr marL="27622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 da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2.000.000,00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6891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2.798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ODeracionalização</a:t>
                      </a:r>
                      <a:r>
                        <a:rPr dirty="0" sz="800" spc="-5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2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3.3.9.0.14.00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3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DIÁRIAS</a:t>
                      </a:r>
                      <a:r>
                        <a:rPr dirty="0" sz="800" spc="1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CIVIL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16637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15.000.00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9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15.000,00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940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15.000,00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339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65480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4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2.015.000.00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  <p:sp>
        <p:nvSpPr>
          <p:cNvPr id="12" name="object 12" descr=""/>
          <p:cNvSpPr txBox="1"/>
          <p:nvPr/>
        </p:nvSpPr>
        <p:spPr>
          <a:xfrm>
            <a:off x="901849" y="6616827"/>
            <a:ext cx="5749290" cy="27241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462280" marR="5080" indent="-450215">
              <a:lnSpc>
                <a:spcPct val="102499"/>
              </a:lnSpc>
              <a:spcBef>
                <a:spcPts val="75"/>
              </a:spcBef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30303"/>
                </a:solidFill>
                <a:latin typeface="Arial MT"/>
                <a:cs typeface="Arial MT"/>
              </a:rPr>
              <a:t>2º</a:t>
            </a:r>
            <a:r>
              <a:rPr dirty="0" sz="800" spc="-40">
                <a:solidFill>
                  <a:srgbClr val="03030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31313"/>
                </a:solidFill>
                <a:latin typeface="Arial MT"/>
                <a:cs typeface="Arial MT"/>
              </a:rPr>
              <a:t>-</a:t>
            </a:r>
            <a:r>
              <a:rPr dirty="0" sz="800" spc="-5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80808"/>
                </a:solidFill>
                <a:latin typeface="Arial MT"/>
                <a:cs typeface="Arial MT"/>
              </a:rPr>
              <a:t>As </a:t>
            </a:r>
            <a:r>
              <a:rPr dirty="0" sz="800" spc="-25">
                <a:solidFill>
                  <a:srgbClr val="070707"/>
                </a:solidFill>
                <a:latin typeface="Arial MT"/>
                <a:cs typeface="Arial MT"/>
              </a:rPr>
              <a:t>despesas</a:t>
            </a:r>
            <a:r>
              <a:rPr dirty="0" sz="800" spc="15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80808"/>
                </a:solidFill>
                <a:latin typeface="Arial MT"/>
                <a:cs typeface="Arial MT"/>
              </a:rPr>
              <a:t>da</a:t>
            </a:r>
            <a:r>
              <a:rPr dirty="0" sz="800" spc="-2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A0A0A"/>
                </a:solidFill>
                <a:latin typeface="Arial MT"/>
                <a:cs typeface="Arial MT"/>
              </a:rPr>
              <a:t>abertura</a:t>
            </a:r>
            <a:r>
              <a:rPr dirty="0" sz="800" spc="5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50505"/>
                </a:solidFill>
                <a:latin typeface="Arial MT"/>
                <a:cs typeface="Arial MT"/>
              </a:rPr>
              <a:t>do</a:t>
            </a:r>
            <a:r>
              <a:rPr dirty="0" sz="800" spc="-15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presente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80808"/>
                </a:solidFill>
                <a:latin typeface="Arial MT"/>
                <a:cs typeface="Arial MT"/>
              </a:rPr>
              <a:t>serão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cobertas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A0A0A"/>
                </a:solidFill>
                <a:latin typeface="Arial MT"/>
                <a:cs typeface="Arial MT"/>
              </a:rPr>
              <a:t>com</a:t>
            </a:r>
            <a:r>
              <a:rPr dirty="0" sz="800" spc="-2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recursos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50505"/>
                </a:solidFill>
                <a:latin typeface="Arial MT"/>
                <a:cs typeface="Arial MT"/>
              </a:rPr>
              <a:t>de</a:t>
            </a:r>
            <a:r>
              <a:rPr dirty="0" sz="800" spc="-2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0A0A0A"/>
                </a:solidFill>
                <a:latin typeface="Arial MT"/>
                <a:cs typeface="Arial MT"/>
              </a:rPr>
              <a:t>que</a:t>
            </a:r>
            <a:r>
              <a:rPr dirty="0" sz="800" spc="-1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70707"/>
                </a:solidFill>
                <a:latin typeface="Arial MT"/>
                <a:cs typeface="Arial MT"/>
              </a:rPr>
              <a:t>trata</a:t>
            </a:r>
            <a:r>
              <a:rPr dirty="0" sz="800" spc="-10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o</a:t>
            </a:r>
            <a:r>
              <a:rPr dirty="0" sz="800" spc="-2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A0A0A"/>
                </a:solidFill>
                <a:latin typeface="Arial MT"/>
                <a:cs typeface="Arial MT"/>
              </a:rPr>
              <a:t>Artigo </a:t>
            </a:r>
            <a:r>
              <a:rPr dirty="0" sz="800" spc="-30">
                <a:solidFill>
                  <a:srgbClr val="0A0A0A"/>
                </a:solidFill>
                <a:latin typeface="Arial MT"/>
                <a:cs typeface="Arial MT"/>
              </a:rPr>
              <a:t>43 </a:t>
            </a:r>
            <a:r>
              <a:rPr dirty="0" sz="800" spc="-30">
                <a:latin typeface="Arial MT"/>
                <a:cs typeface="Arial MT"/>
              </a:rPr>
              <a:t>parágrafo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080808"/>
                </a:solidFill>
                <a:latin typeface="Arial MT"/>
                <a:cs typeface="Arial MT"/>
              </a:rPr>
              <a:t>da</a:t>
            </a:r>
            <a:r>
              <a:rPr dirty="0" sz="800" spc="-1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Lei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A0A0A"/>
                </a:solidFill>
                <a:latin typeface="Arial MT"/>
                <a:cs typeface="Arial MT"/>
              </a:rPr>
              <a:t>Federal</a:t>
            </a:r>
            <a:r>
              <a:rPr dirty="0" sz="800" spc="3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A1A1A"/>
                </a:solidFill>
                <a:latin typeface="Arial MT"/>
                <a:cs typeface="Arial MT"/>
              </a:rPr>
              <a:t>N°</a:t>
            </a:r>
            <a:r>
              <a:rPr dirty="0" sz="800" spc="-3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80808"/>
                </a:solidFill>
                <a:latin typeface="Arial MT"/>
                <a:cs typeface="Arial MT"/>
              </a:rPr>
              <a:t>Inciso</a:t>
            </a:r>
            <a:r>
              <a:rPr dirty="0" sz="800" spc="-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50505"/>
                </a:solidFill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742616" y="6958107"/>
            <a:ext cx="1590040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5280" marR="5080" indent="-323215">
              <a:lnSpc>
                <a:spcPct val="145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ll</a:t>
            </a:r>
            <a:r>
              <a:rPr dirty="0" sz="800" spc="1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-</a:t>
            </a:r>
            <a:r>
              <a:rPr dirty="0" sz="800" spc="-5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50505"/>
                </a:solidFill>
                <a:latin typeface="Arial MT"/>
                <a:cs typeface="Arial MT"/>
              </a:rPr>
              <a:t>Excesso</a:t>
            </a:r>
            <a:r>
              <a:rPr dirty="0" sz="800" spc="-1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de</a:t>
            </a:r>
            <a:r>
              <a:rPr dirty="0" sz="800" spc="-2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50505"/>
                </a:solidFill>
                <a:latin typeface="Arial MT"/>
                <a:cs typeface="Arial MT"/>
              </a:rPr>
              <a:t>Arrecadação:</a:t>
            </a:r>
            <a:r>
              <a:rPr dirty="0" sz="80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F0F0F"/>
                </a:solidFill>
                <a:latin typeface="Arial MT"/>
                <a:cs typeface="Arial MT"/>
              </a:rPr>
              <a:t>III</a:t>
            </a:r>
            <a:r>
              <a:rPr dirty="0" sz="800" spc="-5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-</a:t>
            </a:r>
            <a:r>
              <a:rPr dirty="0" sz="800" spc="-1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80808"/>
                </a:solidFill>
                <a:latin typeface="Arial MT"/>
                <a:cs typeface="Arial MT"/>
              </a:rPr>
              <a:t>Anulação</a:t>
            </a:r>
            <a:r>
              <a:rPr dirty="0" sz="800" spc="3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80808"/>
                </a:solidFill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64092" y="7309326"/>
            <a:ext cx="2592070" cy="36385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sng" sz="800">
                <a:uFill>
                  <a:solidFill>
                    <a:srgbClr val="1C1F2B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75">
                <a:uFill>
                  <a:solidFill>
                    <a:srgbClr val="1C1F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C1F2B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1C1F2B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305"/>
              </a:spcBef>
            </a:pPr>
            <a:r>
              <a:rPr dirty="0" sz="950">
                <a:solidFill>
                  <a:srgbClr val="080808"/>
                </a:solidFill>
                <a:latin typeface="Arial MT"/>
                <a:cs typeface="Arial MT"/>
              </a:rPr>
              <a:t>PREFEITURA</a:t>
            </a:r>
            <a:r>
              <a:rPr dirty="0" sz="950" spc="8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080808"/>
                </a:solidFill>
                <a:latin typeface="Arial MT"/>
                <a:cs typeface="Arial MT"/>
              </a:rPr>
              <a:t>MUNICIPAL</a:t>
            </a:r>
            <a:r>
              <a:rPr dirty="0" sz="950" spc="3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0E0E0E"/>
                </a:solidFill>
                <a:latin typeface="Arial MT"/>
                <a:cs typeface="Arial MT"/>
              </a:rPr>
              <a:t>DE</a:t>
            </a:r>
            <a:r>
              <a:rPr dirty="0" sz="950" spc="-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828936" y="6964200"/>
            <a:ext cx="715010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R$2.0</a:t>
            </a:r>
            <a:r>
              <a:rPr dirty="0" sz="800" spc="10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5.000,00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09"/>
              </a:spcBef>
            </a:pPr>
            <a:r>
              <a:rPr dirty="0" sz="800">
                <a:latin typeface="Arial MT"/>
                <a:cs typeface="Arial MT"/>
              </a:rPr>
              <a:t>$2.0</a:t>
            </a:r>
            <a:r>
              <a:rPr dirty="0" sz="800" spc="1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5.000,00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82239" y="3010560"/>
            <a:ext cx="2103119" cy="157841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72440" y="499728"/>
            <a:ext cx="697991" cy="700838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448055" y="9724899"/>
            <a:ext cx="6410325" cy="0"/>
          </a:xfrm>
          <a:custGeom>
            <a:avLst/>
            <a:gdLst/>
            <a:ahLst/>
            <a:cxnLst/>
            <a:rect l="l" t="t" r="r" b="b"/>
            <a:pathLst>
              <a:path w="6410325" h="0">
                <a:moveTo>
                  <a:pt x="0" y="0"/>
                </a:moveTo>
                <a:lnTo>
                  <a:pt x="6409944" y="0"/>
                </a:lnTo>
              </a:path>
            </a:pathLst>
          </a:custGeom>
          <a:ln w="9141">
            <a:solidFill>
              <a:srgbClr val="282F3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405384" y="1369682"/>
            <a:ext cx="6403975" cy="0"/>
          </a:xfrm>
          <a:custGeom>
            <a:avLst/>
            <a:gdLst/>
            <a:ahLst/>
            <a:cxnLst/>
            <a:rect l="l" t="t" r="r" b="b"/>
            <a:pathLst>
              <a:path w="6403975" h="0">
                <a:moveTo>
                  <a:pt x="0" y="0"/>
                </a:moveTo>
                <a:lnTo>
                  <a:pt x="6403848" y="0"/>
                </a:lnTo>
              </a:path>
            </a:pathLst>
          </a:custGeom>
          <a:ln w="152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575303" y="3071501"/>
            <a:ext cx="158496" cy="417456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282988" y="435481"/>
            <a:ext cx="3053080" cy="558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solidFill>
                  <a:srgbClr val="050505"/>
                </a:solidFill>
                <a:latin typeface="Arial MT"/>
                <a:cs typeface="Arial MT"/>
              </a:rPr>
              <a:t>PREFEITURA</a:t>
            </a:r>
            <a:r>
              <a:rPr dirty="0" sz="1150" spc="12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70"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0C0C0C"/>
                </a:solidFill>
                <a:latin typeface="Arial MT"/>
                <a:cs typeface="Arial MT"/>
              </a:rPr>
              <a:t>DE</a:t>
            </a:r>
            <a:r>
              <a:rPr dirty="0" sz="1150" spc="-1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SEROP?DICA</a:t>
            </a:r>
            <a:endParaRPr sz="1150">
              <a:latin typeface="Arial MT"/>
              <a:cs typeface="Arial MT"/>
            </a:endParaRPr>
          </a:p>
          <a:p>
            <a:pPr marL="12700" marR="1931670">
              <a:lnSpc>
                <a:spcPct val="115300"/>
              </a:lnSpc>
              <a:spcBef>
                <a:spcPts val="465"/>
              </a:spcBef>
            </a:pPr>
            <a:r>
              <a:rPr dirty="0" sz="850" spc="-60">
                <a:solidFill>
                  <a:srgbClr val="0C0C0C"/>
                </a:solidFill>
                <a:latin typeface="Arial MT"/>
                <a:cs typeface="Arial MT"/>
              </a:rPr>
              <a:t>Rua</a:t>
            </a:r>
            <a:r>
              <a:rPr dirty="0" sz="85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0C0C0C"/>
                </a:solidFill>
                <a:latin typeface="Arial MT"/>
                <a:cs typeface="Arial MT"/>
              </a:rPr>
              <a:t>Maria</a:t>
            </a:r>
            <a:r>
              <a:rPr dirty="0" sz="85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Lourenço,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11111"/>
                </a:solidFill>
                <a:latin typeface="Arial MT"/>
                <a:cs typeface="Arial MT"/>
              </a:rPr>
              <a:t>18 </a:t>
            </a:r>
            <a:r>
              <a:rPr dirty="0" sz="850" spc="-40">
                <a:solidFill>
                  <a:srgbClr val="050505"/>
                </a:solidFill>
                <a:latin typeface="Arial MT"/>
                <a:cs typeface="Arial MT"/>
              </a:rPr>
              <a:t>Fazenda</a:t>
            </a:r>
            <a:r>
              <a:rPr dirty="0" sz="850" spc="-15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45804" y="2155837"/>
            <a:ext cx="95376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800">
                <a:solidFill>
                  <a:srgbClr val="050505"/>
                </a:solidFill>
                <a:uFill>
                  <a:solidFill>
                    <a:srgbClr val="1F232F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sng" sz="800" spc="75">
                <a:solidFill>
                  <a:srgbClr val="050505"/>
                </a:solidFill>
                <a:uFill>
                  <a:solidFill>
                    <a:srgbClr val="1F232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solidFill>
                  <a:srgbClr val="070707"/>
                </a:solidFill>
                <a:uFill>
                  <a:solidFill>
                    <a:srgbClr val="1F232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solidFill>
                  <a:srgbClr val="070707"/>
                </a:solidFill>
                <a:uFill>
                  <a:solidFill>
                    <a:srgbClr val="1F232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53960" y="2222872"/>
            <a:ext cx="4360545" cy="409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265804">
              <a:lnSpc>
                <a:spcPct val="157500"/>
              </a:lnSpc>
              <a:spcBef>
                <a:spcPts val="100"/>
              </a:spcBef>
            </a:pPr>
            <a:r>
              <a:rPr dirty="0" sz="800">
                <a:solidFill>
                  <a:srgbClr val="0E0E0E"/>
                </a:solidFill>
                <a:latin typeface="Arial MT"/>
                <a:cs typeface="Arial MT"/>
              </a:rPr>
              <a:t>Valor</a:t>
            </a:r>
            <a:r>
              <a:rPr dirty="0" sz="800" spc="3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Total</a:t>
            </a:r>
            <a:r>
              <a:rPr dirty="0" sz="800" spc="2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50505"/>
                </a:solidFill>
                <a:latin typeface="Arial MT"/>
                <a:cs typeface="Arial MT"/>
              </a:rPr>
              <a:t>Anulado</a:t>
            </a:r>
            <a:r>
              <a:rPr dirty="0" sz="800" spc="5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0C0C0C"/>
                </a:solidFill>
                <a:latin typeface="Arial MT"/>
                <a:cs typeface="Arial MT"/>
              </a:rPr>
              <a:t>R$</a:t>
            </a:r>
            <a:r>
              <a:rPr dirty="0" sz="800" spc="50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70707"/>
                </a:solidFill>
                <a:latin typeface="Arial MT"/>
                <a:cs typeface="Arial MT"/>
              </a:rPr>
              <a:t>Revogadas</a:t>
            </a:r>
            <a:r>
              <a:rPr dirty="0" sz="800" spc="45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as</a:t>
            </a:r>
            <a:r>
              <a:rPr dirty="0" sz="800" spc="-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disposiçôes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em</a:t>
            </a:r>
            <a:r>
              <a:rPr dirty="0" sz="800" spc="-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50505"/>
                </a:solidFill>
                <a:latin typeface="Arial MT"/>
                <a:cs typeface="Arial MT"/>
              </a:rPr>
              <a:t>contrário.</a:t>
            </a:r>
            <a:r>
              <a:rPr dirty="0" sz="800" spc="45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31313"/>
                </a:solidFill>
                <a:latin typeface="Arial MT"/>
                <a:cs typeface="Arial MT"/>
              </a:rPr>
              <a:t>e</a:t>
            </a:r>
            <a:r>
              <a:rPr dirty="0" sz="800" spc="-2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080808"/>
                </a:solidFill>
                <a:latin typeface="Arial MT"/>
                <a:cs typeface="Arial MT"/>
              </a:rPr>
              <a:t>cumpra-</a:t>
            </a:r>
            <a:r>
              <a:rPr dirty="0" sz="800" spc="-25">
                <a:solidFill>
                  <a:srgbClr val="080808"/>
                </a:solidFill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770785" y="2484926"/>
            <a:ext cx="45465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solidFill>
                  <a:srgbClr val="070707"/>
                </a:solidFill>
                <a:latin typeface="Arial MT"/>
                <a:cs typeface="Arial MT"/>
              </a:rPr>
              <a:t>Artigo</a:t>
            </a:r>
            <a:r>
              <a:rPr dirty="0" sz="800" spc="10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0A0A0A"/>
                </a:solidFill>
                <a:latin typeface="Arial MT"/>
                <a:cs typeface="Arial MT"/>
              </a:rPr>
              <a:t>3º</a:t>
            </a:r>
            <a:r>
              <a:rPr dirty="0" sz="800" spc="-1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0A0A0A"/>
                </a:solidFill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679372" y="3222331"/>
            <a:ext cx="9137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solidFill>
                  <a:srgbClr val="0A0A0A"/>
                </a:solidFill>
                <a:latin typeface="Arial MT"/>
                <a:cs typeface="Arial MT"/>
              </a:rPr>
              <a:t>Gabinete</a:t>
            </a:r>
            <a:r>
              <a:rPr dirty="0" sz="800" spc="3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61616"/>
                </a:solidFill>
                <a:latin typeface="Arial MT"/>
                <a:cs typeface="Arial MT"/>
              </a:rPr>
              <a:t>do </a:t>
            </a:r>
            <a:r>
              <a:rPr dirty="0" sz="800" spc="-10">
                <a:solidFill>
                  <a:srgbClr val="080808"/>
                </a:solidFill>
                <a:latin typeface="Arial MT"/>
                <a:cs typeface="Arial MT"/>
              </a:rPr>
              <a:t>Prefeito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934625" y="9741401"/>
            <a:ext cx="28702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solidFill>
                  <a:srgbClr val="070707"/>
                </a:solidFill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196302" y="2299304"/>
            <a:ext cx="58166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solidFill>
                  <a:srgbClr val="0A0A0A"/>
                </a:solidFill>
                <a:latin typeface="Arial MT"/>
                <a:cs typeface="Arial MT"/>
              </a:rPr>
              <a:t>2.015.000,00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358326" y="9735307"/>
            <a:ext cx="475615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solidFill>
                  <a:srgbClr val="111111"/>
                </a:solidFill>
                <a:latin typeface="Arial MT"/>
                <a:cs typeface="Arial MT"/>
              </a:rPr>
              <a:t>Página</a:t>
            </a:r>
            <a:r>
              <a:rPr dirty="0" sz="550" spc="5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2</a:t>
            </a:r>
            <a:r>
              <a:rPr dirty="0" sz="550" spc="2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de</a:t>
            </a:r>
            <a:r>
              <a:rPr dirty="0" sz="550" spc="70">
                <a:latin typeface="Arial MT"/>
                <a:cs typeface="Arial MT"/>
              </a:rPr>
              <a:t> </a:t>
            </a:r>
            <a:r>
              <a:rPr dirty="0" sz="550" spc="-50">
                <a:solidFill>
                  <a:srgbClr val="161616"/>
                </a:solidFill>
                <a:latin typeface="Arial MT"/>
                <a:cs typeface="Arial MT"/>
              </a:rPr>
              <a:t>2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2025-09-03T19:15:43Z</dcterms:created>
  <dcterms:modified xsi:type="dcterms:W3CDTF">2025-09-03T19:15:43Z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2024-03-22T00:00:00Z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2025-09-03T00:00:00Z</vt:filetime>
  </property>
  <property fmtid="{D5CDD505-2E9C-101B-9397-08002B2CF9AE}" pid="5" name="Producer">
    <vt:lpwstr>Scanner System Image Conversion</vt:lpwstr>
  </property>
</Properties>
</file>