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190" y="228533"/>
            <a:ext cx="706560" cy="71912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53280" y="9831548"/>
            <a:ext cx="6673215" cy="0"/>
          </a:xfrm>
          <a:custGeom>
            <a:avLst/>
            <a:gdLst/>
            <a:ahLst/>
            <a:cxnLst/>
            <a:rect l="l" t="t" r="r" b="b"/>
            <a:pathLst>
              <a:path w="6673215" h="0">
                <a:moveTo>
                  <a:pt x="0" y="0"/>
                </a:moveTo>
                <a:lnTo>
                  <a:pt x="6672731" y="0"/>
                </a:lnTo>
              </a:path>
            </a:pathLst>
          </a:custGeom>
          <a:ln w="9141">
            <a:solidFill>
              <a:srgbClr val="1C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4143" y="1128959"/>
            <a:ext cx="6673215" cy="0"/>
          </a:xfrm>
          <a:custGeom>
            <a:avLst/>
            <a:gdLst/>
            <a:ahLst/>
            <a:cxnLst/>
            <a:rect l="l" t="t" r="r" b="b"/>
            <a:pathLst>
              <a:path w="6673215" h="0">
                <a:moveTo>
                  <a:pt x="0" y="0"/>
                </a:moveTo>
                <a:lnTo>
                  <a:pt x="6672731" y="0"/>
                </a:lnTo>
              </a:path>
            </a:pathLst>
          </a:custGeom>
          <a:ln w="9141">
            <a:solidFill>
              <a:srgbClr val="23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57197" y="9878779"/>
            <a:ext cx="271051" cy="5789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3773" y="130768"/>
            <a:ext cx="317182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6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7870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11164" y="1378819"/>
            <a:ext cx="1870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2584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8851" y="1820653"/>
            <a:ext cx="2915285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3970" marR="5080" indent="-1905">
              <a:lnSpc>
                <a:spcPts val="860"/>
              </a:lnSpc>
              <a:spcBef>
                <a:spcPts val="21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suD!ementar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RS8.675.000,00,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'ins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5891" y="2579386"/>
            <a:ext cx="656590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5340">
              <a:lnSpc>
                <a:spcPct val="140000"/>
              </a:lnSpc>
              <a:spcBef>
                <a:spcPts val="100"/>
              </a:spcBef>
            </a:pPr>
            <a:r>
              <a:rPr dirty="0" baseline="10416" sz="1200">
                <a:latin typeface="Arial MT"/>
                <a:cs typeface="Arial MT"/>
              </a:rPr>
              <a:t>O</a:t>
            </a:r>
            <a:r>
              <a:rPr dirty="0" baseline="10416" sz="1200" spc="-37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MUNICIPAL.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 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10">
                <a:latin typeface="Arial MT"/>
                <a:cs typeface="Arial MT"/>
              </a:rPr>
              <a:t> confere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8º</a:t>
            </a:r>
            <a:r>
              <a:rPr dirty="0" sz="800" spc="1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</a:pP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1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1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366395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 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 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5384" y="4267654"/>
            <a:ext cx="195008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heavy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04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42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14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7728" y="4596584"/>
            <a:ext cx="606425" cy="58039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682" y="4663621"/>
            <a:ext cx="512699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575"/>
              </a:spcBef>
            </a:pPr>
            <a:r>
              <a:rPr dirty="0" baseline="3472" sz="1200">
                <a:latin typeface="Arial MT"/>
                <a:cs typeface="Arial MT"/>
              </a:rPr>
              <a:t>MANUTEN</a:t>
            </a:r>
            <a:r>
              <a:rPr dirty="0" sz="800">
                <a:latin typeface="Arial MT"/>
                <a:cs typeface="Arial MT"/>
              </a:rPr>
              <a:t>CA</a:t>
            </a:r>
            <a:r>
              <a:rPr dirty="0" baseline="3472" sz="1200">
                <a:latin typeface="Arial MT"/>
                <a:cs typeface="Arial MT"/>
              </a:rPr>
              <a:t>O</a:t>
            </a:r>
            <a:r>
              <a:rPr dirty="0" baseline="3472" sz="1200" spc="-8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82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OPERACIONALI</a:t>
            </a:r>
            <a:r>
              <a:rPr dirty="0" baseline="3472" sz="1200" spc="-11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ZACÃO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ESTRATÉGIA</a:t>
            </a:r>
            <a:r>
              <a:rPr dirty="0" baseline="3472" sz="1200" spc="16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31313"/>
                </a:solidFill>
                <a:latin typeface="Arial MT"/>
                <a:cs typeface="Arial MT"/>
              </a:rPr>
              <a:t>D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SAÜDE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FAf7ÍLIA/UBS</a:t>
            </a:r>
            <a:r>
              <a:rPr dirty="0" baseline="3472" sz="1200" spc="157"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D2D2D"/>
                </a:solidFill>
                <a:latin typeface="Arial MT"/>
                <a:cs typeface="Arial MT"/>
              </a:rPr>
              <a:t>f</a:t>
            </a:r>
            <a:r>
              <a:rPr dirty="0" baseline="3472" sz="1200" spc="-15">
                <a:latin typeface="Arial MT"/>
                <a:cs typeface="Arial MT"/>
              </a:rPr>
              <a:t>PREVINE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BRASIL)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9472" y="5029275"/>
            <a:ext cx="26250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VANTAGENS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26322" y="4977474"/>
            <a:ext cx="221170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403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/</a:t>
            </a:r>
            <a:r>
              <a:rPr dirty="0" sz="800" spc="1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56605" y="4977474"/>
            <a:ext cx="6064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98985" y="5337037"/>
            <a:ext cx="608330" cy="5378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1221" y="5337037"/>
            <a:ext cx="2399030" cy="5378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FI\JS</a:t>
            </a:r>
            <a:endParaRPr sz="800">
              <a:latin typeface="Arial MT"/>
              <a:cs typeface="Arial MT"/>
            </a:endParaRPr>
          </a:p>
          <a:p>
            <a:pPr marL="12700" marR="1443355">
              <a:lnSpc>
                <a:spcPct val="140000"/>
              </a:lnSpc>
            </a:pPr>
            <a:r>
              <a:rPr dirty="0" sz="800">
                <a:latin typeface="Arial MT"/>
                <a:cs typeface="Arial MT"/>
              </a:rPr>
              <a:t>Piso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Enfermagem </a:t>
            </a:r>
            <a:r>
              <a:rPr dirty="0" sz="800">
                <a:latin typeface="Arial MT"/>
                <a:cs typeface="Arial MT"/>
              </a:rPr>
              <a:t>Piso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Enfermaqem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26322" y="5519863"/>
            <a:ext cx="221170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6730" marR="5080" indent="-3810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SUS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/</a:t>
            </a:r>
            <a:r>
              <a:rPr dirty="0" sz="800" spc="13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60798" y="5519863"/>
            <a:ext cx="609600" cy="52832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6.000.000,00</a:t>
            </a:r>
            <a:endParaRPr sz="800">
              <a:latin typeface="Arial MT"/>
              <a:cs typeface="Arial MT"/>
            </a:endParaRPr>
          </a:p>
          <a:p>
            <a:pPr algn="r" marR="889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350.000,00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55"/>
              </a:spcBef>
            </a:pPr>
            <a:r>
              <a:rPr dirty="0" sz="800" spc="-10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02030" y="6031780"/>
            <a:ext cx="608330" cy="54356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3.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.9.0.11.01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01520" y="6083581"/>
            <a:ext cx="5422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MANUTENCÃO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OPERAClONALIZAGÃO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U</a:t>
            </a:r>
            <a:r>
              <a:rPr dirty="0" sz="800" spc="2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I</a:t>
            </a:r>
            <a:r>
              <a:rPr dirty="0" sz="800" spc="-10">
                <a:latin typeface="Arial MT"/>
                <a:cs typeface="Arial MT"/>
              </a:rPr>
              <a:t>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2F2F2F"/>
                </a:solidFill>
                <a:latin typeface="Arial MT"/>
                <a:cs typeface="Arial MT"/>
              </a:rPr>
              <a:t>GO</a:t>
            </a:r>
            <a:r>
              <a:rPr dirty="0" sz="80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/ </a:t>
            </a:r>
            <a:r>
              <a:rPr dirty="0" sz="800" spc="-55">
                <a:latin typeface="Arial MT"/>
                <a:cs typeface="Arial MT"/>
              </a:rPr>
              <a:t>CE</a:t>
            </a:r>
            <a:r>
              <a:rPr dirty="0" sz="800" spc="-55">
                <a:solidFill>
                  <a:srgbClr val="161616"/>
                </a:solidFill>
                <a:latin typeface="Arial MT"/>
                <a:cs typeface="Arial MT"/>
              </a:rPr>
              <a:t>I\</a:t>
            </a:r>
            <a:r>
              <a:rPr dirty="0" sz="80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T</a:t>
            </a:r>
            <a:r>
              <a:rPr dirty="0" sz="800" spc="-35">
                <a:latin typeface="Arial MT"/>
                <a:cs typeface="Arial MT"/>
              </a:rPr>
              <a:t>ES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SAMU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192/SAÚDE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MENTAL/UPA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f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01101" y="6208514"/>
            <a:ext cx="262890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VANTAGENS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FIXAS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 OUTROS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29368" y="6208514"/>
            <a:ext cx="2211070" cy="890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6730" marR="508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Manutencáo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Governo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Manutencáo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Governo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5240" marR="723900" indent="-3175">
              <a:lnSpc>
                <a:spcPts val="1460"/>
              </a:lnSpc>
              <a:spcBef>
                <a:spcPts val="4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/</a:t>
            </a:r>
            <a:r>
              <a:rPr dirty="0" sz="800" spc="1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410209">
              <a:lnSpc>
                <a:spcPct val="100000"/>
              </a:lnSpc>
              <a:spcBef>
                <a:spcPts val="204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56605" y="6208514"/>
            <a:ext cx="613410" cy="89090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1.000.000.00</a:t>
            </a:r>
            <a:endParaRPr sz="8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325.000,00</a:t>
            </a:r>
            <a:endParaRPr sz="800">
              <a:latin typeface="Arial MT"/>
              <a:cs typeface="Arial MT"/>
            </a:endParaRPr>
          </a:p>
          <a:p>
            <a:pPr algn="r" marR="1143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1.325.000,00</a:t>
            </a:r>
            <a:endParaRPr sz="80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spcBef>
                <a:spcPts val="500"/>
              </a:spcBef>
            </a:pPr>
            <a:r>
              <a:rPr dirty="0" sz="800" spc="-10">
                <a:latin typeface="Arial MT"/>
                <a:cs typeface="Arial MT"/>
              </a:rPr>
              <a:t>8.675.000,00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40"/>
              </a:spcBef>
            </a:pPr>
            <a:r>
              <a:rPr dirty="0" sz="800" spc="-10">
                <a:latin typeface="Arial MT"/>
                <a:cs typeface="Arial MT"/>
              </a:rPr>
              <a:t>8.675.000,00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37148" y="7140934"/>
            <a:ext cx="598106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suElementar,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parãgrafo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!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I</a:t>
            </a:r>
            <a:r>
              <a:rPr dirty="0" sz="800" spc="-20">
                <a:latin typeface="Arial MT"/>
                <a:cs typeface="Arial MT"/>
              </a:rPr>
              <a:t>!.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719868" y="7497447"/>
            <a:ext cx="164909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84521" y="7861819"/>
            <a:ext cx="194691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9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888036" y="7497447"/>
            <a:ext cx="74612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Trebuchet MS"/>
                <a:cs typeface="Trebuchet MS"/>
              </a:rPr>
              <a:t>RS6.fi75.000,00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$8.ô75.000,00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487866" y="8260220"/>
          <a:ext cx="6583045" cy="621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"/>
                <a:gridCol w="5132705"/>
                <a:gridCol w="650239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GARANTIA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ASSISTÊ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NCIA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FARMAC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ÊUTICA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'!O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ÂMB!TO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3057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GRf,TUITA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889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890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30" name="object 30" descr=""/>
          <p:cNvSpPr txBox="1"/>
          <p:nvPr/>
        </p:nvSpPr>
        <p:spPr>
          <a:xfrm>
            <a:off x="508121" y="8886937"/>
            <a:ext cx="61087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310656" y="8935690"/>
            <a:ext cx="5434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MANUTENÇÃO.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ADMINISTRACÃO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313284" y="9106328"/>
            <a:ext cx="12020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OBRAS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038653" y="9050803"/>
            <a:ext cx="2207260" cy="69532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506730">
              <a:lnSpc>
                <a:spcPct val="100000"/>
              </a:lnSpc>
              <a:spcBef>
                <a:spcPts val="535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Transferências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Fundo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Esta‹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50" spc="20">
                <a:latin typeface="Arial MT"/>
                <a:cs typeface="Arial MT"/>
              </a:rPr>
              <a:t>Total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do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Projeto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707070"/>
                </a:solidFill>
                <a:latin typeface="Arial MT"/>
                <a:cs typeface="Arial MT"/>
              </a:rPr>
              <a:t>/</a:t>
            </a:r>
            <a:r>
              <a:rPr dirty="0" sz="750" spc="16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Atividade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70"/>
              </a:spcBef>
            </a:pPr>
            <a:r>
              <a:rPr dirty="0" sz="700">
                <a:latin typeface="Arial MT"/>
                <a:cs typeface="Arial MT"/>
              </a:rPr>
              <a:t>TotaI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 spc="55">
                <a:latin typeface="Arial MT"/>
                <a:cs typeface="Arial MT"/>
              </a:rPr>
              <a:t>da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 spc="65">
                <a:latin typeface="Arial MT"/>
                <a:cs typeface="Arial MT"/>
              </a:rPr>
              <a:t>Unida</a:t>
            </a:r>
            <a:r>
              <a:rPr dirty="0" sz="700" spc="-6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00" spc="4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080808"/>
                </a:solidFill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  <a:p>
            <a:pPr marL="705485">
              <a:lnSpc>
                <a:spcPct val="100000"/>
              </a:lnSpc>
              <a:spcBef>
                <a:spcPts val="355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Anulado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372682" y="9050803"/>
            <a:ext cx="614680" cy="69532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800" spc="-30">
                <a:latin typeface="Arial MT"/>
                <a:cs typeface="Arial MT"/>
              </a:rPr>
              <a:t>8.000.000,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50" spc="-10">
                <a:latin typeface="Arial MT"/>
                <a:cs typeface="Arial MT"/>
              </a:rPr>
              <a:t>8.000.000,00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00" spc="20">
                <a:latin typeface="Arial MT"/>
                <a:cs typeface="Arial MT"/>
              </a:rPr>
              <a:t>8.675.00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0,00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750" spc="-10">
                <a:latin typeface="Arial MT"/>
                <a:cs typeface="Arial MT"/>
              </a:rPr>
              <a:t>8.675.000,00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501879" y="9841702"/>
            <a:ext cx="4889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Pãg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181818"/>
                </a:solidFill>
                <a:latin typeface="Arial MT"/>
                <a:cs typeface="Arial MT"/>
              </a:rPr>
              <a:t>na</a:t>
            </a:r>
            <a:r>
              <a:rPr dirty="0" sz="6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080808"/>
                </a:solidFill>
                <a:latin typeface="Arial MT"/>
                <a:cs typeface="Arial MT"/>
              </a:rPr>
              <a:t>1</a:t>
            </a:r>
            <a:r>
              <a:rPr dirty="0" sz="6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6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2A2A2A"/>
                </a:solidFill>
                <a:latin typeface="Arial MT"/>
                <a:cs typeface="Arial MT"/>
              </a:rPr>
              <a:t>z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19647" y="1736862"/>
            <a:ext cx="2183636" cy="16606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6372" y="9798030"/>
            <a:ext cx="6633209" cy="0"/>
          </a:xfrm>
          <a:custGeom>
            <a:avLst/>
            <a:gdLst/>
            <a:ahLst/>
            <a:cxnLst/>
            <a:rect l="l" t="t" r="r" b="b"/>
            <a:pathLst>
              <a:path w="6633209" h="0">
                <a:moveTo>
                  <a:pt x="0" y="0"/>
                </a:moveTo>
                <a:lnTo>
                  <a:pt x="6633140" y="0"/>
                </a:lnTo>
              </a:path>
            </a:pathLst>
          </a:custGeom>
          <a:ln w="9141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3280" y="1110677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4645" y="569811"/>
            <a:ext cx="694378" cy="36260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90500" y="9830025"/>
            <a:ext cx="456827" cy="7313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633178" y="431418"/>
            <a:ext cx="2546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”</a:t>
            </a:r>
            <a:r>
              <a:rPr dirty="0" sz="750" spc="3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’</a:t>
            </a:r>
            <a:r>
              <a:rPr dirty="0" sz="750" spc="32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*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70271" y="161240"/>
            <a:ext cx="317055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2003425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33601" y="1180757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40666" y="1180757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11124" y="9814278"/>
            <a:ext cx="29400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2025-09-03T19:10:03Z</dcterms:created>
  <dcterms:modified xsi:type="dcterms:W3CDTF">2025-09-03T19:10:03Z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