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png"/><Relationship Id="rId12" Type="http://schemas.openxmlformats.org/officeDocument/2006/relationships/image" Target="../media/image6.jpg"/><Relationship Id="rId13" Type="http://schemas.openxmlformats.org/officeDocument/2006/relationships/image" Target="../media/image7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81163" y="7836407"/>
            <a:ext cx="2279337" cy="165506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06885" y="406907"/>
            <a:ext cx="776528" cy="717803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326068" y="717803"/>
            <a:ext cx="73084" cy="301751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294445" y="605789"/>
            <a:ext cx="388264" cy="32461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104529" y="557783"/>
            <a:ext cx="680603" cy="461772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851366" y="603503"/>
            <a:ext cx="982079" cy="26289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865070" y="946403"/>
            <a:ext cx="963808" cy="7086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284536" y="483361"/>
            <a:ext cx="2489200" cy="57213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 marR="5080" indent="8890">
              <a:lnSpc>
                <a:spcPct val="82800"/>
              </a:lnSpc>
              <a:spcBef>
                <a:spcPts val="375"/>
              </a:spcBef>
            </a:pPr>
            <a:r>
              <a:rPr dirty="0" sz="1350" spc="60" b="1">
                <a:solidFill>
                  <a:srgbClr val="1D1D1D"/>
                </a:solidFill>
                <a:latin typeface="Calibri"/>
                <a:cs typeface="Calibri"/>
              </a:rPr>
              <a:t>Es&amp;do</a:t>
            </a:r>
            <a:r>
              <a:rPr dirty="0" sz="1350" spc="-10" b="1">
                <a:solidFill>
                  <a:srgbClr val="1D1D1D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1C1C1C"/>
                </a:solidFill>
                <a:latin typeface="Calibri"/>
                <a:cs typeface="Calibri"/>
              </a:rPr>
              <a:t>do</a:t>
            </a:r>
            <a:r>
              <a:rPr dirty="0" sz="1350" spc="-10" b="1">
                <a:solidFill>
                  <a:srgbClr val="1C1C1C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111111"/>
                </a:solidFill>
                <a:latin typeface="Calibri"/>
                <a:cs typeface="Calibri"/>
              </a:rPr>
              <a:t>Rio </a:t>
            </a:r>
            <a:r>
              <a:rPr dirty="0" sz="1350" b="1">
                <a:solidFill>
                  <a:srgbClr val="0F0F0F"/>
                </a:solidFill>
                <a:latin typeface="Calibri"/>
                <a:cs typeface="Calibri"/>
              </a:rPr>
              <a:t>de</a:t>
            </a:r>
            <a:r>
              <a:rPr dirty="0" sz="1350" spc="15" b="1">
                <a:solidFill>
                  <a:srgbClr val="0F0F0F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080808"/>
                </a:solidFill>
                <a:latin typeface="Calibri"/>
                <a:cs typeface="Calibri"/>
              </a:rPr>
              <a:t>Janeiro</a:t>
            </a:r>
            <a:r>
              <a:rPr dirty="0" sz="1350" spc="500" b="1">
                <a:solidFill>
                  <a:srgbClr val="080808"/>
                </a:solidFill>
                <a:latin typeface="Calibri"/>
                <a:cs typeface="Calibri"/>
              </a:rPr>
              <a:t> </a:t>
            </a:r>
            <a:r>
              <a:rPr dirty="0" sz="1350" spc="-20" b="1">
                <a:solidFill>
                  <a:srgbClr val="151515"/>
                </a:solidFill>
                <a:latin typeface="Calibri"/>
                <a:cs typeface="Calibri"/>
              </a:rPr>
              <a:t>Prefeitura</a:t>
            </a:r>
            <a:r>
              <a:rPr dirty="0" sz="1350" spc="10" b="1">
                <a:solidFill>
                  <a:srgbClr val="151515"/>
                </a:solidFill>
                <a:latin typeface="Calibri"/>
                <a:cs typeface="Calibri"/>
              </a:rPr>
              <a:t> </a:t>
            </a:r>
            <a:r>
              <a:rPr dirty="0" sz="1350" spc="-30" b="1">
                <a:solidFill>
                  <a:srgbClr val="131313"/>
                </a:solidFill>
                <a:latin typeface="Calibri"/>
                <a:cs typeface="Calibri"/>
              </a:rPr>
              <a:t>Municipal</a:t>
            </a:r>
            <a:r>
              <a:rPr dirty="0" sz="1350" b="1">
                <a:solidFill>
                  <a:srgbClr val="131313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181818"/>
                </a:solidFill>
                <a:latin typeface="Calibri"/>
                <a:cs typeface="Calibri"/>
              </a:rPr>
              <a:t>de</a:t>
            </a:r>
            <a:r>
              <a:rPr dirty="0" sz="1350" spc="-30" b="1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131313"/>
                </a:solidFill>
                <a:latin typeface="Calibri"/>
                <a:cs typeface="Calibri"/>
              </a:rPr>
              <a:t>Seropédica </a:t>
            </a:r>
            <a:r>
              <a:rPr dirty="0" sz="1350" b="1">
                <a:solidFill>
                  <a:srgbClr val="131313"/>
                </a:solidFill>
                <a:latin typeface="Calibri"/>
                <a:cs typeface="Calibri"/>
              </a:rPr>
              <a:t>Gabine6</a:t>
            </a:r>
            <a:r>
              <a:rPr dirty="0" sz="1350" spc="195" b="1">
                <a:solidFill>
                  <a:srgbClr val="131313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080808"/>
                </a:solidFill>
                <a:latin typeface="Calibri"/>
                <a:cs typeface="Calibri"/>
              </a:rPr>
              <a:t>do</a:t>
            </a:r>
            <a:r>
              <a:rPr dirty="0" sz="1350" spc="25" b="1">
                <a:solidFill>
                  <a:srgbClr val="08080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111111"/>
                </a:solidFill>
                <a:latin typeface="Calibri"/>
                <a:cs typeface="Calibri"/>
              </a:rPr>
              <a:t>Prefeito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61503" y="1526540"/>
            <a:ext cx="385000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solidFill>
                  <a:srgbClr val="111111"/>
                </a:solidFill>
                <a:latin typeface="Arial"/>
                <a:cs typeface="Arial"/>
              </a:rPr>
              <a:t>DECRETO</a:t>
            </a:r>
            <a:r>
              <a:rPr dirty="0" sz="1200" spc="-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200" spc="-35" b="1">
                <a:solidFill>
                  <a:srgbClr val="080808"/>
                </a:solidFill>
                <a:latin typeface="Arial"/>
                <a:cs typeface="Arial"/>
              </a:rPr>
              <a:t>MUNICIPAL</a:t>
            </a:r>
            <a:r>
              <a:rPr dirty="0" sz="1200" spc="25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61616"/>
                </a:solidFill>
                <a:latin typeface="Arial"/>
                <a:cs typeface="Arial"/>
              </a:rPr>
              <a:t>N°</a:t>
            </a:r>
            <a:r>
              <a:rPr dirty="0" sz="1200" spc="-7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0C0C0C"/>
                </a:solidFill>
                <a:latin typeface="Arial"/>
                <a:cs typeface="Arial"/>
              </a:rPr>
              <a:t>2587</a:t>
            </a:r>
            <a:r>
              <a:rPr dirty="0" sz="1200" spc="-40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F0F0F"/>
                </a:solidFill>
                <a:latin typeface="Arial"/>
                <a:cs typeface="Arial"/>
              </a:rPr>
              <a:t>DE</a:t>
            </a:r>
            <a:r>
              <a:rPr dirty="0" sz="1200" spc="-7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131313"/>
                </a:solidFill>
                <a:latin typeface="Arial"/>
                <a:cs typeface="Arial"/>
              </a:rPr>
              <a:t>28</a:t>
            </a:r>
            <a:r>
              <a:rPr dirty="0" sz="1200" spc="-6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050505"/>
                </a:solidFill>
                <a:latin typeface="Arial"/>
                <a:cs typeface="Arial"/>
              </a:rPr>
              <a:t>MARÇO</a:t>
            </a:r>
            <a:r>
              <a:rPr dirty="0" sz="1200" spc="-10" b="1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50505"/>
                </a:solidFill>
                <a:latin typeface="Arial"/>
                <a:cs typeface="Arial"/>
              </a:rPr>
              <a:t>DE</a:t>
            </a:r>
            <a:r>
              <a:rPr dirty="0" sz="1200" spc="-50" b="1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181818"/>
                </a:solidFill>
                <a:latin typeface="Arial"/>
                <a:cs typeface="Arial"/>
              </a:rPr>
              <a:t>2024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76658" y="2269488"/>
            <a:ext cx="2830830" cy="1042669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>
              <a:lnSpc>
                <a:spcPct val="139200"/>
              </a:lnSpc>
              <a:spcBef>
                <a:spcPts val="90"/>
              </a:spcBef>
            </a:pPr>
            <a:r>
              <a:rPr dirty="0" sz="1200">
                <a:solidFill>
                  <a:srgbClr val="111111"/>
                </a:solidFill>
                <a:latin typeface="Arial MT"/>
                <a:cs typeface="Arial MT"/>
              </a:rPr>
              <a:t>Exonera</a:t>
            </a:r>
            <a:r>
              <a:rPr dirty="0" sz="1200" spc="1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C1C1C"/>
                </a:solidFill>
                <a:latin typeface="Arial MT"/>
                <a:cs typeface="Arial MT"/>
              </a:rPr>
              <a:t>a</a:t>
            </a:r>
            <a:r>
              <a:rPr dirty="0" sz="1200" spc="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A0A0A"/>
                </a:solidFill>
                <a:latin typeface="Arial MT"/>
                <a:cs typeface="Arial MT"/>
              </a:rPr>
              <a:t>pedido</a:t>
            </a:r>
            <a:r>
              <a:rPr dirty="0" sz="1200" spc="1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A0A0A"/>
                </a:solidFill>
                <a:latin typeface="Arial MT"/>
                <a:cs typeface="Arial MT"/>
              </a:rPr>
              <a:t>membro</a:t>
            </a:r>
            <a:r>
              <a:rPr dirty="0" sz="1200" spc="1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1200" spc="8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C0C0C"/>
                </a:solidFill>
                <a:latin typeface="Arial MT"/>
                <a:cs typeface="Arial MT"/>
              </a:rPr>
              <a:t>Diretoria- </a:t>
            </a:r>
            <a:r>
              <a:rPr dirty="0" sz="1200">
                <a:solidFill>
                  <a:srgbClr val="0A0A0A"/>
                </a:solidFill>
                <a:latin typeface="Arial MT"/>
                <a:cs typeface="Arial MT"/>
              </a:rPr>
              <a:t>Executiva</a:t>
            </a:r>
            <a:r>
              <a:rPr dirty="0" sz="1200" spc="34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 b="1">
                <a:solidFill>
                  <a:srgbClr val="111111"/>
                </a:solidFill>
                <a:latin typeface="Arial"/>
                <a:cs typeface="Arial"/>
              </a:rPr>
              <a:t>do</a:t>
            </a:r>
            <a:r>
              <a:rPr dirty="0" sz="1200" spc="28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80808"/>
                </a:solidFill>
                <a:latin typeface="Arial"/>
                <a:cs typeface="Arial"/>
              </a:rPr>
              <a:t>Instituto</a:t>
            </a:r>
            <a:r>
              <a:rPr dirty="0" sz="1200" spc="385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70707"/>
                </a:solidFill>
                <a:latin typeface="Arial MT"/>
                <a:cs typeface="Arial MT"/>
              </a:rPr>
              <a:t>de</a:t>
            </a:r>
            <a:r>
              <a:rPr dirty="0" sz="1200" spc="254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C0C0C"/>
                </a:solidFill>
                <a:latin typeface="Arial MT"/>
                <a:cs typeface="Arial MT"/>
              </a:rPr>
              <a:t>Previdência </a:t>
            </a:r>
            <a:r>
              <a:rPr dirty="0" sz="1200" b="1">
                <a:solidFill>
                  <a:srgbClr val="131313"/>
                </a:solidFill>
                <a:latin typeface="Arial"/>
                <a:cs typeface="Arial"/>
              </a:rPr>
              <a:t>dos</a:t>
            </a:r>
            <a:r>
              <a:rPr dirty="0" sz="1200" spc="320" b="1">
                <a:solidFill>
                  <a:srgbClr val="131313"/>
                </a:solidFill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Servidores</a:t>
            </a:r>
            <a:r>
              <a:rPr dirty="0" sz="1200" spc="335" b="1">
                <a:latin typeface="Arial"/>
                <a:cs typeface="Arial"/>
              </a:rPr>
              <a:t>   </a:t>
            </a:r>
            <a:r>
              <a:rPr dirty="0" sz="1200" b="1">
                <a:solidFill>
                  <a:srgbClr val="0C0C0C"/>
                </a:solidFill>
                <a:latin typeface="Arial"/>
                <a:cs typeface="Arial"/>
              </a:rPr>
              <a:t>Municipais</a:t>
            </a:r>
            <a:r>
              <a:rPr dirty="0" sz="1200" spc="350" b="1">
                <a:solidFill>
                  <a:srgbClr val="0C0C0C"/>
                </a:solidFill>
                <a:latin typeface="Arial"/>
                <a:cs typeface="Arial"/>
              </a:rPr>
              <a:t>   </a:t>
            </a:r>
            <a:r>
              <a:rPr dirty="0" sz="1200" spc="-25">
                <a:solidFill>
                  <a:srgbClr val="181818"/>
                </a:solidFill>
                <a:latin typeface="Arial MT"/>
                <a:cs typeface="Arial MT"/>
              </a:rPr>
              <a:t>de </a:t>
            </a:r>
            <a:r>
              <a:rPr dirty="0" sz="1200" spc="-25" b="1">
                <a:solidFill>
                  <a:srgbClr val="070707"/>
                </a:solidFill>
                <a:latin typeface="Arial"/>
                <a:cs typeface="Arial"/>
              </a:rPr>
              <a:t>Seropédica</a:t>
            </a:r>
            <a:r>
              <a:rPr dirty="0" sz="1200" spc="60" b="1">
                <a:solidFill>
                  <a:srgbClr val="070707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D1D1D"/>
                </a:solidFill>
                <a:latin typeface="Arial"/>
                <a:cs typeface="Arial"/>
              </a:rPr>
              <a:t>-</a:t>
            </a:r>
            <a:r>
              <a:rPr dirty="0" sz="1200" spc="-7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11111"/>
                </a:solidFill>
                <a:latin typeface="Arial"/>
                <a:cs typeface="Arial"/>
              </a:rPr>
              <a:t>SEROPREVI.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85280" y="3910838"/>
            <a:ext cx="5626735" cy="3093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11111"/>
                </a:solidFill>
                <a:latin typeface="Arial MT"/>
                <a:cs typeface="Arial MT"/>
              </a:rPr>
              <a:t>Considerando</a:t>
            </a:r>
            <a:r>
              <a:rPr dirty="0" sz="1200" spc="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1200" spc="-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F0F0F"/>
                </a:solidFill>
                <a:latin typeface="Arial MT"/>
                <a:cs typeface="Arial MT"/>
              </a:rPr>
              <a:t>que</a:t>
            </a:r>
            <a:r>
              <a:rPr dirty="0" sz="120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determina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61616"/>
                </a:solidFill>
                <a:latin typeface="Arial MT"/>
                <a:cs typeface="Arial MT"/>
              </a:rPr>
              <a:t>o</a:t>
            </a:r>
            <a:r>
              <a:rPr dirty="0" sz="1200" spc="-4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111111"/>
                </a:solidFill>
                <a:latin typeface="Arial MT"/>
                <a:cs typeface="Arial MT"/>
              </a:rPr>
              <a:t>art.</a:t>
            </a:r>
            <a:r>
              <a:rPr dirty="0" sz="12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0A0A0A"/>
                </a:solidFill>
                <a:latin typeface="Arial MT"/>
                <a:cs typeface="Arial MT"/>
              </a:rPr>
              <a:t>§1°,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5º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120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161616"/>
                </a:solidFill>
                <a:latin typeface="Arial MT"/>
                <a:cs typeface="Arial MT"/>
              </a:rPr>
              <a:t>Lei</a:t>
            </a:r>
            <a:r>
              <a:rPr dirty="0" sz="1200" spc="-7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131313"/>
                </a:solidFill>
                <a:latin typeface="Arial MT"/>
                <a:cs typeface="Arial MT"/>
              </a:rPr>
              <a:t>Municipal</a:t>
            </a:r>
            <a:r>
              <a:rPr dirty="0" sz="12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1A1A1A"/>
                </a:solidFill>
                <a:latin typeface="Arial MT"/>
                <a:cs typeface="Arial MT"/>
              </a:rPr>
              <a:t>n°</a:t>
            </a:r>
            <a:r>
              <a:rPr dirty="0" sz="1200" spc="-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61616"/>
                </a:solidFill>
                <a:latin typeface="Arial MT"/>
                <a:cs typeface="Arial MT"/>
              </a:rPr>
              <a:t>786</a:t>
            </a:r>
            <a:r>
              <a:rPr dirty="0" sz="120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F0F0F"/>
                </a:solidFill>
                <a:latin typeface="Arial MT"/>
                <a:cs typeface="Arial MT"/>
              </a:rPr>
              <a:t>2022;</a:t>
            </a:r>
            <a:endParaRPr sz="1200">
              <a:latin typeface="Arial MT"/>
              <a:cs typeface="Arial MT"/>
            </a:endParaRPr>
          </a:p>
          <a:p>
            <a:pPr algn="just" marL="12700" marR="5715" indent="2540">
              <a:lnSpc>
                <a:spcPct val="137500"/>
              </a:lnSpc>
              <a:spcBef>
                <a:spcPts val="1205"/>
              </a:spcBef>
            </a:pPr>
            <a:r>
              <a:rPr dirty="0" sz="1200">
                <a:solidFill>
                  <a:srgbClr val="111111"/>
                </a:solidFill>
                <a:latin typeface="Arial MT"/>
                <a:cs typeface="Arial MT"/>
              </a:rPr>
              <a:t>Considerando</a:t>
            </a:r>
            <a:r>
              <a:rPr dirty="0" sz="1200" spc="1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A1A1A"/>
                </a:solidFill>
                <a:latin typeface="Arial MT"/>
                <a:cs typeface="Arial MT"/>
              </a:rPr>
              <a:t>o</a:t>
            </a:r>
            <a:r>
              <a:rPr dirty="0" sz="1200" spc="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A0A0A"/>
                </a:solidFill>
                <a:latin typeface="Arial MT"/>
                <a:cs typeface="Arial MT"/>
              </a:rPr>
              <a:t>pedido</a:t>
            </a:r>
            <a:r>
              <a:rPr dirty="0" sz="1200" spc="1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1200" spc="6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exoneração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81818"/>
                </a:solidFill>
                <a:latin typeface="Arial MT"/>
                <a:cs typeface="Arial MT"/>
              </a:rPr>
              <a:t>do</a:t>
            </a:r>
            <a:r>
              <a:rPr dirty="0" sz="1200" spc="7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51515"/>
                </a:solidFill>
                <a:latin typeface="Arial MT"/>
                <a:cs typeface="Arial MT"/>
              </a:rPr>
              <a:t>cargo</a:t>
            </a:r>
            <a:r>
              <a:rPr dirty="0" sz="1200" spc="15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1200" spc="1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Diretora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1200" spc="1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C0C0C"/>
                </a:solidFill>
                <a:latin typeface="Arial MT"/>
                <a:cs typeface="Arial MT"/>
              </a:rPr>
              <a:t>Administração</a:t>
            </a:r>
            <a:r>
              <a:rPr dirty="0" sz="1200" spc="18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solidFill>
                  <a:srgbClr val="0C0C0C"/>
                </a:solidFill>
                <a:latin typeface="Arial MT"/>
                <a:cs typeface="Arial MT"/>
              </a:rPr>
              <a:t>e </a:t>
            </a:r>
            <a:r>
              <a:rPr dirty="0" sz="1200" spc="-10">
                <a:solidFill>
                  <a:srgbClr val="0F0F0F"/>
                </a:solidFill>
                <a:latin typeface="Arial MT"/>
                <a:cs typeface="Arial MT"/>
              </a:rPr>
              <a:t>Finanças;</a:t>
            </a:r>
            <a:endParaRPr sz="1200">
              <a:latin typeface="Arial MT"/>
              <a:cs typeface="Arial MT"/>
            </a:endParaRPr>
          </a:p>
          <a:p>
            <a:pPr algn="just" marL="15240" marR="11430" indent="-2540">
              <a:lnSpc>
                <a:spcPct val="140000"/>
              </a:lnSpc>
              <a:spcBef>
                <a:spcPts val="1170"/>
              </a:spcBef>
            </a:pPr>
            <a:r>
              <a:rPr dirty="0" sz="1200">
                <a:solidFill>
                  <a:srgbClr val="232323"/>
                </a:solidFill>
                <a:latin typeface="Arial MT"/>
                <a:cs typeface="Arial MT"/>
              </a:rPr>
              <a:t>Eu,</a:t>
            </a:r>
            <a:r>
              <a:rPr dirty="0" sz="1200" spc="18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11111"/>
                </a:solidFill>
                <a:latin typeface="Arial MT"/>
                <a:cs typeface="Arial MT"/>
              </a:rPr>
              <a:t>Lucas</a:t>
            </a:r>
            <a:r>
              <a:rPr dirty="0" sz="1200" spc="2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A1A1A"/>
                </a:solidFill>
                <a:latin typeface="Arial MT"/>
                <a:cs typeface="Arial MT"/>
              </a:rPr>
              <a:t>Dutra</a:t>
            </a:r>
            <a:r>
              <a:rPr dirty="0" sz="1200" spc="2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31313"/>
                </a:solidFill>
                <a:latin typeface="Arial MT"/>
                <a:cs typeface="Arial MT"/>
              </a:rPr>
              <a:t>doe</a:t>
            </a:r>
            <a:r>
              <a:rPr dirty="0" sz="1200" spc="2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E0E0E"/>
                </a:solidFill>
                <a:latin typeface="Arial MT"/>
                <a:cs typeface="Arial MT"/>
              </a:rPr>
              <a:t>Santos,</a:t>
            </a:r>
            <a:r>
              <a:rPr dirty="0" sz="1200" spc="2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200" b="1">
                <a:solidFill>
                  <a:srgbClr val="161616"/>
                </a:solidFill>
                <a:latin typeface="Arial"/>
                <a:cs typeface="Arial"/>
              </a:rPr>
              <a:t>PREFEITO</a:t>
            </a:r>
            <a:r>
              <a:rPr dirty="0" sz="1200" spc="29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1200" spc="28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1200" spc="22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F0F0F"/>
                </a:solidFill>
                <a:latin typeface="Arial"/>
                <a:cs typeface="Arial"/>
              </a:rPr>
              <a:t>SEROPÉDICA,</a:t>
            </a:r>
            <a:r>
              <a:rPr dirty="0" sz="1200" spc="37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nos </a:t>
            </a:r>
            <a:r>
              <a:rPr dirty="0" sz="1200" spc="-10">
                <a:latin typeface="Arial MT"/>
                <a:cs typeface="Arial MT"/>
              </a:rPr>
              <a:t>termos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11111"/>
                </a:solidFill>
                <a:latin typeface="Arial MT"/>
                <a:cs typeface="Arial MT"/>
              </a:rPr>
              <a:t>da</a:t>
            </a:r>
            <a:r>
              <a:rPr dirty="0" sz="1200" spc="-7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0A0A0A"/>
                </a:solidFill>
                <a:latin typeface="Arial MT"/>
                <a:cs typeface="Arial MT"/>
              </a:rPr>
              <a:t>Orgânica,</a:t>
            </a:r>
            <a:r>
              <a:rPr dirty="0" sz="120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F0F0F"/>
                </a:solidFill>
                <a:latin typeface="Arial MT"/>
                <a:cs typeface="Arial MT"/>
              </a:rPr>
              <a:t>RESOLVO:</a:t>
            </a:r>
            <a:endParaRPr sz="1200">
              <a:latin typeface="Arial MT"/>
              <a:cs typeface="Arial MT"/>
            </a:endParaRPr>
          </a:p>
          <a:p>
            <a:pPr algn="just" marL="17145" marR="12700" indent="2540">
              <a:lnSpc>
                <a:spcPct val="138100"/>
              </a:lnSpc>
              <a:spcBef>
                <a:spcPts val="1195"/>
              </a:spcBef>
            </a:pPr>
            <a:r>
              <a:rPr dirty="0" sz="1200" spc="50">
                <a:solidFill>
                  <a:srgbClr val="161616"/>
                </a:solidFill>
                <a:latin typeface="Arial MT"/>
                <a:cs typeface="Arial MT"/>
              </a:rPr>
              <a:t>Ab.</a:t>
            </a:r>
            <a:r>
              <a:rPr dirty="0" sz="1200" spc="-8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81818"/>
                </a:solidFill>
                <a:latin typeface="Arial MT"/>
                <a:cs typeface="Arial MT"/>
              </a:rPr>
              <a:t>1º</a:t>
            </a:r>
            <a:r>
              <a:rPr dirty="0" sz="1200" spc="-7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111111"/>
                </a:solidFill>
                <a:latin typeface="Arial MT"/>
                <a:cs typeface="Arial MT"/>
              </a:rPr>
              <a:t>Exonerar</a:t>
            </a:r>
            <a:r>
              <a:rPr dirty="0" sz="12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F1F1F"/>
                </a:solidFill>
                <a:latin typeface="Arial MT"/>
                <a:cs typeface="Arial MT"/>
              </a:rPr>
              <a:t>a</a:t>
            </a:r>
            <a:r>
              <a:rPr dirty="0" sz="1200" spc="-8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131313"/>
                </a:solidFill>
                <a:latin typeface="Arial MT"/>
                <a:cs typeface="Arial MT"/>
              </a:rPr>
              <a:t>pedido</a:t>
            </a:r>
            <a:r>
              <a:rPr dirty="0" sz="120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Roseli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A0A0A"/>
                </a:solidFill>
                <a:latin typeface="Arial MT"/>
                <a:cs typeface="Arial MT"/>
              </a:rPr>
              <a:t>Rodrigues</a:t>
            </a:r>
            <a:r>
              <a:rPr dirty="0" sz="1200" spc="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1200" spc="-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Novaes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1200" spc="-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A0A0A"/>
                </a:solidFill>
                <a:latin typeface="Arial MT"/>
                <a:cs typeface="Arial MT"/>
              </a:rPr>
              <a:t>Silva</a:t>
            </a:r>
            <a:r>
              <a:rPr dirty="0" sz="120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61616"/>
                </a:solidFill>
                <a:latin typeface="Arial MT"/>
                <a:cs typeface="Arial MT"/>
              </a:rPr>
              <a:t>do</a:t>
            </a:r>
            <a:r>
              <a:rPr dirty="0" sz="1200" spc="-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111111"/>
                </a:solidFill>
                <a:latin typeface="Arial MT"/>
                <a:cs typeface="Arial MT"/>
              </a:rPr>
              <a:t>cargo</a:t>
            </a:r>
            <a:r>
              <a:rPr dirty="0" sz="120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120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Diretora </a:t>
            </a:r>
            <a:r>
              <a:rPr dirty="0" sz="1200">
                <a:solidFill>
                  <a:srgbClr val="1A1A1A"/>
                </a:solidFill>
                <a:latin typeface="Arial MT"/>
                <a:cs typeface="Arial MT"/>
              </a:rPr>
              <a:t>de </a:t>
            </a:r>
            <a:r>
              <a:rPr dirty="0" sz="1200" spc="-20">
                <a:solidFill>
                  <a:srgbClr val="080808"/>
                </a:solidFill>
                <a:latin typeface="Arial MT"/>
                <a:cs typeface="Arial MT"/>
              </a:rPr>
              <a:t>Administração</a:t>
            </a:r>
            <a:r>
              <a:rPr dirty="0" sz="1200" spc="6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12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Finanças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E0E0E"/>
                </a:solidFill>
                <a:latin typeface="Arial MT"/>
                <a:cs typeface="Arial MT"/>
              </a:rPr>
              <a:t>do</a:t>
            </a:r>
            <a:r>
              <a:rPr dirty="0" sz="1200" spc="-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Instituto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12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50505"/>
                </a:solidFill>
                <a:latin typeface="Arial MT"/>
                <a:cs typeface="Arial MT"/>
              </a:rPr>
              <a:t>Previdência</a:t>
            </a:r>
            <a:r>
              <a:rPr dirty="0" sz="1200" spc="9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31313"/>
                </a:solidFill>
                <a:latin typeface="Arial MT"/>
                <a:cs typeface="Arial MT"/>
              </a:rPr>
              <a:t>dos</a:t>
            </a:r>
            <a:r>
              <a:rPr dirty="0" sz="120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Municipais </a:t>
            </a:r>
            <a:r>
              <a:rPr dirty="0" sz="120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1200" spc="-6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0E0E0E"/>
                </a:solidFill>
                <a:latin typeface="Arial MT"/>
                <a:cs typeface="Arial MT"/>
              </a:rPr>
              <a:t>Seropédica</a:t>
            </a:r>
            <a:r>
              <a:rPr dirty="0" sz="1200" spc="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F1F1F"/>
                </a:solidFill>
                <a:latin typeface="Arial MT"/>
                <a:cs typeface="Arial MT"/>
              </a:rPr>
              <a:t>a</a:t>
            </a:r>
            <a:r>
              <a:rPr dirty="0" sz="1200" spc="-7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111111"/>
                </a:solidFill>
                <a:latin typeface="Arial MT"/>
                <a:cs typeface="Arial MT"/>
              </a:rPr>
              <a:t>contar</a:t>
            </a:r>
            <a:r>
              <a:rPr dirty="0" sz="120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1200" spc="-7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01/04/2024.</a:t>
            </a:r>
            <a:endParaRPr sz="1200">
              <a:latin typeface="Arial MT"/>
              <a:cs typeface="Arial MT"/>
            </a:endParaRPr>
          </a:p>
          <a:p>
            <a:pPr algn="just" marL="17145" marR="5080" indent="2540">
              <a:lnSpc>
                <a:spcPct val="137500"/>
              </a:lnSpc>
              <a:spcBef>
                <a:spcPts val="1225"/>
              </a:spcBef>
            </a:pPr>
            <a:r>
              <a:rPr dirty="0" sz="1200">
                <a:solidFill>
                  <a:srgbClr val="212121"/>
                </a:solidFill>
                <a:latin typeface="Arial MT"/>
                <a:cs typeface="Arial MT"/>
              </a:rPr>
              <a:t>Art.</a:t>
            </a:r>
            <a:r>
              <a:rPr dirty="0" sz="1200" spc="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D1D1D"/>
                </a:solidFill>
                <a:latin typeface="Arial MT"/>
                <a:cs typeface="Arial MT"/>
              </a:rPr>
              <a:t>2º</a:t>
            </a:r>
            <a:r>
              <a:rPr dirty="0" sz="1200" spc="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C1C1C"/>
                </a:solidFill>
                <a:latin typeface="Arial MT"/>
                <a:cs typeface="Arial MT"/>
              </a:rPr>
              <a:t>Este</a:t>
            </a:r>
            <a:r>
              <a:rPr dirty="0" sz="120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51515"/>
                </a:solidFill>
                <a:latin typeface="Arial MT"/>
                <a:cs typeface="Arial MT"/>
              </a:rPr>
              <a:t>Decreto</a:t>
            </a:r>
            <a:r>
              <a:rPr dirty="0" sz="1200" spc="7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entrará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81818"/>
                </a:solidFill>
                <a:latin typeface="Arial MT"/>
                <a:cs typeface="Arial MT"/>
              </a:rPr>
              <a:t>em</a:t>
            </a:r>
            <a:r>
              <a:rPr dirty="0" sz="1200" spc="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61616"/>
                </a:solidFill>
                <a:latin typeface="Arial MT"/>
                <a:cs typeface="Arial MT"/>
              </a:rPr>
              <a:t>vigor</a:t>
            </a:r>
            <a:r>
              <a:rPr dirty="0" sz="120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61616"/>
                </a:solidFill>
                <a:latin typeface="Arial MT"/>
                <a:cs typeface="Arial MT"/>
              </a:rPr>
              <a:t>na</a:t>
            </a:r>
            <a:r>
              <a:rPr dirty="0" sz="120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F0F0F"/>
                </a:solidFill>
                <a:latin typeface="Arial MT"/>
                <a:cs typeface="Arial MT"/>
              </a:rPr>
              <a:t>data</a:t>
            </a:r>
            <a:r>
              <a:rPr dirty="0" sz="1200" spc="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1200" spc="3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50505"/>
                </a:solidFill>
                <a:latin typeface="Arial MT"/>
                <a:cs typeface="Arial MT"/>
              </a:rPr>
              <a:t>sua</a:t>
            </a:r>
            <a:r>
              <a:rPr dirty="0" sz="1200" spc="3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A0A0A"/>
                </a:solidFill>
                <a:latin typeface="Arial MT"/>
                <a:cs typeface="Arial MT"/>
              </a:rPr>
              <a:t>publicação,</a:t>
            </a:r>
            <a:r>
              <a:rPr dirty="0" sz="1200" spc="1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revogando-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as </a:t>
            </a:r>
            <a:r>
              <a:rPr dirty="0" sz="1200" spc="-20">
                <a:solidFill>
                  <a:srgbClr val="161616"/>
                </a:solidFill>
                <a:latin typeface="Arial MT"/>
                <a:cs typeface="Arial MT"/>
              </a:rPr>
              <a:t>disposições</a:t>
            </a:r>
            <a:r>
              <a:rPr dirty="0" sz="120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31313"/>
                </a:solidFill>
                <a:latin typeface="Arial MT"/>
                <a:cs typeface="Arial MT"/>
              </a:rPr>
              <a:t>em</a:t>
            </a:r>
            <a:r>
              <a:rPr dirty="0" sz="120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A0A0A"/>
                </a:solidFill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53613" y="7607300"/>
            <a:ext cx="22923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solidFill>
                  <a:srgbClr val="070707"/>
                </a:solidFill>
                <a:latin typeface="Arial MT"/>
                <a:cs typeface="Arial MT"/>
              </a:rPr>
              <a:t>Seropédica,</a:t>
            </a:r>
            <a:r>
              <a:rPr dirty="0" sz="1200" spc="2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D1D1D"/>
                </a:solidFill>
                <a:latin typeface="Arial MT"/>
                <a:cs typeface="Arial MT"/>
              </a:rPr>
              <a:t>28</a:t>
            </a:r>
            <a:r>
              <a:rPr dirty="0" sz="1200" spc="-6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1200" spc="-8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111111"/>
                </a:solidFill>
                <a:latin typeface="Arial MT"/>
                <a:cs typeface="Arial MT"/>
              </a:rPr>
              <a:t>março</a:t>
            </a:r>
            <a:r>
              <a:rPr dirty="0" sz="12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1200" spc="-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C0C0C"/>
                </a:solidFill>
                <a:latin typeface="Arial MT"/>
                <a:cs typeface="Arial MT"/>
              </a:rPr>
              <a:t>2024.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42940" y="8356169"/>
            <a:ext cx="995044" cy="52324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 spc="-140">
                <a:solidFill>
                  <a:srgbClr val="0F0F0F"/>
                </a:solidFill>
                <a:latin typeface="Arial Black"/>
                <a:cs typeface="Arial Black"/>
              </a:rPr>
              <a:t>LUCAS</a:t>
            </a:r>
            <a:r>
              <a:rPr dirty="0" sz="1200" spc="10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1200" spc="-25">
                <a:solidFill>
                  <a:srgbClr val="1F1F1F"/>
                </a:solidFill>
                <a:latin typeface="Arial Black"/>
                <a:cs typeface="Arial Black"/>
              </a:rPr>
              <a:t>DUT</a:t>
            </a:r>
            <a:endParaRPr sz="1200">
              <a:latin typeface="Arial Black"/>
              <a:cs typeface="Arial Black"/>
            </a:endParaRPr>
          </a:p>
          <a:p>
            <a:pPr marL="255904">
              <a:lnSpc>
                <a:spcPct val="100000"/>
              </a:lnSpc>
              <a:spcBef>
                <a:spcPts val="475"/>
              </a:spcBef>
            </a:pPr>
            <a:r>
              <a:rPr dirty="0" sz="1300" spc="-180">
                <a:solidFill>
                  <a:srgbClr val="161616"/>
                </a:solidFill>
                <a:latin typeface="Arial Black"/>
                <a:cs typeface="Arial Black"/>
              </a:rPr>
              <a:t>PREFEIgO</a:t>
            </a:r>
            <a:endParaRPr sz="1300">
              <a:latin typeface="Arial Black"/>
              <a:cs typeface="Arial Black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06338" y="8356169"/>
            <a:ext cx="644525" cy="52324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8270">
              <a:lnSpc>
                <a:spcPct val="100000"/>
              </a:lnSpc>
              <a:spcBef>
                <a:spcPts val="540"/>
              </a:spcBef>
            </a:pPr>
            <a:r>
              <a:rPr dirty="0" sz="1200" spc="-135">
                <a:solidFill>
                  <a:srgbClr val="111111"/>
                </a:solidFill>
                <a:latin typeface="Arial Black"/>
                <a:cs typeface="Arial Black"/>
              </a:rPr>
              <a:t>SANTO</a:t>
            </a:r>
            <a:endParaRPr sz="12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1300" spc="-35">
                <a:solidFill>
                  <a:srgbClr val="131313"/>
                </a:solidFill>
                <a:latin typeface="Arial Black"/>
                <a:cs typeface="Arial Black"/>
              </a:rPr>
              <a:t>ICII?</a:t>
            </a:r>
            <a:endParaRPr sz="13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2025-09-03T17:27:23Z</dcterms:created>
  <dcterms:modified xsi:type="dcterms:W3CDTF">2025-09-03T17:27:23Z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