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37800"/>
  <p:notesSz cx="7340600" cy="103378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4718"/>
            <a:ext cx="6244907" cy="21709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9168"/>
            <a:ext cx="5142865" cy="2584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Relationship Id="rId12" Type="http://schemas.openxmlformats.org/officeDocument/2006/relationships/image" Target="../media/image6.jpg"/><Relationship Id="rId13" Type="http://schemas.openxmlformats.org/officeDocument/2006/relationships/image" Target="../media/image7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16223" y="7140299"/>
            <a:ext cx="2103120" cy="204400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31975" y="335081"/>
            <a:ext cx="780288" cy="718903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257799" y="636655"/>
            <a:ext cx="70103" cy="307666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032247" y="475207"/>
            <a:ext cx="679703" cy="29548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779008" y="514808"/>
            <a:ext cx="981456" cy="25892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431535" y="682349"/>
            <a:ext cx="243839" cy="261973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794247" y="852936"/>
            <a:ext cx="960120" cy="731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512"/>
            <a:ext cx="6612255" cy="1654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7694"/>
            <a:ext cx="6612255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14154"/>
            <a:ext cx="2351024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14154"/>
            <a:ext cx="1689798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14154"/>
            <a:ext cx="1689798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212696" y="425953"/>
            <a:ext cx="2487295" cy="54927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 indent="8890">
              <a:lnSpc>
                <a:spcPct val="89300"/>
              </a:lnSpc>
              <a:spcBef>
                <a:spcPts val="250"/>
              </a:spcBef>
            </a:pP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Estado</a:t>
            </a:r>
            <a:r>
              <a:rPr dirty="0" sz="1200" spc="1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do</a:t>
            </a:r>
            <a:r>
              <a:rPr dirty="0" sz="1200" spc="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Rio</a:t>
            </a:r>
            <a:r>
              <a:rPr dirty="0" sz="1200" spc="9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1200" spc="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84848"/>
                </a:solidFill>
                <a:latin typeface="Arial MT"/>
                <a:cs typeface="Arial MT"/>
              </a:rPr>
              <a:t>Janeiro</a:t>
            </a:r>
            <a:r>
              <a:rPr dirty="0" sz="1200" spc="50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24242"/>
                </a:solidFill>
                <a:latin typeface="Arial MT"/>
                <a:cs typeface="Arial MT"/>
              </a:rPr>
              <a:t>Prefeitura</a:t>
            </a:r>
            <a:r>
              <a:rPr dirty="0" sz="1200" spc="17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64646"/>
                </a:solidFill>
                <a:latin typeface="Arial MT"/>
                <a:cs typeface="Arial MT"/>
              </a:rPr>
              <a:t>Municipal</a:t>
            </a:r>
            <a:r>
              <a:rPr dirty="0" sz="1200" spc="19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84848"/>
                </a:solidFill>
                <a:latin typeface="Arial MT"/>
                <a:cs typeface="Arial MT"/>
              </a:rPr>
              <a:t>de</a:t>
            </a:r>
            <a:r>
              <a:rPr dirty="0" sz="1200" spc="10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Seropédica </a:t>
            </a:r>
            <a:r>
              <a:rPr dirty="0" sz="1300" spc="-45">
                <a:solidFill>
                  <a:srgbClr val="484848"/>
                </a:solidFill>
                <a:latin typeface="Arial MT"/>
                <a:cs typeface="Arial MT"/>
              </a:rPr>
              <a:t>Gabinete</a:t>
            </a:r>
            <a:r>
              <a:rPr dirty="0" sz="1300" spc="-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300" spc="-20">
                <a:solidFill>
                  <a:srgbClr val="494949"/>
                </a:solidFill>
                <a:latin typeface="Arial MT"/>
                <a:cs typeface="Arial MT"/>
              </a:rPr>
              <a:t>do</a:t>
            </a:r>
            <a:r>
              <a:rPr dirty="0" sz="1300" spc="-7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300" spc="-10">
                <a:solidFill>
                  <a:srgbClr val="494949"/>
                </a:solidFill>
                <a:latin typeface="Arial MT"/>
                <a:cs typeface="Arial MT"/>
              </a:rPr>
              <a:t>Prefeito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17266" y="1446431"/>
            <a:ext cx="39935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14">
                <a:solidFill>
                  <a:srgbClr val="494949"/>
                </a:solidFill>
                <a:latin typeface="Arial Black"/>
                <a:cs typeface="Arial Black"/>
              </a:rPr>
              <a:t>DECRETO</a:t>
            </a:r>
            <a:r>
              <a:rPr dirty="0" sz="1200" spc="1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200" spc="-145">
                <a:solidFill>
                  <a:srgbClr val="494949"/>
                </a:solidFill>
                <a:latin typeface="Arial Black"/>
                <a:cs typeface="Arial Black"/>
              </a:rPr>
              <a:t>MUNICIPAL</a:t>
            </a:r>
            <a:r>
              <a:rPr dirty="0" sz="1200" spc="5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200" spc="-145">
                <a:solidFill>
                  <a:srgbClr val="494949"/>
                </a:solidFill>
                <a:latin typeface="Arial Black"/>
                <a:cs typeface="Arial Black"/>
              </a:rPr>
              <a:t>N•</a:t>
            </a:r>
            <a:r>
              <a:rPr dirty="0" sz="1200" spc="-9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200" spc="-165">
                <a:solidFill>
                  <a:srgbClr val="444444"/>
                </a:solidFill>
                <a:latin typeface="Arial Black"/>
                <a:cs typeface="Arial Black"/>
              </a:rPr>
              <a:t>2589</a:t>
            </a:r>
            <a:r>
              <a:rPr dirty="0" sz="1200" spc="-50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1200" spc="-90">
                <a:solidFill>
                  <a:srgbClr val="505050"/>
                </a:solidFill>
                <a:latin typeface="Arial Black"/>
                <a:cs typeface="Arial Black"/>
              </a:rPr>
              <a:t>DE</a:t>
            </a:r>
            <a:r>
              <a:rPr dirty="0" sz="1200" spc="-85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1200" spc="-155">
                <a:solidFill>
                  <a:srgbClr val="4D4D4D"/>
                </a:solidFill>
                <a:latin typeface="Arial Black"/>
                <a:cs typeface="Arial Black"/>
              </a:rPr>
              <a:t>03</a:t>
            </a:r>
            <a:r>
              <a:rPr dirty="0" sz="1200" spc="-70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200" spc="-90">
                <a:solidFill>
                  <a:srgbClr val="4B4B4B"/>
                </a:solidFill>
                <a:latin typeface="Arial Black"/>
                <a:cs typeface="Arial Black"/>
              </a:rPr>
              <a:t>DE</a:t>
            </a:r>
            <a:r>
              <a:rPr dirty="0" sz="1200" spc="-3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200" spc="-140">
                <a:solidFill>
                  <a:srgbClr val="464646"/>
                </a:solidFill>
                <a:latin typeface="Arial Black"/>
                <a:cs typeface="Arial Black"/>
              </a:rPr>
              <a:t>ABRIL</a:t>
            </a:r>
            <a:r>
              <a:rPr dirty="0" sz="1200" spc="-1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200" spc="-85">
                <a:solidFill>
                  <a:srgbClr val="4D4D4D"/>
                </a:solidFill>
                <a:latin typeface="Arial Black"/>
                <a:cs typeface="Arial Black"/>
              </a:rPr>
              <a:t>DE</a:t>
            </a:r>
            <a:r>
              <a:rPr dirty="0" sz="1200" spc="-1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200" spc="-130">
                <a:solidFill>
                  <a:srgbClr val="444444"/>
                </a:solidFill>
                <a:latin typeface="Arial Black"/>
                <a:cs typeface="Arial Black"/>
              </a:rPr>
              <a:t>2024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04562" y="2180568"/>
            <a:ext cx="2836545" cy="10502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3970" marR="5080" indent="-1905">
              <a:lnSpc>
                <a:spcPct val="138800"/>
              </a:lnSpc>
              <a:spcBef>
                <a:spcPts val="114"/>
              </a:spcBef>
            </a:pP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Nomeia</a:t>
            </a:r>
            <a:r>
              <a:rPr dirty="0" sz="1200" spc="2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44444"/>
                </a:solidFill>
                <a:latin typeface="Arial MT"/>
                <a:cs typeface="Arial MT"/>
              </a:rPr>
              <a:t>membro</a:t>
            </a:r>
            <a:r>
              <a:rPr dirty="0" sz="1200" spc="27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4F4F"/>
                </a:solidFill>
                <a:latin typeface="Arial MT"/>
                <a:cs typeface="Arial MT"/>
              </a:rPr>
              <a:t>da</a:t>
            </a:r>
            <a:r>
              <a:rPr dirty="0" sz="1200" spc="14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14141"/>
                </a:solidFill>
                <a:latin typeface="Arial MT"/>
                <a:cs typeface="Arial MT"/>
              </a:rPr>
              <a:t>Diretoria-</a:t>
            </a:r>
            <a:r>
              <a:rPr dirty="0" sz="1200" spc="-10">
                <a:solidFill>
                  <a:srgbClr val="414141"/>
                </a:solidFill>
                <a:latin typeface="Arial MT"/>
                <a:cs typeface="Arial MT"/>
              </a:rPr>
              <a:t>Executiva </a:t>
            </a:r>
            <a:r>
              <a:rPr dirty="0" sz="1200" spc="55">
                <a:solidFill>
                  <a:srgbClr val="464646"/>
                </a:solidFill>
                <a:latin typeface="Arial MT"/>
                <a:cs typeface="Arial MT"/>
              </a:rPr>
              <a:t>do</a:t>
            </a:r>
            <a:r>
              <a:rPr dirty="0" sz="1200" spc="455">
                <a:solidFill>
                  <a:srgbClr val="464646"/>
                </a:solidFill>
                <a:latin typeface="Arial MT"/>
                <a:cs typeface="Arial MT"/>
              </a:rPr>
              <a:t> 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Instituto</a:t>
            </a:r>
            <a:r>
              <a:rPr dirty="0" sz="1200" spc="220">
                <a:solidFill>
                  <a:srgbClr val="4B4B4B"/>
                </a:solidFill>
                <a:latin typeface="Arial MT"/>
                <a:cs typeface="Arial MT"/>
              </a:rPr>
              <a:t>  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1200" spc="480">
                <a:solidFill>
                  <a:srgbClr val="494949"/>
                </a:solidFill>
                <a:latin typeface="Arial MT"/>
                <a:cs typeface="Arial MT"/>
              </a:rPr>
              <a:t>  </a:t>
            </a:r>
            <a:r>
              <a:rPr dirty="0" sz="1200">
                <a:solidFill>
                  <a:srgbClr val="464646"/>
                </a:solidFill>
                <a:latin typeface="Arial MT"/>
                <a:cs typeface="Arial MT"/>
              </a:rPr>
              <a:t>Previdência</a:t>
            </a:r>
            <a:r>
              <a:rPr dirty="0" sz="1200" spc="254">
                <a:solidFill>
                  <a:srgbClr val="464646"/>
                </a:solidFill>
                <a:latin typeface="Arial MT"/>
                <a:cs typeface="Arial MT"/>
              </a:rPr>
              <a:t>   </a:t>
            </a:r>
            <a:r>
              <a:rPr dirty="0" sz="1200" spc="-25">
                <a:solidFill>
                  <a:srgbClr val="4D4D4D"/>
                </a:solidFill>
                <a:latin typeface="Arial MT"/>
                <a:cs typeface="Arial MT"/>
              </a:rPr>
              <a:t>dos </a:t>
            </a:r>
            <a:r>
              <a:rPr dirty="0" sz="1200">
                <a:solidFill>
                  <a:srgbClr val="464646"/>
                </a:solidFill>
                <a:latin typeface="Arial MT"/>
                <a:cs typeface="Arial MT"/>
              </a:rPr>
              <a:t>Servidores</a:t>
            </a:r>
            <a:r>
              <a:rPr dirty="0" sz="1200" spc="2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10" b="1">
                <a:solidFill>
                  <a:srgbClr val="464646"/>
                </a:solidFill>
                <a:latin typeface="Arial"/>
                <a:cs typeface="Arial"/>
              </a:rPr>
              <a:t>Municipais</a:t>
            </a:r>
            <a:r>
              <a:rPr dirty="0" sz="1200" spc="27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1200" spc="17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64646"/>
                </a:solidFill>
                <a:latin typeface="Arial MT"/>
                <a:cs typeface="Arial MT"/>
              </a:rPr>
              <a:t>Seropédica</a:t>
            </a:r>
            <a:r>
              <a:rPr dirty="0" sz="1200" spc="29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4F4F4F"/>
                </a:solidFill>
                <a:latin typeface="Arial MT"/>
                <a:cs typeface="Arial MT"/>
              </a:rPr>
              <a:t>- </a:t>
            </a:r>
            <a:r>
              <a:rPr dirty="0" sz="1250" spc="-10">
                <a:solidFill>
                  <a:srgbClr val="494949"/>
                </a:solidFill>
                <a:latin typeface="Arial MT"/>
                <a:cs typeface="Arial MT"/>
              </a:rPr>
              <a:t>SEROPREVI.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05013" y="3816377"/>
            <a:ext cx="5631815" cy="2648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8415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solidFill>
                  <a:srgbClr val="464646"/>
                </a:solidFill>
                <a:latin typeface="Arial"/>
                <a:cs typeface="Arial"/>
              </a:rPr>
              <a:t>Considerando</a:t>
            </a:r>
            <a:r>
              <a:rPr dirty="0" sz="120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1200" spc="-8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Arial MT"/>
                <a:cs typeface="Arial MT"/>
              </a:rPr>
              <a:t>que</a:t>
            </a:r>
            <a:r>
              <a:rPr dirty="0" sz="1200" spc="-6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94949"/>
                </a:solidFill>
                <a:latin typeface="Arial MT"/>
                <a:cs typeface="Arial MT"/>
              </a:rPr>
              <a:t>determina</a:t>
            </a:r>
            <a:r>
              <a:rPr dirty="0" sz="1200" spc="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1200" spc="-6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Arial MT"/>
                <a:cs typeface="Arial MT"/>
              </a:rPr>
              <a:t>art.</a:t>
            </a:r>
            <a:r>
              <a:rPr dirty="0" sz="1200" spc="-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B4B4B"/>
                </a:solidFill>
                <a:latin typeface="Arial MT"/>
                <a:cs typeface="Arial MT"/>
              </a:rPr>
              <a:t>§1°,</a:t>
            </a:r>
            <a:r>
              <a:rPr dirty="0" sz="12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art.</a:t>
            </a:r>
            <a:r>
              <a:rPr dirty="0" sz="1200" spc="-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05050"/>
                </a:solidFill>
                <a:latin typeface="Arial MT"/>
                <a:cs typeface="Arial MT"/>
              </a:rPr>
              <a:t>5º</a:t>
            </a:r>
            <a:r>
              <a:rPr dirty="0" sz="1200" spc="-7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05050"/>
                </a:solidFill>
                <a:latin typeface="Arial MT"/>
                <a:cs typeface="Arial MT"/>
              </a:rPr>
              <a:t>da</a:t>
            </a:r>
            <a:r>
              <a:rPr dirty="0" sz="1200" spc="-4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05050"/>
                </a:solidFill>
                <a:latin typeface="Arial MT"/>
                <a:cs typeface="Arial MT"/>
              </a:rPr>
              <a:t>Lei</a:t>
            </a:r>
            <a:r>
              <a:rPr dirty="0" sz="1200" spc="-8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B4B4B"/>
                </a:solidFill>
                <a:latin typeface="Arial MT"/>
                <a:cs typeface="Arial MT"/>
              </a:rPr>
              <a:t>Municipal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Arial MT"/>
                <a:cs typeface="Arial MT"/>
              </a:rPr>
              <a:t>n°</a:t>
            </a:r>
            <a:r>
              <a:rPr dirty="0" sz="1200" spc="-9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84848"/>
                </a:solidFill>
                <a:latin typeface="Arial MT"/>
                <a:cs typeface="Arial MT"/>
              </a:rPr>
              <a:t>786</a:t>
            </a:r>
            <a:r>
              <a:rPr dirty="0" sz="1200" spc="-4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1200" spc="-4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84848"/>
                </a:solidFill>
                <a:latin typeface="Arial MT"/>
                <a:cs typeface="Arial MT"/>
              </a:rPr>
              <a:t>2022;</a:t>
            </a:r>
            <a:endParaRPr sz="1200">
              <a:latin typeface="Arial MT"/>
              <a:cs typeface="Arial MT"/>
            </a:endParaRPr>
          </a:p>
          <a:p>
            <a:pPr algn="just" marL="13970" marR="8890" indent="3175">
              <a:lnSpc>
                <a:spcPct val="138300"/>
              </a:lnSpc>
              <a:spcBef>
                <a:spcPts val="1125"/>
              </a:spcBef>
            </a:pPr>
            <a:r>
              <a:rPr dirty="0" sz="1200" b="1">
                <a:solidFill>
                  <a:srgbClr val="494949"/>
                </a:solidFill>
                <a:latin typeface="Arial"/>
                <a:cs typeface="Arial"/>
              </a:rPr>
              <a:t>Eu,</a:t>
            </a:r>
            <a:r>
              <a:rPr dirty="0" sz="1200" spc="95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44444"/>
                </a:solidFill>
                <a:latin typeface="Arial"/>
                <a:cs typeface="Arial"/>
              </a:rPr>
              <a:t>Lucas</a:t>
            </a:r>
            <a:r>
              <a:rPr dirty="0" sz="1200" spc="12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94949"/>
                </a:solidFill>
                <a:latin typeface="Arial"/>
                <a:cs typeface="Arial"/>
              </a:rPr>
              <a:t>Dutra</a:t>
            </a:r>
            <a:r>
              <a:rPr dirty="0" sz="1200" spc="160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94949"/>
                </a:solidFill>
                <a:latin typeface="Arial"/>
                <a:cs typeface="Arial"/>
              </a:rPr>
              <a:t>dos</a:t>
            </a:r>
            <a:r>
              <a:rPr dirty="0" sz="1200" spc="105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84848"/>
                </a:solidFill>
                <a:latin typeface="Arial"/>
                <a:cs typeface="Arial"/>
              </a:rPr>
              <a:t>Santos,</a:t>
            </a:r>
            <a:r>
              <a:rPr dirty="0" sz="1200" spc="135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64646"/>
                </a:solidFill>
                <a:latin typeface="Arial"/>
                <a:cs typeface="Arial"/>
              </a:rPr>
              <a:t>PREFEITO</a:t>
            </a:r>
            <a:r>
              <a:rPr dirty="0" sz="1200" spc="15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84848"/>
                </a:solidFill>
                <a:latin typeface="Arial"/>
                <a:cs typeface="Arial"/>
              </a:rPr>
              <a:t>MUNICIPAL</a:t>
            </a:r>
            <a:r>
              <a:rPr dirty="0" sz="1200" spc="160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1200" spc="12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64646"/>
                </a:solidFill>
                <a:latin typeface="Arial"/>
                <a:cs typeface="Arial"/>
              </a:rPr>
              <a:t>SEROPÉDICA,</a:t>
            </a:r>
            <a:r>
              <a:rPr dirty="0" sz="1200" spc="21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4B4B4B"/>
                </a:solidFill>
                <a:latin typeface="Arial MT"/>
                <a:cs typeface="Arial MT"/>
              </a:rPr>
              <a:t>nos </a:t>
            </a:r>
            <a:r>
              <a:rPr dirty="0" sz="1200" spc="-10">
                <a:solidFill>
                  <a:srgbClr val="4D4D4D"/>
                </a:solidFill>
                <a:latin typeface="Arial MT"/>
                <a:cs typeface="Arial MT"/>
              </a:rPr>
              <a:t>termos</a:t>
            </a:r>
            <a:r>
              <a:rPr dirty="0" sz="1200" spc="-4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da</a:t>
            </a:r>
            <a:r>
              <a:rPr dirty="0" sz="1200" spc="-6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Lei</a:t>
            </a:r>
            <a:r>
              <a:rPr dirty="0" sz="1200" spc="-7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64646"/>
                </a:solidFill>
                <a:latin typeface="Arial MT"/>
                <a:cs typeface="Arial MT"/>
              </a:rPr>
              <a:t>Orgânica,</a:t>
            </a:r>
            <a:r>
              <a:rPr dirty="0" sz="1200" spc="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Arial MT"/>
                <a:cs typeface="Arial MT"/>
              </a:rPr>
              <a:t>RESOLVO:</a:t>
            </a:r>
            <a:endParaRPr sz="1200">
              <a:latin typeface="Arial MT"/>
              <a:cs typeface="Arial MT"/>
            </a:endParaRPr>
          </a:p>
          <a:p>
            <a:pPr algn="just" marL="12700" marR="5080" indent="6985">
              <a:lnSpc>
                <a:spcPct val="136600"/>
              </a:lnSpc>
              <a:spcBef>
                <a:spcPts val="1105"/>
              </a:spcBef>
            </a:pP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Art.</a:t>
            </a:r>
            <a:r>
              <a:rPr dirty="0" sz="1200" spc="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4F4F"/>
                </a:solidFill>
                <a:latin typeface="Arial MT"/>
                <a:cs typeface="Arial MT"/>
              </a:rPr>
              <a:t>1•</a:t>
            </a:r>
            <a:r>
              <a:rPr dirty="0" sz="1200" spc="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Nomear</a:t>
            </a:r>
            <a:r>
              <a:rPr dirty="0" sz="1200" spc="1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Sandra</a:t>
            </a:r>
            <a:r>
              <a:rPr dirty="0" sz="1200" spc="114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Cristina</a:t>
            </a:r>
            <a:r>
              <a:rPr dirty="0" sz="1200" spc="1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4F4F"/>
                </a:solidFill>
                <a:latin typeface="Arial MT"/>
                <a:cs typeface="Arial MT"/>
              </a:rPr>
              <a:t>Mendes</a:t>
            </a:r>
            <a:r>
              <a:rPr dirty="0" sz="1200" spc="10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Silva,</a:t>
            </a:r>
            <a:r>
              <a:rPr dirty="0" sz="1200" spc="8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84848"/>
                </a:solidFill>
                <a:latin typeface="Arial MT"/>
                <a:cs typeface="Arial MT"/>
              </a:rPr>
              <a:t>servidora</a:t>
            </a:r>
            <a:r>
              <a:rPr dirty="0" sz="1200" spc="10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pública</a:t>
            </a:r>
            <a:r>
              <a:rPr dirty="0" sz="1200" spc="7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4F4F"/>
                </a:solidFill>
                <a:latin typeface="Arial MT"/>
                <a:cs typeface="Arial MT"/>
              </a:rPr>
              <a:t>municipal</a:t>
            </a:r>
            <a:r>
              <a:rPr dirty="0" sz="1200" spc="8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Arial MT"/>
                <a:cs typeface="Arial MT"/>
              </a:rPr>
              <a:t>efetiva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estável</a:t>
            </a:r>
            <a:r>
              <a:rPr dirty="0" sz="120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Arial MT"/>
                <a:cs typeface="Arial MT"/>
              </a:rPr>
              <a:t>ativa,</a:t>
            </a:r>
            <a:r>
              <a:rPr dirty="0" sz="1200" spc="-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84848"/>
                </a:solidFill>
                <a:latin typeface="Arial MT"/>
                <a:cs typeface="Arial MT"/>
              </a:rPr>
              <a:t>matrícula</a:t>
            </a:r>
            <a:r>
              <a:rPr dirty="0" sz="1200" spc="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11443, </a:t>
            </a:r>
            <a:r>
              <a:rPr dirty="0" sz="1200">
                <a:solidFill>
                  <a:srgbClr val="525252"/>
                </a:solidFill>
                <a:latin typeface="Arial MT"/>
                <a:cs typeface="Arial MT"/>
              </a:rPr>
              <a:t>para</a:t>
            </a:r>
            <a:r>
              <a:rPr dirty="0" sz="1200" spc="-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exercer </a:t>
            </a:r>
            <a:r>
              <a:rPr dirty="0" sz="120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1200" spc="-5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64646"/>
                </a:solidFill>
                <a:latin typeface="Arial MT"/>
                <a:cs typeface="Arial MT"/>
              </a:rPr>
              <a:t>cargo</a:t>
            </a:r>
            <a:r>
              <a:rPr dirty="0" sz="1200" spc="-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1200" spc="-5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Diretora</a:t>
            </a:r>
            <a:r>
              <a:rPr dirty="0" sz="1200" spc="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05050"/>
                </a:solidFill>
                <a:latin typeface="Arial MT"/>
                <a:cs typeface="Arial MT"/>
              </a:rPr>
              <a:t>de</a:t>
            </a:r>
            <a:r>
              <a:rPr dirty="0" sz="1200" spc="-4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84848"/>
                </a:solidFill>
                <a:latin typeface="Arial MT"/>
                <a:cs typeface="Arial MT"/>
              </a:rPr>
              <a:t>Administração</a:t>
            </a:r>
            <a:r>
              <a:rPr dirty="0" sz="1200" spc="1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494949"/>
                </a:solidFill>
                <a:latin typeface="Arial MT"/>
                <a:cs typeface="Arial MT"/>
              </a:rPr>
              <a:t>e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Finanças</a:t>
            </a:r>
            <a:r>
              <a:rPr dirty="0" sz="1200" spc="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4F4F"/>
                </a:solidFill>
                <a:latin typeface="Arial MT"/>
                <a:cs typeface="Arial MT"/>
              </a:rPr>
              <a:t>do</a:t>
            </a:r>
            <a:r>
              <a:rPr dirty="0" sz="1200" spc="-4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Instituto</a:t>
            </a:r>
            <a:r>
              <a:rPr dirty="0" sz="12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1200" spc="-4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84848"/>
                </a:solidFill>
                <a:latin typeface="Arial MT"/>
                <a:cs typeface="Arial MT"/>
              </a:rPr>
              <a:t>Previdência</a:t>
            </a:r>
            <a:r>
              <a:rPr dirty="0" sz="1200" spc="5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dos</a:t>
            </a:r>
            <a:r>
              <a:rPr dirty="0" sz="12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24242"/>
                </a:solidFill>
                <a:latin typeface="Arial MT"/>
                <a:cs typeface="Arial MT"/>
              </a:rPr>
              <a:t>Servidores</a:t>
            </a:r>
            <a:r>
              <a:rPr dirty="0" sz="1200" spc="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Municipais</a:t>
            </a:r>
            <a:r>
              <a:rPr dirty="0" sz="1200" spc="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120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Seropédica</a:t>
            </a:r>
            <a:r>
              <a:rPr dirty="0" sz="1200" spc="6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B4B4B"/>
                </a:solidFill>
                <a:latin typeface="Arial MT"/>
                <a:cs typeface="Arial MT"/>
              </a:rPr>
              <a:t>com </a:t>
            </a:r>
            <a:r>
              <a:rPr dirty="0" sz="1200" spc="-20">
                <a:solidFill>
                  <a:srgbClr val="4D4D4D"/>
                </a:solidFill>
                <a:latin typeface="Arial MT"/>
                <a:cs typeface="Arial MT"/>
              </a:rPr>
              <a:t>mandato</a:t>
            </a:r>
            <a:r>
              <a:rPr dirty="0" sz="12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1200" spc="-7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4F4F"/>
                </a:solidFill>
                <a:latin typeface="Arial MT"/>
                <a:cs typeface="Arial MT"/>
              </a:rPr>
              <a:t>4</a:t>
            </a:r>
            <a:r>
              <a:rPr dirty="0" sz="1200" spc="-8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Arial MT"/>
                <a:cs typeface="Arial MT"/>
              </a:rPr>
              <a:t>(quatro)</a:t>
            </a:r>
            <a:r>
              <a:rPr dirty="0" sz="12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B4B4B"/>
                </a:solidFill>
                <a:latin typeface="Arial MT"/>
                <a:cs typeface="Arial MT"/>
              </a:rPr>
              <a:t>anos,</a:t>
            </a:r>
            <a:r>
              <a:rPr dirty="0" sz="12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no</a:t>
            </a:r>
            <a:r>
              <a:rPr dirty="0" sz="1200" spc="-8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periodo</a:t>
            </a:r>
            <a:r>
              <a:rPr dirty="0" sz="120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12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64646"/>
                </a:solidFill>
                <a:latin typeface="Arial MT"/>
                <a:cs typeface="Arial MT"/>
              </a:rPr>
              <a:t>01/04/2024</a:t>
            </a:r>
            <a:r>
              <a:rPr dirty="0" sz="12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a</a:t>
            </a:r>
            <a:r>
              <a:rPr dirty="0" sz="1200" spc="-8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84848"/>
                </a:solidFill>
                <a:latin typeface="Arial MT"/>
                <a:cs typeface="Arial MT"/>
              </a:rPr>
              <a:t>01/04/2028.</a:t>
            </a:r>
            <a:endParaRPr sz="1200">
              <a:latin typeface="Arial MT"/>
              <a:cs typeface="Arial MT"/>
            </a:endParaRPr>
          </a:p>
          <a:p>
            <a:pPr algn="just" marL="13970" marR="10795" indent="-1270">
              <a:lnSpc>
                <a:spcPct val="139900"/>
              </a:lnSpc>
              <a:spcBef>
                <a:spcPts val="1100"/>
              </a:spcBef>
            </a:pP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Art.</a:t>
            </a:r>
            <a:r>
              <a:rPr dirty="0" sz="120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2º</a:t>
            </a:r>
            <a:r>
              <a:rPr dirty="0" sz="1200" spc="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Este</a:t>
            </a:r>
            <a:r>
              <a:rPr dirty="0" sz="1200" spc="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Decreto</a:t>
            </a:r>
            <a:r>
              <a:rPr dirty="0" sz="1200" spc="6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84848"/>
                </a:solidFill>
                <a:latin typeface="Arial MT"/>
                <a:cs typeface="Arial MT"/>
              </a:rPr>
              <a:t>entrará</a:t>
            </a:r>
            <a:r>
              <a:rPr dirty="0" sz="1200" spc="6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em</a:t>
            </a:r>
            <a:r>
              <a:rPr dirty="0" sz="1200" spc="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vigor</a:t>
            </a:r>
            <a:r>
              <a:rPr dirty="0" sz="1200" spc="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na</a:t>
            </a:r>
            <a:r>
              <a:rPr dirty="0" sz="1200" spc="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84848"/>
                </a:solidFill>
                <a:latin typeface="Arial MT"/>
                <a:cs typeface="Arial MT"/>
              </a:rPr>
              <a:t>data</a:t>
            </a:r>
            <a:r>
              <a:rPr dirty="0" sz="1200" spc="5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1200" spc="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sua</a:t>
            </a:r>
            <a:r>
              <a:rPr dirty="0" sz="1200" spc="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84848"/>
                </a:solidFill>
                <a:latin typeface="Arial MT"/>
                <a:cs typeface="Arial MT"/>
              </a:rPr>
              <a:t>publicação,</a:t>
            </a:r>
            <a:r>
              <a:rPr dirty="0" sz="1200" spc="1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4B4B4B"/>
                </a:solidFill>
                <a:latin typeface="Arial MT"/>
                <a:cs typeface="Arial MT"/>
              </a:rPr>
              <a:t>revogando-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se</a:t>
            </a:r>
            <a:r>
              <a:rPr dirty="0" sz="1200" spc="10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84848"/>
                </a:solidFill>
                <a:latin typeface="Arial MT"/>
                <a:cs typeface="Arial MT"/>
              </a:rPr>
              <a:t>as </a:t>
            </a:r>
            <a:r>
              <a:rPr dirty="0" sz="1200" spc="-20">
                <a:solidFill>
                  <a:srgbClr val="464646"/>
                </a:solidFill>
                <a:latin typeface="Arial MT"/>
                <a:cs typeface="Arial MT"/>
              </a:rPr>
              <a:t>disposições</a:t>
            </a:r>
            <a:r>
              <a:rPr dirty="0" sz="12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4F4F"/>
                </a:solidFill>
                <a:latin typeface="Arial MT"/>
                <a:cs typeface="Arial MT"/>
              </a:rPr>
              <a:t>em</a:t>
            </a:r>
            <a:r>
              <a:rPr dirty="0" sz="1200" spc="-2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33381" y="7054489"/>
            <a:ext cx="21609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4D4D4D"/>
                </a:solidFill>
                <a:latin typeface="Arial MT"/>
                <a:cs typeface="Arial MT"/>
              </a:rPr>
              <a:t>Seropédica,</a:t>
            </a:r>
            <a:r>
              <a:rPr dirty="0" sz="1200" spc="8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03</a:t>
            </a:r>
            <a:r>
              <a:rPr dirty="0" sz="12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05050"/>
                </a:solidFill>
                <a:latin typeface="Arial MT"/>
                <a:cs typeface="Arial MT"/>
              </a:rPr>
              <a:t>d</a:t>
            </a:r>
            <a:r>
              <a:rPr dirty="0" sz="1200" spc="114">
                <a:solidFill>
                  <a:srgbClr val="505050"/>
                </a:solidFill>
                <a:latin typeface="Arial MT"/>
                <a:cs typeface="Arial MT"/>
              </a:rPr>
              <a:t>  </a:t>
            </a:r>
            <a:r>
              <a:rPr dirty="0" sz="1200" spc="-20">
                <a:solidFill>
                  <a:srgbClr val="494949"/>
                </a:solidFill>
                <a:latin typeface="Arial MT"/>
                <a:cs typeface="Arial MT"/>
              </a:rPr>
              <a:t>abril</a:t>
            </a:r>
            <a:r>
              <a:rPr dirty="0" sz="1200" spc="-6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12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2024.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856496" y="7779487"/>
            <a:ext cx="1894839" cy="531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6540" marR="5080" indent="-244475">
              <a:lnSpc>
                <a:spcPct val="138300"/>
              </a:lnSpc>
              <a:spcBef>
                <a:spcPts val="100"/>
              </a:spcBef>
              <a:tabLst>
                <a:tab pos="649605" algn="l"/>
                <a:tab pos="1036955" algn="l"/>
                <a:tab pos="1121410" algn="l"/>
                <a:tab pos="1666239" algn="l"/>
              </a:tabLst>
            </a:pPr>
            <a:r>
              <a:rPr dirty="0" sz="1200" spc="-135">
                <a:solidFill>
                  <a:srgbClr val="494949"/>
                </a:solidFill>
                <a:latin typeface="Arial Black"/>
                <a:cs typeface="Arial Black"/>
              </a:rPr>
              <a:t>LUCAS</a:t>
            </a:r>
            <a:r>
              <a:rPr dirty="0" sz="1200" spc="4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200">
                <a:solidFill>
                  <a:srgbClr val="4D4D4D"/>
                </a:solidFill>
                <a:latin typeface="Arial Black"/>
                <a:cs typeface="Arial Black"/>
              </a:rPr>
              <a:t>õ</a:t>
            </a:r>
            <a:r>
              <a:rPr dirty="0" sz="1200" spc="46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200" spc="-25">
                <a:solidFill>
                  <a:srgbClr val="494949"/>
                </a:solidFill>
                <a:latin typeface="Arial Black"/>
                <a:cs typeface="Arial Black"/>
              </a:rPr>
              <a:t>TR</a:t>
            </a:r>
            <a:r>
              <a:rPr dirty="0" sz="1200">
                <a:solidFill>
                  <a:srgbClr val="494949"/>
                </a:solidFill>
                <a:latin typeface="Arial Black"/>
                <a:cs typeface="Arial Black"/>
              </a:rPr>
              <a:t>		</a:t>
            </a:r>
            <a:r>
              <a:rPr dirty="0" sz="1200" spc="-100">
                <a:solidFill>
                  <a:srgbClr val="494949"/>
                </a:solidFill>
                <a:latin typeface="Arial Black"/>
                <a:cs typeface="Arial Black"/>
              </a:rPr>
              <a:t>DOS</a:t>
            </a:r>
            <a:r>
              <a:rPr dirty="0" sz="1200" spc="-1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200" spc="-160">
                <a:solidFill>
                  <a:srgbClr val="444444"/>
                </a:solidFill>
                <a:latin typeface="Arial Black"/>
                <a:cs typeface="Arial Black"/>
              </a:rPr>
              <a:t>SANT </a:t>
            </a:r>
            <a:r>
              <a:rPr dirty="0" sz="1200" spc="-25">
                <a:solidFill>
                  <a:srgbClr val="4B4B4B"/>
                </a:solidFill>
                <a:latin typeface="Arial Black"/>
                <a:cs typeface="Arial Black"/>
              </a:rPr>
              <a:t>PR</a:t>
            </a:r>
            <a:r>
              <a:rPr dirty="0" sz="1200">
                <a:solidFill>
                  <a:srgbClr val="4B4B4B"/>
                </a:solidFill>
                <a:latin typeface="Arial Black"/>
                <a:cs typeface="Arial Black"/>
              </a:rPr>
              <a:t>	</a:t>
            </a:r>
            <a:r>
              <a:rPr dirty="0" sz="1200" spc="-25">
                <a:solidFill>
                  <a:srgbClr val="484848"/>
                </a:solidFill>
                <a:latin typeface="Arial Black"/>
                <a:cs typeface="Arial Black"/>
              </a:rPr>
              <a:t>EIT</a:t>
            </a:r>
            <a:r>
              <a:rPr dirty="0" sz="1200">
                <a:solidFill>
                  <a:srgbClr val="484848"/>
                </a:solidFill>
                <a:latin typeface="Arial Black"/>
                <a:cs typeface="Arial Black"/>
              </a:rPr>
              <a:t>	</a:t>
            </a:r>
            <a:r>
              <a:rPr dirty="0" sz="1200" spc="-10">
                <a:solidFill>
                  <a:srgbClr val="464646"/>
                </a:solidFill>
                <a:latin typeface="Arial Black"/>
                <a:cs typeface="Arial Black"/>
              </a:rPr>
              <a:t>MUNlG</a:t>
            </a:r>
            <a:r>
              <a:rPr dirty="0" sz="1200">
                <a:solidFill>
                  <a:srgbClr val="464646"/>
                </a:solidFill>
                <a:latin typeface="Arial Black"/>
                <a:cs typeface="Arial Black"/>
              </a:rPr>
              <a:t>	</a:t>
            </a:r>
            <a:r>
              <a:rPr dirty="0" sz="1200" spc="-45">
                <a:solidFill>
                  <a:srgbClr val="494949"/>
                </a:solidFill>
                <a:latin typeface="Arial Black"/>
                <a:cs typeface="Arial Black"/>
              </a:rPr>
              <a:t>AL</a:t>
            </a:r>
            <a:endParaRPr sz="12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2025-09-03T17:22:18Z</dcterms:created>
  <dcterms:modified xsi:type="dcterms:W3CDTF">2025-09-03T17:22:18Z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