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93000" cy="10617200"/>
  <p:notesSz cx="74930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975" y="3291332"/>
            <a:ext cx="6369050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3950" y="5945632"/>
            <a:ext cx="524510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650" y="2441956"/>
            <a:ext cx="3259455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8895" y="2441956"/>
            <a:ext cx="3259455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63880" y="469257"/>
            <a:ext cx="771144" cy="676461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602223" y="466210"/>
            <a:ext cx="1466087" cy="34737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650" y="424688"/>
            <a:ext cx="674370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650" y="2441956"/>
            <a:ext cx="674370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7620" y="9873996"/>
            <a:ext cx="2397760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650" y="9873996"/>
            <a:ext cx="1723390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94960" y="9873996"/>
            <a:ext cx="1723390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52888" y="533243"/>
            <a:ext cx="2309495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635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solidFill>
                  <a:srgbClr val="0F0F0F"/>
                </a:solidFill>
                <a:latin typeface="Times New Roman"/>
                <a:cs typeface="Times New Roman"/>
              </a:rPr>
              <a:t>Estado</a:t>
            </a:r>
            <a:r>
              <a:rPr dirty="0" sz="1100" spc="175" b="1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100" b="1">
                <a:solidFill>
                  <a:srgbClr val="1C1C1C"/>
                </a:solidFill>
                <a:latin typeface="Times New Roman"/>
                <a:cs typeface="Times New Roman"/>
              </a:rPr>
              <a:t>do</a:t>
            </a:r>
            <a:r>
              <a:rPr dirty="0" sz="1100" spc="120" b="1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 spc="55" b="1">
                <a:solidFill>
                  <a:srgbClr val="1C1C1C"/>
                </a:solidFill>
                <a:latin typeface="Times New Roman"/>
                <a:cs typeface="Times New Roman"/>
              </a:rPr>
              <a:t>Rio</a:t>
            </a:r>
            <a:r>
              <a:rPr dirty="0" sz="1100" spc="150" b="1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 b="1">
                <a:solidFill>
                  <a:srgbClr val="161616"/>
                </a:solidFill>
                <a:latin typeface="Times New Roman"/>
                <a:cs typeface="Times New Roman"/>
              </a:rPr>
              <a:t>de</a:t>
            </a:r>
            <a:r>
              <a:rPr dirty="0" sz="1100" spc="140" b="1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 spc="-10" b="1">
                <a:solidFill>
                  <a:srgbClr val="0E0E0E"/>
                </a:solidFill>
                <a:latin typeface="Times New Roman"/>
                <a:cs typeface="Times New Roman"/>
              </a:rPr>
              <a:t>Janeiro</a:t>
            </a:r>
            <a:r>
              <a:rPr dirty="0" sz="1100" spc="500" b="1">
                <a:solidFill>
                  <a:srgbClr val="0E0E0E"/>
                </a:solidFill>
                <a:latin typeface="Times New Roman"/>
                <a:cs typeface="Times New Roman"/>
              </a:rPr>
              <a:t>  </a:t>
            </a:r>
            <a:r>
              <a:rPr dirty="0" sz="1100" b="1">
                <a:solidFill>
                  <a:srgbClr val="181818"/>
                </a:solidFill>
                <a:latin typeface="Times New Roman"/>
                <a:cs typeface="Times New Roman"/>
              </a:rPr>
              <a:t>Prefeitura</a:t>
            </a:r>
            <a:r>
              <a:rPr dirty="0" sz="1100" spc="330" b="1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 b="1">
                <a:solidFill>
                  <a:srgbClr val="1D1D1D"/>
                </a:solidFill>
                <a:latin typeface="Times New Roman"/>
                <a:cs typeface="Times New Roman"/>
              </a:rPr>
              <a:t>Municipal</a:t>
            </a:r>
            <a:r>
              <a:rPr dirty="0" sz="1100" spc="330" b="1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100" b="1">
                <a:solidFill>
                  <a:srgbClr val="1F1F1F"/>
                </a:solidFill>
                <a:latin typeface="Times New Roman"/>
                <a:cs typeface="Times New Roman"/>
              </a:rPr>
              <a:t>de</a:t>
            </a:r>
            <a:r>
              <a:rPr dirty="0" sz="1100" spc="185" b="1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 spc="-10" b="1">
                <a:solidFill>
                  <a:srgbClr val="151515"/>
                </a:solidFill>
                <a:latin typeface="Times New Roman"/>
                <a:cs typeface="Times New Roman"/>
              </a:rPr>
              <a:t>Seropédica </a:t>
            </a:r>
            <a:r>
              <a:rPr dirty="0" sz="1100" b="1">
                <a:solidFill>
                  <a:srgbClr val="151515"/>
                </a:solidFill>
                <a:latin typeface="Times New Roman"/>
                <a:cs typeface="Times New Roman"/>
              </a:rPr>
              <a:t>Gabinete</a:t>
            </a:r>
            <a:r>
              <a:rPr dirty="0" sz="1100" spc="325" b="1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100" b="1">
                <a:solidFill>
                  <a:srgbClr val="242424"/>
                </a:solidFill>
                <a:latin typeface="Times New Roman"/>
                <a:cs typeface="Times New Roman"/>
              </a:rPr>
              <a:t>do</a:t>
            </a:r>
            <a:r>
              <a:rPr dirty="0" sz="1100" spc="204" b="1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100" spc="40" b="1">
                <a:solidFill>
                  <a:srgbClr val="161616"/>
                </a:solidFill>
                <a:latin typeface="Times New Roman"/>
                <a:cs typeface="Times New Roman"/>
              </a:rPr>
              <a:t>Prefeito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192465" y="1514417"/>
            <a:ext cx="291655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40" b="1">
                <a:solidFill>
                  <a:srgbClr val="181818"/>
                </a:solidFill>
                <a:latin typeface="Times New Roman"/>
                <a:cs typeface="Times New Roman"/>
              </a:rPr>
              <a:t>DECRETO</a:t>
            </a:r>
            <a:r>
              <a:rPr dirty="0" sz="1100" b="1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 spc="-60" b="1">
                <a:solidFill>
                  <a:srgbClr val="1C1C1C"/>
                </a:solidFill>
                <a:latin typeface="Times New Roman"/>
                <a:cs typeface="Times New Roman"/>
              </a:rPr>
              <a:t>N°</a:t>
            </a:r>
            <a:r>
              <a:rPr dirty="0" sz="1100" spc="-20" b="1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 b="1">
                <a:solidFill>
                  <a:srgbClr val="161616"/>
                </a:solidFill>
                <a:latin typeface="Times New Roman"/>
                <a:cs typeface="Times New Roman"/>
              </a:rPr>
              <a:t>2586</a:t>
            </a:r>
            <a:r>
              <a:rPr dirty="0" sz="1100" spc="-30" b="1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 b="1">
                <a:solidFill>
                  <a:srgbClr val="161616"/>
                </a:solidFill>
                <a:latin typeface="Times New Roman"/>
                <a:cs typeface="Times New Roman"/>
              </a:rPr>
              <a:t>DE</a:t>
            </a:r>
            <a:r>
              <a:rPr dirty="0" sz="1100" spc="195" b="1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 b="1">
                <a:solidFill>
                  <a:srgbClr val="282828"/>
                </a:solidFill>
                <a:latin typeface="Times New Roman"/>
                <a:cs typeface="Times New Roman"/>
              </a:rPr>
              <a:t>28</a:t>
            </a:r>
            <a:r>
              <a:rPr dirty="0" sz="1100" spc="-50" b="1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100" spc="-20" b="1">
                <a:solidFill>
                  <a:srgbClr val="181818"/>
                </a:solidFill>
                <a:latin typeface="Times New Roman"/>
                <a:cs typeface="Times New Roman"/>
              </a:rPr>
              <a:t>DE</a:t>
            </a:r>
            <a:r>
              <a:rPr dirty="0" sz="1100" spc="-30" b="1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 spc="-40" b="1">
                <a:solidFill>
                  <a:srgbClr val="181818"/>
                </a:solidFill>
                <a:latin typeface="Times New Roman"/>
                <a:cs typeface="Times New Roman"/>
              </a:rPr>
              <a:t>MARÇO</a:t>
            </a:r>
            <a:r>
              <a:rPr dirty="0" sz="1100" spc="-30" b="1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 b="1">
                <a:solidFill>
                  <a:srgbClr val="181818"/>
                </a:solidFill>
                <a:latin typeface="Times New Roman"/>
                <a:cs typeface="Times New Roman"/>
              </a:rPr>
              <a:t>DE</a:t>
            </a:r>
            <a:r>
              <a:rPr dirty="0" sz="1100" spc="-40" b="1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 spc="-20" b="1">
                <a:solidFill>
                  <a:srgbClr val="0C0C0C"/>
                </a:solidFill>
                <a:latin typeface="Times New Roman"/>
                <a:cs typeface="Times New Roman"/>
              </a:rPr>
              <a:t>2024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864760" y="1809987"/>
            <a:ext cx="120840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67715" algn="l"/>
              </a:tabLst>
            </a:pPr>
            <a:r>
              <a:rPr dirty="0" sz="1100" spc="-10">
                <a:solidFill>
                  <a:srgbClr val="161616"/>
                </a:solidFill>
                <a:latin typeface="Times New Roman"/>
                <a:cs typeface="Times New Roman"/>
              </a:rPr>
              <a:t>DISPÕE</a:t>
            </a:r>
            <a:r>
              <a:rPr dirty="0" sz="1100">
                <a:solidFill>
                  <a:srgbClr val="161616"/>
                </a:solidFill>
                <a:latin typeface="Times New Roman"/>
                <a:cs typeface="Times New Roman"/>
              </a:rPr>
              <a:t>	</a:t>
            </a:r>
            <a:r>
              <a:rPr dirty="0" sz="1100" spc="-35">
                <a:solidFill>
                  <a:srgbClr val="1C1C1C"/>
                </a:solidFill>
                <a:latin typeface="Times New Roman"/>
                <a:cs typeface="Times New Roman"/>
              </a:rPr>
              <a:t>SOBRE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865147" y="1809987"/>
            <a:ext cx="1603375" cy="662305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algn="just" marL="12700" marR="5080" indent="1475740">
              <a:lnSpc>
                <a:spcPct val="91800"/>
              </a:lnSpc>
              <a:spcBef>
                <a:spcPts val="204"/>
              </a:spcBef>
              <a:tabLst>
                <a:tab pos="1407795" algn="l"/>
              </a:tabLst>
            </a:pPr>
            <a:r>
              <a:rPr dirty="0" sz="1100" spc="-50">
                <a:solidFill>
                  <a:srgbClr val="282828"/>
                </a:solidFill>
                <a:latin typeface="Times New Roman"/>
                <a:cs typeface="Times New Roman"/>
              </a:rPr>
              <a:t>A </a:t>
            </a:r>
            <a:r>
              <a:rPr dirty="0" sz="1100">
                <a:solidFill>
                  <a:srgbClr val="181818"/>
                </a:solidFill>
                <a:latin typeface="Times New Roman"/>
                <a:cs typeface="Times New Roman"/>
              </a:rPr>
              <a:t>COMPETÊNCIA</a:t>
            </a:r>
            <a:r>
              <a:rPr dirty="0" sz="1100" spc="270">
                <a:solidFill>
                  <a:srgbClr val="181818"/>
                </a:solidFill>
                <a:latin typeface="Times New Roman"/>
                <a:cs typeface="Times New Roman"/>
              </a:rPr>
              <a:t>   </a:t>
            </a:r>
            <a:r>
              <a:rPr dirty="0" sz="1100" spc="-20">
                <a:solidFill>
                  <a:srgbClr val="151515"/>
                </a:solidFill>
                <a:latin typeface="Times New Roman"/>
                <a:cs typeface="Times New Roman"/>
              </a:rPr>
              <a:t>PARA </a:t>
            </a:r>
            <a:r>
              <a:rPr dirty="0" sz="1100" spc="-10">
                <a:solidFill>
                  <a:srgbClr val="0E0E0E"/>
                </a:solidFill>
                <a:latin typeface="Times New Roman"/>
                <a:cs typeface="Times New Roman"/>
              </a:rPr>
              <a:t>ORDENADOR</a:t>
            </a:r>
            <a:r>
              <a:rPr dirty="0" sz="1100">
                <a:solidFill>
                  <a:srgbClr val="0E0E0E"/>
                </a:solidFill>
                <a:latin typeface="Times New Roman"/>
                <a:cs typeface="Times New Roman"/>
              </a:rPr>
              <a:t>	</a:t>
            </a:r>
            <a:r>
              <a:rPr dirty="0" sz="1100" spc="-45">
                <a:solidFill>
                  <a:srgbClr val="1F1F1F"/>
                </a:solidFill>
                <a:latin typeface="Times New Roman"/>
                <a:cs typeface="Times New Roman"/>
              </a:rPr>
              <a:t>DE</a:t>
            </a:r>
            <a:endParaRPr sz="1100">
              <a:latin typeface="Times New Roman"/>
              <a:cs typeface="Times New Roman"/>
            </a:endParaRPr>
          </a:p>
          <a:p>
            <a:pPr algn="just" marL="15240">
              <a:lnSpc>
                <a:spcPts val="1270"/>
              </a:lnSpc>
            </a:pPr>
            <a:r>
              <a:rPr dirty="0" sz="1100">
                <a:solidFill>
                  <a:srgbClr val="151515"/>
                </a:solidFill>
                <a:latin typeface="Times New Roman"/>
                <a:cs typeface="Times New Roman"/>
              </a:rPr>
              <a:t>DESPESAS</a:t>
            </a:r>
            <a:r>
              <a:rPr dirty="0" sz="1100" spc="315">
                <a:solidFill>
                  <a:srgbClr val="151515"/>
                </a:solidFill>
                <a:latin typeface="Times New Roman"/>
                <a:cs typeface="Times New Roman"/>
              </a:rPr>
              <a:t>    </a:t>
            </a:r>
            <a:r>
              <a:rPr dirty="0" sz="1100">
                <a:solidFill>
                  <a:srgbClr val="262626"/>
                </a:solidFill>
                <a:latin typeface="Times New Roman"/>
                <a:cs typeface="Times New Roman"/>
              </a:rPr>
              <a:t>E</a:t>
            </a:r>
            <a:r>
              <a:rPr dirty="0" sz="1100" spc="315">
                <a:solidFill>
                  <a:srgbClr val="262626"/>
                </a:solidFill>
                <a:latin typeface="Times New Roman"/>
                <a:cs typeface="Times New Roman"/>
              </a:rPr>
              <a:t>    </a:t>
            </a:r>
            <a:r>
              <a:rPr dirty="0" sz="1100" spc="-25">
                <a:solidFill>
                  <a:srgbClr val="1C1C1C"/>
                </a:solidFill>
                <a:latin typeface="Times New Roman"/>
                <a:cs typeface="Times New Roman"/>
              </a:rPr>
              <a:t>DÁ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868333" y="2437695"/>
            <a:ext cx="158496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30">
                <a:solidFill>
                  <a:srgbClr val="1F1F1F"/>
                </a:solidFill>
                <a:latin typeface="Times New Roman"/>
                <a:cs typeface="Times New Roman"/>
              </a:rPr>
              <a:t>OUTRAS</a:t>
            </a:r>
            <a:r>
              <a:rPr dirty="0" sz="1100" spc="-4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181818"/>
                </a:solidFill>
                <a:latin typeface="Times New Roman"/>
                <a:cs typeface="Times New Roman"/>
              </a:rPr>
              <a:t>PROVIDÊNCIAS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98540" y="3184241"/>
            <a:ext cx="5288915" cy="621157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algn="just" marL="15240" marR="19685" indent="-3175">
              <a:lnSpc>
                <a:spcPct val="107200"/>
              </a:lnSpc>
              <a:spcBef>
                <a:spcPts val="125"/>
              </a:spcBef>
            </a:pPr>
            <a:r>
              <a:rPr dirty="0" sz="1100">
                <a:solidFill>
                  <a:srgbClr val="2F2F2F"/>
                </a:solidFill>
                <a:latin typeface="Times New Roman"/>
                <a:cs typeface="Times New Roman"/>
              </a:rPr>
              <a:t>O</a:t>
            </a:r>
            <a:r>
              <a:rPr dirty="0" sz="1100" spc="12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F1F1F"/>
                </a:solidFill>
                <a:latin typeface="Times New Roman"/>
                <a:cs typeface="Times New Roman"/>
              </a:rPr>
              <a:t>PREFEITO</a:t>
            </a:r>
            <a:r>
              <a:rPr dirty="0" sz="1100" spc="14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F1F1F"/>
                </a:solidFill>
                <a:latin typeface="Times New Roman"/>
                <a:cs typeface="Times New Roman"/>
              </a:rPr>
              <a:t>MUNICIPAL</a:t>
            </a:r>
            <a:r>
              <a:rPr dirty="0" sz="1100" spc="20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32323"/>
                </a:solidFill>
                <a:latin typeface="Times New Roman"/>
                <a:cs typeface="Times New Roman"/>
              </a:rPr>
              <a:t>DE</a:t>
            </a:r>
            <a:r>
              <a:rPr dirty="0" sz="1100" spc="9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0F0F0F"/>
                </a:solidFill>
                <a:latin typeface="Times New Roman"/>
                <a:cs typeface="Times New Roman"/>
              </a:rPr>
              <a:t>SEROPÉDICA,</a:t>
            </a:r>
            <a:r>
              <a:rPr dirty="0" sz="1100" spc="15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C1C1C"/>
                </a:solidFill>
                <a:latin typeface="Times New Roman"/>
                <a:cs typeface="Times New Roman"/>
              </a:rPr>
              <a:t>Estado</a:t>
            </a:r>
            <a:r>
              <a:rPr dirty="0" sz="1100" spc="8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C1C1C"/>
                </a:solidFill>
                <a:latin typeface="Times New Roman"/>
                <a:cs typeface="Times New Roman"/>
              </a:rPr>
              <a:t>do</a:t>
            </a:r>
            <a:r>
              <a:rPr dirty="0" sz="1100" spc="7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11111"/>
                </a:solidFill>
                <a:latin typeface="Times New Roman"/>
                <a:cs typeface="Times New Roman"/>
              </a:rPr>
              <a:t>Rio</a:t>
            </a:r>
            <a:r>
              <a:rPr dirty="0" sz="1100" spc="10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82828"/>
                </a:solidFill>
                <a:latin typeface="Times New Roman"/>
                <a:cs typeface="Times New Roman"/>
              </a:rPr>
              <a:t>de</a:t>
            </a:r>
            <a:r>
              <a:rPr dirty="0" sz="1100" spc="8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A1A1A"/>
                </a:solidFill>
                <a:latin typeface="Times New Roman"/>
                <a:cs typeface="Times New Roman"/>
              </a:rPr>
              <a:t>Janeiro,</a:t>
            </a:r>
            <a:r>
              <a:rPr dirty="0" sz="1100" spc="114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32323"/>
                </a:solidFill>
                <a:latin typeface="Times New Roman"/>
                <a:cs typeface="Times New Roman"/>
              </a:rPr>
              <a:t>no</a:t>
            </a:r>
            <a:r>
              <a:rPr dirty="0" sz="1100" spc="10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F1F1F"/>
                </a:solidFill>
                <a:latin typeface="Times New Roman"/>
                <a:cs typeface="Times New Roman"/>
              </a:rPr>
              <a:t>uso</a:t>
            </a:r>
            <a:r>
              <a:rPr dirty="0" sz="1100" spc="8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A2A2A"/>
                </a:solidFill>
                <a:latin typeface="Times New Roman"/>
                <a:cs typeface="Times New Roman"/>
              </a:rPr>
              <a:t>de</a:t>
            </a:r>
            <a:r>
              <a:rPr dirty="0" sz="1100" spc="9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1C1C1C"/>
                </a:solidFill>
                <a:latin typeface="Times New Roman"/>
                <a:cs typeface="Times New Roman"/>
              </a:rPr>
              <a:t>suas </a:t>
            </a:r>
            <a:r>
              <a:rPr dirty="0" sz="1100">
                <a:solidFill>
                  <a:srgbClr val="161616"/>
                </a:solidFill>
                <a:latin typeface="Times New Roman"/>
                <a:cs typeface="Times New Roman"/>
              </a:rPr>
              <a:t>atribuições</a:t>
            </a:r>
            <a:r>
              <a:rPr dirty="0" sz="1100" spc="11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0E0E0E"/>
                </a:solidFill>
                <a:latin typeface="Times New Roman"/>
                <a:cs typeface="Times New Roman"/>
              </a:rPr>
              <a:t>legais</a:t>
            </a:r>
            <a:r>
              <a:rPr dirty="0" sz="1100" spc="7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32323"/>
                </a:solidFill>
                <a:latin typeface="Times New Roman"/>
                <a:cs typeface="Times New Roman"/>
              </a:rPr>
              <a:t>e</a:t>
            </a:r>
            <a:r>
              <a:rPr dirty="0" sz="1100" spc="3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82828"/>
                </a:solidFill>
                <a:latin typeface="Times New Roman"/>
                <a:cs typeface="Times New Roman"/>
              </a:rPr>
              <a:t>de</a:t>
            </a:r>
            <a:r>
              <a:rPr dirty="0" sz="1100" spc="3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F1F1F"/>
                </a:solidFill>
                <a:latin typeface="Times New Roman"/>
                <a:cs typeface="Times New Roman"/>
              </a:rPr>
              <a:t>conformidade</a:t>
            </a:r>
            <a:r>
              <a:rPr dirty="0" sz="1100" spc="15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12121"/>
                </a:solidFill>
                <a:latin typeface="Times New Roman"/>
                <a:cs typeface="Times New Roman"/>
              </a:rPr>
              <a:t>com</a:t>
            </a:r>
            <a:r>
              <a:rPr dirty="0" sz="1100" spc="10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A2A2A"/>
                </a:solidFill>
                <a:latin typeface="Times New Roman"/>
                <a:cs typeface="Times New Roman"/>
              </a:rPr>
              <a:t>o</a:t>
            </a:r>
            <a:r>
              <a:rPr dirty="0" sz="1100" spc="6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0E0E0E"/>
                </a:solidFill>
                <a:latin typeface="Times New Roman"/>
                <a:cs typeface="Times New Roman"/>
              </a:rPr>
              <a:t>inciso</a:t>
            </a:r>
            <a:r>
              <a:rPr dirty="0" sz="1100" spc="8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A1A1A"/>
                </a:solidFill>
                <a:latin typeface="Times New Roman"/>
                <a:cs typeface="Times New Roman"/>
              </a:rPr>
              <a:t>VII,</a:t>
            </a:r>
            <a:r>
              <a:rPr dirty="0" sz="1100" spc="7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A1A1A"/>
                </a:solidFill>
                <a:latin typeface="Times New Roman"/>
                <a:cs typeface="Times New Roman"/>
              </a:rPr>
              <a:t>do</a:t>
            </a:r>
            <a:r>
              <a:rPr dirty="0" sz="1100" spc="4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0C0C0C"/>
                </a:solidFill>
                <a:latin typeface="Times New Roman"/>
                <a:cs typeface="Times New Roman"/>
              </a:rPr>
              <a:t>art.</a:t>
            </a:r>
            <a:r>
              <a:rPr dirty="0" sz="1100" spc="5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12121"/>
                </a:solidFill>
                <a:latin typeface="Times New Roman"/>
                <a:cs typeface="Times New Roman"/>
              </a:rPr>
              <a:t>74</a:t>
            </a:r>
            <a:r>
              <a:rPr dirty="0" sz="1100" spc="5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81818"/>
                </a:solidFill>
                <a:latin typeface="Times New Roman"/>
                <a:cs typeface="Times New Roman"/>
              </a:rPr>
              <a:t>combinado</a:t>
            </a:r>
            <a:r>
              <a:rPr dirty="0" sz="1100" spc="12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32323"/>
                </a:solidFill>
                <a:latin typeface="Times New Roman"/>
                <a:cs typeface="Times New Roman"/>
              </a:rPr>
              <a:t>com</a:t>
            </a:r>
            <a:r>
              <a:rPr dirty="0" sz="1100" spc="13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12121"/>
                </a:solidFill>
                <a:latin typeface="Times New Roman"/>
                <a:cs typeface="Times New Roman"/>
              </a:rPr>
              <a:t>o</a:t>
            </a:r>
            <a:r>
              <a:rPr dirty="0" sz="1100" spc="3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12121"/>
                </a:solidFill>
                <a:latin typeface="Times New Roman"/>
                <a:cs typeface="Times New Roman"/>
              </a:rPr>
              <a:t>art.</a:t>
            </a:r>
            <a:r>
              <a:rPr dirty="0" sz="1100" spc="5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181818"/>
                </a:solidFill>
                <a:latin typeface="Times New Roman"/>
                <a:cs typeface="Times New Roman"/>
              </a:rPr>
              <a:t>91, </a:t>
            </a:r>
            <a:r>
              <a:rPr dirty="0" sz="1100" spc="-10">
                <a:solidFill>
                  <a:srgbClr val="2A2A2A"/>
                </a:solidFill>
                <a:latin typeface="Times New Roman"/>
                <a:cs typeface="Times New Roman"/>
              </a:rPr>
              <a:t>inciso</a:t>
            </a:r>
            <a:r>
              <a:rPr dirty="0" sz="1100" spc="-2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343434"/>
                </a:solidFill>
                <a:latin typeface="Times New Roman"/>
                <a:cs typeface="Times New Roman"/>
              </a:rPr>
              <a:t>I,</a:t>
            </a:r>
            <a:r>
              <a:rPr dirty="0" sz="1100" spc="-4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C1C1C"/>
                </a:solidFill>
                <a:latin typeface="Times New Roman"/>
                <a:cs typeface="Times New Roman"/>
              </a:rPr>
              <a:t>alínea</a:t>
            </a:r>
            <a:r>
              <a:rPr dirty="0" sz="1100" spc="31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 spc="-60">
                <a:solidFill>
                  <a:srgbClr val="212121"/>
                </a:solidFill>
                <a:latin typeface="Times New Roman"/>
                <a:cs typeface="Times New Roman"/>
              </a:rPr>
              <a:t>y”,</a:t>
            </a:r>
            <a:r>
              <a:rPr dirty="0" sz="1100" spc="-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1A1A1A"/>
                </a:solidFill>
                <a:latin typeface="Times New Roman"/>
                <a:cs typeface="Times New Roman"/>
              </a:rPr>
              <a:t>ambos</a:t>
            </a:r>
            <a:r>
              <a:rPr dirty="0" sz="1100" spc="-1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343434"/>
                </a:solidFill>
                <a:latin typeface="Times New Roman"/>
                <a:cs typeface="Times New Roman"/>
              </a:rPr>
              <a:t>da</a:t>
            </a:r>
            <a:r>
              <a:rPr dirty="0" sz="1100" spc="-1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D1D1D"/>
                </a:solidFill>
                <a:latin typeface="Times New Roman"/>
                <a:cs typeface="Times New Roman"/>
              </a:rPr>
              <a:t>Lei</a:t>
            </a:r>
            <a:r>
              <a:rPr dirty="0" sz="1100" spc="-1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1F1F1F"/>
                </a:solidFill>
                <a:latin typeface="Times New Roman"/>
                <a:cs typeface="Times New Roman"/>
              </a:rPr>
              <a:t>Orgânica</a:t>
            </a:r>
            <a:r>
              <a:rPr dirty="0" sz="1100" spc="-3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42424"/>
                </a:solidFill>
                <a:latin typeface="Times New Roman"/>
                <a:cs typeface="Times New Roman"/>
              </a:rPr>
              <a:t>do</a:t>
            </a:r>
            <a:r>
              <a:rPr dirty="0" sz="1100" spc="-5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131313"/>
                </a:solidFill>
                <a:latin typeface="Times New Roman"/>
                <a:cs typeface="Times New Roman"/>
              </a:rPr>
              <a:t>Município</a:t>
            </a:r>
            <a:r>
              <a:rPr dirty="0" sz="110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A1A1A"/>
                </a:solidFill>
                <a:latin typeface="Times New Roman"/>
                <a:cs typeface="Times New Roman"/>
              </a:rPr>
              <a:t>de</a:t>
            </a:r>
            <a:r>
              <a:rPr dirty="0" sz="1100" spc="-5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A1A1A"/>
                </a:solidFill>
                <a:latin typeface="Times New Roman"/>
                <a:cs typeface="Times New Roman"/>
              </a:rPr>
              <a:t>Seropédica,</a:t>
            </a:r>
            <a:endParaRPr sz="1100">
              <a:latin typeface="Times New Roman"/>
              <a:cs typeface="Times New Roman"/>
            </a:endParaRPr>
          </a:p>
          <a:p>
            <a:pPr algn="just" marL="14604" marR="15875">
              <a:lnSpc>
                <a:spcPct val="106800"/>
              </a:lnSpc>
              <a:spcBef>
                <a:spcPts val="990"/>
              </a:spcBef>
            </a:pPr>
            <a:r>
              <a:rPr dirty="0" sz="1100">
                <a:solidFill>
                  <a:srgbClr val="161616"/>
                </a:solidFill>
                <a:latin typeface="Times New Roman"/>
                <a:cs typeface="Times New Roman"/>
              </a:rPr>
              <a:t>Considerando</a:t>
            </a:r>
            <a:r>
              <a:rPr dirty="0" sz="1100" spc="7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32323"/>
                </a:solidFill>
                <a:latin typeface="Times New Roman"/>
                <a:cs typeface="Times New Roman"/>
              </a:rPr>
              <a:t>a</a:t>
            </a:r>
            <a:r>
              <a:rPr dirty="0" sz="1100" spc="-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61616"/>
                </a:solidFill>
                <a:latin typeface="Times New Roman"/>
                <a:cs typeface="Times New Roman"/>
              </a:rPr>
              <a:t>nomeação</a:t>
            </a:r>
            <a:r>
              <a:rPr dirty="0" sz="1100" spc="2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81818"/>
                </a:solidFill>
                <a:latin typeface="Times New Roman"/>
                <a:cs typeface="Times New Roman"/>
              </a:rPr>
              <a:t>do</a:t>
            </a:r>
            <a:r>
              <a:rPr dirty="0" sz="1100" spc="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0E0E0E"/>
                </a:solidFill>
                <a:latin typeface="Times New Roman"/>
                <a:cs typeface="Times New Roman"/>
              </a:rPr>
              <a:t>titular</a:t>
            </a:r>
            <a:r>
              <a:rPr dirty="0" sz="1100" spc="4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31313"/>
                </a:solidFill>
                <a:latin typeface="Times New Roman"/>
                <a:cs typeface="Times New Roman"/>
              </a:rPr>
              <a:t>da</a:t>
            </a:r>
            <a:r>
              <a:rPr dirty="0" sz="1100" spc="1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31313"/>
                </a:solidFill>
                <a:latin typeface="Times New Roman"/>
                <a:cs typeface="Times New Roman"/>
              </a:rPr>
              <a:t>Secretaria</a:t>
            </a:r>
            <a:r>
              <a:rPr dirty="0" sz="1100" spc="7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81818"/>
                </a:solidFill>
                <a:latin typeface="Times New Roman"/>
                <a:cs typeface="Times New Roman"/>
              </a:rPr>
              <a:t>Municipal</a:t>
            </a:r>
            <a:r>
              <a:rPr dirty="0" sz="1100" spc="9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32323"/>
                </a:solidFill>
                <a:latin typeface="Times New Roman"/>
                <a:cs typeface="Times New Roman"/>
              </a:rPr>
              <a:t>de</a:t>
            </a:r>
            <a:r>
              <a:rPr dirty="0" sz="1100" spc="4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0F0F0F"/>
                </a:solidFill>
                <a:latin typeface="Times New Roman"/>
                <a:cs typeface="Times New Roman"/>
              </a:rPr>
              <a:t>Assistência</a:t>
            </a:r>
            <a:r>
              <a:rPr dirty="0" sz="1100" spc="5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81818"/>
                </a:solidFill>
                <a:latin typeface="Times New Roman"/>
                <a:cs typeface="Times New Roman"/>
              </a:rPr>
              <a:t>Social</a:t>
            </a:r>
            <a:r>
              <a:rPr dirty="0" sz="1100" spc="8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A2A2A"/>
                </a:solidFill>
                <a:latin typeface="Times New Roman"/>
                <a:cs typeface="Times New Roman"/>
              </a:rPr>
              <a:t>e</a:t>
            </a:r>
            <a:r>
              <a:rPr dirty="0" sz="1100" spc="1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0F0F0F"/>
                </a:solidFill>
                <a:latin typeface="Times New Roman"/>
                <a:cs typeface="Times New Roman"/>
              </a:rPr>
              <a:t>Direitos </a:t>
            </a:r>
            <a:r>
              <a:rPr dirty="0" sz="1100" spc="-20">
                <a:solidFill>
                  <a:srgbClr val="181818"/>
                </a:solidFill>
                <a:latin typeface="Times New Roman"/>
                <a:cs typeface="Times New Roman"/>
              </a:rPr>
              <a:t>Humanos</a:t>
            </a:r>
            <a:r>
              <a:rPr dirty="0" sz="1100" spc="-5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61616"/>
                </a:solidFill>
                <a:latin typeface="Times New Roman"/>
                <a:cs typeface="Times New Roman"/>
              </a:rPr>
              <a:t>de</a:t>
            </a:r>
            <a:r>
              <a:rPr dirty="0" sz="1100" spc="-4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C1C1C"/>
                </a:solidFill>
                <a:latin typeface="Times New Roman"/>
                <a:cs typeface="Times New Roman"/>
              </a:rPr>
              <a:t>acordo</a:t>
            </a:r>
            <a:r>
              <a:rPr dirty="0" sz="1100" spc="-1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A1A1A"/>
                </a:solidFill>
                <a:latin typeface="Times New Roman"/>
                <a:cs typeface="Times New Roman"/>
              </a:rPr>
              <a:t>com</a:t>
            </a:r>
            <a:r>
              <a:rPr dirty="0" sz="1100" spc="2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B2B2B"/>
                </a:solidFill>
                <a:latin typeface="Times New Roman"/>
                <a:cs typeface="Times New Roman"/>
              </a:rPr>
              <a:t>a</a:t>
            </a:r>
            <a:r>
              <a:rPr dirty="0" sz="1100" spc="-15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61616"/>
                </a:solidFill>
                <a:latin typeface="Times New Roman"/>
                <a:cs typeface="Times New Roman"/>
              </a:rPr>
              <a:t>Portaria</a:t>
            </a:r>
            <a:r>
              <a:rPr dirty="0" sz="1100" spc="2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 spc="-50">
                <a:solidFill>
                  <a:srgbClr val="151515"/>
                </a:solidFill>
                <a:latin typeface="Times New Roman"/>
                <a:cs typeface="Times New Roman"/>
              </a:rPr>
              <a:t>n°</a:t>
            </a:r>
            <a:r>
              <a:rPr dirty="0" sz="1100" spc="-1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0F0F0F"/>
                </a:solidFill>
                <a:latin typeface="Times New Roman"/>
                <a:cs typeface="Times New Roman"/>
              </a:rPr>
              <a:t>218/2024,</a:t>
            </a:r>
            <a:r>
              <a:rPr dirty="0" sz="1100" spc="4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61616"/>
                </a:solidFill>
                <a:latin typeface="Times New Roman"/>
                <a:cs typeface="Times New Roman"/>
              </a:rPr>
              <a:t>havendo,</a:t>
            </a:r>
            <a:r>
              <a:rPr dirty="0" sz="1100" spc="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A1A1A"/>
                </a:solidFill>
                <a:latin typeface="Times New Roman"/>
                <a:cs typeface="Times New Roman"/>
              </a:rPr>
              <a:t>destarte,</a:t>
            </a:r>
            <a:r>
              <a:rPr dirty="0" sz="1100" spc="2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0A0A0A"/>
                </a:solidFill>
                <a:latin typeface="Times New Roman"/>
                <a:cs typeface="Times New Roman"/>
              </a:rPr>
              <a:t>a</a:t>
            </a:r>
            <a:r>
              <a:rPr dirty="0" sz="1100" spc="-2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0C0C0C"/>
                </a:solidFill>
                <a:latin typeface="Times New Roman"/>
                <a:cs typeface="Times New Roman"/>
              </a:rPr>
              <a:t>importância</a:t>
            </a:r>
            <a:r>
              <a:rPr dirty="0" sz="1100" spc="5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61616"/>
                </a:solidFill>
                <a:latin typeface="Times New Roman"/>
                <a:cs typeface="Times New Roman"/>
              </a:rPr>
              <a:t>da</a:t>
            </a:r>
            <a:r>
              <a:rPr dirty="0" sz="1100" spc="-3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0A0A0A"/>
                </a:solidFill>
                <a:latin typeface="Times New Roman"/>
                <a:cs typeface="Times New Roman"/>
              </a:rPr>
              <a:t>delegação </a:t>
            </a:r>
            <a:r>
              <a:rPr dirty="0" sz="1100">
                <a:solidFill>
                  <a:srgbClr val="1F1F1F"/>
                </a:solidFill>
                <a:latin typeface="Times New Roman"/>
                <a:cs typeface="Times New Roman"/>
              </a:rPr>
              <a:t>de</a:t>
            </a:r>
            <a:r>
              <a:rPr dirty="0" sz="1100" spc="-6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C1C1C"/>
                </a:solidFill>
                <a:latin typeface="Times New Roman"/>
                <a:cs typeface="Times New Roman"/>
              </a:rPr>
              <a:t>competência</a:t>
            </a:r>
            <a:r>
              <a:rPr dirty="0" sz="1100" spc="2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62626"/>
                </a:solidFill>
                <a:latin typeface="Times New Roman"/>
                <a:cs typeface="Times New Roman"/>
              </a:rPr>
              <a:t>para</a:t>
            </a:r>
            <a:r>
              <a:rPr dirty="0" sz="1100" spc="-6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81818"/>
                </a:solidFill>
                <a:latin typeface="Times New Roman"/>
                <a:cs typeface="Times New Roman"/>
              </a:rPr>
              <a:t>gerenciar</a:t>
            </a:r>
            <a:r>
              <a:rPr dirty="0" sz="1100" spc="-1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12121"/>
                </a:solidFill>
                <a:latin typeface="Times New Roman"/>
                <a:cs typeface="Times New Roman"/>
              </a:rPr>
              <a:t>o</a:t>
            </a:r>
            <a:r>
              <a:rPr dirty="0" sz="1100" spc="-4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A1A1A"/>
                </a:solidFill>
                <a:latin typeface="Times New Roman"/>
                <a:cs typeface="Times New Roman"/>
              </a:rPr>
              <a:t>Fundo</a:t>
            </a:r>
            <a:r>
              <a:rPr dirty="0" sz="1100" spc="-3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61616"/>
                </a:solidFill>
                <a:latin typeface="Times New Roman"/>
                <a:cs typeface="Times New Roman"/>
              </a:rPr>
              <a:t>Municipal</a:t>
            </a:r>
            <a:r>
              <a:rPr dirty="0" sz="1100" spc="4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0E0E0E"/>
                </a:solidFill>
                <a:latin typeface="Times New Roman"/>
                <a:cs typeface="Times New Roman"/>
              </a:rPr>
              <a:t>de</a:t>
            </a:r>
            <a:r>
              <a:rPr dirty="0" sz="1100" spc="-2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0C0C0C"/>
                </a:solidFill>
                <a:latin typeface="Times New Roman"/>
                <a:cs typeface="Times New Roman"/>
              </a:rPr>
              <a:t>Assistência</a:t>
            </a:r>
            <a:r>
              <a:rPr dirty="0" sz="1100" spc="1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81818"/>
                </a:solidFill>
                <a:latin typeface="Times New Roman"/>
                <a:cs typeface="Times New Roman"/>
              </a:rPr>
              <a:t>Social,</a:t>
            </a:r>
            <a:r>
              <a:rPr dirty="0" sz="1100" spc="-3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61616"/>
                </a:solidFill>
                <a:latin typeface="Times New Roman"/>
                <a:cs typeface="Times New Roman"/>
              </a:rPr>
              <a:t>Fundo</a:t>
            </a:r>
            <a:r>
              <a:rPr dirty="0" sz="1100" spc="-1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31313"/>
                </a:solidFill>
                <a:latin typeface="Times New Roman"/>
                <a:cs typeface="Times New Roman"/>
              </a:rPr>
              <a:t>Municipal</a:t>
            </a:r>
            <a:r>
              <a:rPr dirty="0" sz="1100" spc="2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111111"/>
                </a:solidFill>
                <a:latin typeface="Times New Roman"/>
                <a:cs typeface="Times New Roman"/>
              </a:rPr>
              <a:t>dos </a:t>
            </a:r>
            <a:r>
              <a:rPr dirty="0" sz="1100">
                <a:solidFill>
                  <a:srgbClr val="181818"/>
                </a:solidFill>
                <a:latin typeface="Times New Roman"/>
                <a:cs typeface="Times New Roman"/>
              </a:rPr>
              <a:t>Diretos</a:t>
            </a:r>
            <a:r>
              <a:rPr dirty="0" sz="1100" spc="18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61616"/>
                </a:solidFill>
                <a:latin typeface="Times New Roman"/>
                <a:cs typeface="Times New Roman"/>
              </a:rPr>
              <a:t>da</a:t>
            </a:r>
            <a:r>
              <a:rPr dirty="0" sz="1100" spc="15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C1C1C"/>
                </a:solidFill>
                <a:latin typeface="Times New Roman"/>
                <a:cs typeface="Times New Roman"/>
              </a:rPr>
              <a:t>Criança</a:t>
            </a:r>
            <a:r>
              <a:rPr dirty="0" sz="1100" spc="19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C1C1C"/>
                </a:solidFill>
                <a:latin typeface="Times New Roman"/>
                <a:cs typeface="Times New Roman"/>
              </a:rPr>
              <a:t>e</a:t>
            </a:r>
            <a:r>
              <a:rPr dirty="0" sz="1100" spc="16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F1F1F"/>
                </a:solidFill>
                <a:latin typeface="Times New Roman"/>
                <a:cs typeface="Times New Roman"/>
              </a:rPr>
              <a:t>do</a:t>
            </a:r>
            <a:r>
              <a:rPr dirty="0" sz="1100" spc="15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11111"/>
                </a:solidFill>
                <a:latin typeface="Times New Roman"/>
                <a:cs typeface="Times New Roman"/>
              </a:rPr>
              <a:t>Adolescente,</a:t>
            </a:r>
            <a:r>
              <a:rPr dirty="0" sz="1100" spc="23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F1F1F"/>
                </a:solidFill>
                <a:latin typeface="Times New Roman"/>
                <a:cs typeface="Times New Roman"/>
              </a:rPr>
              <a:t>Fundo</a:t>
            </a:r>
            <a:r>
              <a:rPr dirty="0" sz="1100" spc="18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080808"/>
                </a:solidFill>
                <a:latin typeface="Times New Roman"/>
                <a:cs typeface="Times New Roman"/>
              </a:rPr>
              <a:t>Municipal</a:t>
            </a:r>
            <a:r>
              <a:rPr dirty="0" sz="1100" spc="225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D1D1D"/>
                </a:solidFill>
                <a:latin typeface="Times New Roman"/>
                <a:cs typeface="Times New Roman"/>
              </a:rPr>
              <a:t>do</a:t>
            </a:r>
            <a:r>
              <a:rPr dirty="0" sz="1100" spc="14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51515"/>
                </a:solidFill>
                <a:latin typeface="Times New Roman"/>
                <a:cs typeface="Times New Roman"/>
              </a:rPr>
              <a:t>Idoso</a:t>
            </a:r>
            <a:r>
              <a:rPr dirty="0" sz="1100" spc="18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F1F1F"/>
                </a:solidFill>
                <a:latin typeface="Times New Roman"/>
                <a:cs typeface="Times New Roman"/>
              </a:rPr>
              <a:t>e</a:t>
            </a:r>
            <a:r>
              <a:rPr dirty="0" sz="1100" spc="18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31313"/>
                </a:solidFill>
                <a:latin typeface="Times New Roman"/>
                <a:cs typeface="Times New Roman"/>
              </a:rPr>
              <a:t>Fundo</a:t>
            </a:r>
            <a:r>
              <a:rPr dirty="0" sz="1100" spc="18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11111"/>
                </a:solidFill>
                <a:latin typeface="Times New Roman"/>
                <a:cs typeface="Times New Roman"/>
              </a:rPr>
              <a:t>Municipal</a:t>
            </a:r>
            <a:r>
              <a:rPr dirty="0" sz="1100" spc="204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1D1D1D"/>
                </a:solidFill>
                <a:latin typeface="Times New Roman"/>
                <a:cs typeface="Times New Roman"/>
              </a:rPr>
              <a:t>dos </a:t>
            </a:r>
            <a:r>
              <a:rPr dirty="0" sz="1100" spc="-10">
                <a:solidFill>
                  <a:srgbClr val="1D1D1D"/>
                </a:solidFill>
                <a:latin typeface="Times New Roman"/>
                <a:cs typeface="Times New Roman"/>
              </a:rPr>
              <a:t>Direitos</a:t>
            </a:r>
            <a:r>
              <a:rPr dirty="0" sz="1100" spc="-2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A2A2A"/>
                </a:solidFill>
                <a:latin typeface="Times New Roman"/>
                <a:cs typeface="Times New Roman"/>
              </a:rPr>
              <a:t>da</a:t>
            </a:r>
            <a:r>
              <a:rPr dirty="0" sz="1100" spc="-4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212121"/>
                </a:solidFill>
                <a:latin typeface="Times New Roman"/>
                <a:cs typeface="Times New Roman"/>
              </a:rPr>
              <a:t>Pessoa</a:t>
            </a:r>
            <a:r>
              <a:rPr dirty="0" sz="110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151515"/>
                </a:solidFill>
                <a:latin typeface="Times New Roman"/>
                <a:cs typeface="Times New Roman"/>
              </a:rPr>
              <a:t>com</a:t>
            </a:r>
            <a:r>
              <a:rPr dirty="0" sz="1100" spc="-1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1A1A1A"/>
                </a:solidFill>
                <a:latin typeface="Times New Roman"/>
                <a:cs typeface="Times New Roman"/>
              </a:rPr>
              <a:t>Deficiência</a:t>
            </a:r>
            <a:r>
              <a:rPr dirty="0" sz="1100" spc="2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D2D2D"/>
                </a:solidFill>
                <a:latin typeface="Times New Roman"/>
                <a:cs typeface="Times New Roman"/>
              </a:rPr>
              <a:t>e</a:t>
            </a:r>
            <a:r>
              <a:rPr dirty="0" sz="1100" spc="-6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161616"/>
                </a:solidFill>
                <a:latin typeface="Times New Roman"/>
                <a:cs typeface="Times New Roman"/>
              </a:rPr>
              <a:t>Doenças</a:t>
            </a:r>
            <a:r>
              <a:rPr dirty="0" sz="1100" spc="-1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232323"/>
                </a:solidFill>
                <a:latin typeface="Times New Roman"/>
                <a:cs typeface="Times New Roman"/>
              </a:rPr>
              <a:t>Raras</a:t>
            </a:r>
            <a:r>
              <a:rPr dirty="0" sz="1100" spc="-3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51515"/>
                </a:solidFill>
                <a:latin typeface="Times New Roman"/>
                <a:cs typeface="Times New Roman"/>
              </a:rPr>
              <a:t>de</a:t>
            </a:r>
            <a:r>
              <a:rPr dirty="0" sz="1100" spc="-4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Seropédica;</a:t>
            </a:r>
            <a:endParaRPr sz="1100">
              <a:latin typeface="Times New Roman"/>
              <a:cs typeface="Times New Roman"/>
            </a:endParaRPr>
          </a:p>
          <a:p>
            <a:pPr algn="just" marL="17780" marR="12065" indent="-3175">
              <a:lnSpc>
                <a:spcPct val="106800"/>
              </a:lnSpc>
              <a:spcBef>
                <a:spcPts val="985"/>
              </a:spcBef>
            </a:pPr>
            <a:r>
              <a:rPr dirty="0" sz="1100">
                <a:solidFill>
                  <a:srgbClr val="161616"/>
                </a:solidFill>
                <a:latin typeface="Times New Roman"/>
                <a:cs typeface="Times New Roman"/>
              </a:rPr>
              <a:t>Considerando,</a:t>
            </a:r>
            <a:r>
              <a:rPr dirty="0" sz="1100" spc="254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C1C1C"/>
                </a:solidFill>
                <a:latin typeface="Times New Roman"/>
                <a:cs typeface="Times New Roman"/>
              </a:rPr>
              <a:t>por</a:t>
            </a:r>
            <a:r>
              <a:rPr dirty="0" sz="1100" spc="18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12121"/>
                </a:solidFill>
                <a:latin typeface="Times New Roman"/>
                <a:cs typeface="Times New Roman"/>
              </a:rPr>
              <a:t>sua</a:t>
            </a:r>
            <a:r>
              <a:rPr dirty="0" sz="1100" spc="16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12121"/>
                </a:solidFill>
                <a:latin typeface="Times New Roman"/>
                <a:cs typeface="Times New Roman"/>
              </a:rPr>
              <a:t>vez,</a:t>
            </a:r>
            <a:r>
              <a:rPr dirty="0" sz="1100" spc="18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B2B2B"/>
                </a:solidFill>
                <a:latin typeface="Times New Roman"/>
                <a:cs typeface="Times New Roman"/>
              </a:rPr>
              <a:t>a</a:t>
            </a:r>
            <a:r>
              <a:rPr dirty="0" sz="1100" spc="175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0F0F0F"/>
                </a:solidFill>
                <a:latin typeface="Times New Roman"/>
                <a:cs typeface="Times New Roman"/>
              </a:rPr>
              <a:t>necessária</a:t>
            </a:r>
            <a:r>
              <a:rPr dirty="0" sz="1100" spc="24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C1C1C"/>
                </a:solidFill>
                <a:latin typeface="Times New Roman"/>
                <a:cs typeface="Times New Roman"/>
              </a:rPr>
              <a:t>continuidade</a:t>
            </a:r>
            <a:r>
              <a:rPr dirty="0" sz="1100" spc="24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31313"/>
                </a:solidFill>
                <a:latin typeface="Times New Roman"/>
                <a:cs typeface="Times New Roman"/>
              </a:rPr>
              <a:t>para</a:t>
            </a:r>
            <a:r>
              <a:rPr dirty="0" sz="1100" spc="18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C1C1C"/>
                </a:solidFill>
                <a:latin typeface="Times New Roman"/>
                <a:cs typeface="Times New Roman"/>
              </a:rPr>
              <a:t>a</a:t>
            </a:r>
            <a:r>
              <a:rPr dirty="0" sz="1100" spc="17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gestão</a:t>
            </a:r>
            <a:r>
              <a:rPr dirty="0" sz="1100" spc="215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F1F1F"/>
                </a:solidFill>
                <a:latin typeface="Times New Roman"/>
                <a:cs typeface="Times New Roman"/>
              </a:rPr>
              <a:t>própria</a:t>
            </a:r>
            <a:r>
              <a:rPr dirty="0" sz="1100" spc="18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F1F1F"/>
                </a:solidFill>
                <a:latin typeface="Times New Roman"/>
                <a:cs typeface="Times New Roman"/>
              </a:rPr>
              <a:t>da</a:t>
            </a:r>
            <a:r>
              <a:rPr dirty="0" sz="1100" spc="17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81818"/>
                </a:solidFill>
                <a:latin typeface="Times New Roman"/>
                <a:cs typeface="Times New Roman"/>
              </a:rPr>
              <a:t>Secretaria </a:t>
            </a:r>
            <a:r>
              <a:rPr dirty="0" sz="1100">
                <a:solidFill>
                  <a:srgbClr val="212121"/>
                </a:solidFill>
                <a:latin typeface="Times New Roman"/>
                <a:cs typeface="Times New Roman"/>
              </a:rPr>
              <a:t>Municipal</a:t>
            </a:r>
            <a:r>
              <a:rPr dirty="0" sz="1100" spc="5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D1D1D"/>
                </a:solidFill>
                <a:latin typeface="Times New Roman"/>
                <a:cs typeface="Times New Roman"/>
              </a:rPr>
              <a:t>de</a:t>
            </a:r>
            <a:r>
              <a:rPr dirty="0" sz="1100" spc="-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31313"/>
                </a:solidFill>
                <a:latin typeface="Times New Roman"/>
                <a:cs typeface="Times New Roman"/>
              </a:rPr>
              <a:t>Assistência</a:t>
            </a:r>
            <a:r>
              <a:rPr dirty="0" sz="1100" spc="3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A1A1A"/>
                </a:solidFill>
                <a:latin typeface="Times New Roman"/>
                <a:cs typeface="Times New Roman"/>
              </a:rPr>
              <a:t>Social</a:t>
            </a:r>
            <a:r>
              <a:rPr dirty="0" sz="1100" spc="2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A1A1A"/>
                </a:solidFill>
                <a:latin typeface="Times New Roman"/>
                <a:cs typeface="Times New Roman"/>
              </a:rPr>
              <a:t>e</a:t>
            </a:r>
            <a:r>
              <a:rPr dirty="0" sz="1100" spc="-3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81818"/>
                </a:solidFill>
                <a:latin typeface="Times New Roman"/>
                <a:cs typeface="Times New Roman"/>
              </a:rPr>
              <a:t>Direitos</a:t>
            </a:r>
            <a:r>
              <a:rPr dirty="0" sz="1100" spc="2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61616"/>
                </a:solidFill>
                <a:latin typeface="Times New Roman"/>
                <a:cs typeface="Times New Roman"/>
              </a:rPr>
              <a:t>Humanos</a:t>
            </a:r>
            <a:r>
              <a:rPr dirty="0" sz="1100" spc="5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61616"/>
                </a:solidFill>
                <a:latin typeface="Times New Roman"/>
                <a:cs typeface="Times New Roman"/>
              </a:rPr>
              <a:t>na </a:t>
            </a:r>
            <a:r>
              <a:rPr dirty="0" sz="1100">
                <a:latin typeface="Times New Roman"/>
                <a:cs typeface="Times New Roman"/>
              </a:rPr>
              <a:t>movimentação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A1A1A"/>
                </a:solidFill>
                <a:latin typeface="Times New Roman"/>
                <a:cs typeface="Times New Roman"/>
              </a:rPr>
              <a:t>bancária</a:t>
            </a:r>
            <a:r>
              <a:rPr dirty="0" sz="1100" spc="3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080808"/>
                </a:solidFill>
                <a:latin typeface="Times New Roman"/>
                <a:cs typeface="Times New Roman"/>
              </a:rPr>
              <a:t>referente</a:t>
            </a:r>
            <a:r>
              <a:rPr dirty="0" sz="1100" spc="65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262626"/>
                </a:solidFill>
                <a:latin typeface="Times New Roman"/>
                <a:cs typeface="Times New Roman"/>
              </a:rPr>
              <a:t>ao </a:t>
            </a:r>
            <a:r>
              <a:rPr dirty="0" sz="1100">
                <a:solidFill>
                  <a:srgbClr val="0E0E0E"/>
                </a:solidFill>
                <a:latin typeface="Times New Roman"/>
                <a:cs typeface="Times New Roman"/>
              </a:rPr>
              <a:t>Fundo</a:t>
            </a:r>
            <a:r>
              <a:rPr dirty="0" sz="1100" spc="28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81818"/>
                </a:solidFill>
                <a:latin typeface="Times New Roman"/>
                <a:cs typeface="Times New Roman"/>
              </a:rPr>
              <a:t>Municipal</a:t>
            </a:r>
            <a:r>
              <a:rPr dirty="0" sz="1100" spc="29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A1A1A"/>
                </a:solidFill>
                <a:latin typeface="Times New Roman"/>
                <a:cs typeface="Times New Roman"/>
              </a:rPr>
              <a:t>de</a:t>
            </a:r>
            <a:r>
              <a:rPr dirty="0" sz="1100" spc="24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31313"/>
                </a:solidFill>
                <a:latin typeface="Times New Roman"/>
                <a:cs typeface="Times New Roman"/>
              </a:rPr>
              <a:t>Assistência</a:t>
            </a:r>
            <a:r>
              <a:rPr dirty="0" sz="1100" spc="31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31313"/>
                </a:solidFill>
                <a:latin typeface="Times New Roman"/>
                <a:cs typeface="Times New Roman"/>
              </a:rPr>
              <a:t>Social,</a:t>
            </a:r>
            <a:r>
              <a:rPr dirty="0" sz="1100" spc="28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31313"/>
                </a:solidFill>
                <a:latin typeface="Times New Roman"/>
                <a:cs typeface="Times New Roman"/>
              </a:rPr>
              <a:t>Fundo</a:t>
            </a:r>
            <a:r>
              <a:rPr dirty="0" sz="1100" spc="29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61616"/>
                </a:solidFill>
                <a:latin typeface="Times New Roman"/>
                <a:cs typeface="Times New Roman"/>
              </a:rPr>
              <a:t>Municipal</a:t>
            </a:r>
            <a:r>
              <a:rPr dirty="0" sz="1100" spc="31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31313"/>
                </a:solidFill>
                <a:latin typeface="Times New Roman"/>
                <a:cs typeface="Times New Roman"/>
              </a:rPr>
              <a:t>dos</a:t>
            </a:r>
            <a:r>
              <a:rPr dirty="0" sz="1100" spc="254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11111"/>
                </a:solidFill>
                <a:latin typeface="Times New Roman"/>
                <a:cs typeface="Times New Roman"/>
              </a:rPr>
              <a:t>Diretos</a:t>
            </a:r>
            <a:r>
              <a:rPr dirty="0" sz="1100" spc="27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F1F1F"/>
                </a:solidFill>
                <a:latin typeface="Times New Roman"/>
                <a:cs typeface="Times New Roman"/>
              </a:rPr>
              <a:t>da</a:t>
            </a:r>
            <a:r>
              <a:rPr dirty="0" sz="1100" spc="22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31313"/>
                </a:solidFill>
                <a:latin typeface="Times New Roman"/>
                <a:cs typeface="Times New Roman"/>
              </a:rPr>
              <a:t>Criança</a:t>
            </a:r>
            <a:r>
              <a:rPr dirty="0" sz="1100" spc="29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62626"/>
                </a:solidFill>
                <a:latin typeface="Times New Roman"/>
                <a:cs typeface="Times New Roman"/>
              </a:rPr>
              <a:t>e</a:t>
            </a:r>
            <a:r>
              <a:rPr dirty="0" sz="1100" spc="24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1A1A1A"/>
                </a:solidFill>
                <a:latin typeface="Times New Roman"/>
                <a:cs typeface="Times New Roman"/>
              </a:rPr>
              <a:t>do </a:t>
            </a:r>
            <a:r>
              <a:rPr dirty="0" sz="1100">
                <a:solidFill>
                  <a:srgbClr val="181818"/>
                </a:solidFill>
                <a:latin typeface="Times New Roman"/>
                <a:cs typeface="Times New Roman"/>
              </a:rPr>
              <a:t>Adolescente,</a:t>
            </a:r>
            <a:r>
              <a:rPr dirty="0" sz="1100" spc="27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31313"/>
                </a:solidFill>
                <a:latin typeface="Times New Roman"/>
                <a:cs typeface="Times New Roman"/>
              </a:rPr>
              <a:t>Fundo</a:t>
            </a:r>
            <a:r>
              <a:rPr dirty="0" sz="1100" spc="21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0F0F0F"/>
                </a:solidFill>
                <a:latin typeface="Times New Roman"/>
                <a:cs typeface="Times New Roman"/>
              </a:rPr>
              <a:t>Municipal</a:t>
            </a:r>
            <a:r>
              <a:rPr dirty="0" sz="1100" spc="24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81818"/>
                </a:solidFill>
                <a:latin typeface="Times New Roman"/>
                <a:cs typeface="Times New Roman"/>
              </a:rPr>
              <a:t>do</a:t>
            </a:r>
            <a:r>
              <a:rPr dirty="0" sz="1100" spc="18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31313"/>
                </a:solidFill>
                <a:latin typeface="Times New Roman"/>
                <a:cs typeface="Times New Roman"/>
              </a:rPr>
              <a:t>Idoso</a:t>
            </a:r>
            <a:r>
              <a:rPr dirty="0" sz="1100" spc="15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D1D1D"/>
                </a:solidFill>
                <a:latin typeface="Times New Roman"/>
                <a:cs typeface="Times New Roman"/>
              </a:rPr>
              <a:t>e</a:t>
            </a:r>
            <a:r>
              <a:rPr dirty="0" sz="1100" spc="18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31313"/>
                </a:solidFill>
                <a:latin typeface="Times New Roman"/>
                <a:cs typeface="Times New Roman"/>
              </a:rPr>
              <a:t>Fundo</a:t>
            </a:r>
            <a:r>
              <a:rPr dirty="0" sz="1100" spc="21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11111"/>
                </a:solidFill>
                <a:latin typeface="Times New Roman"/>
                <a:cs typeface="Times New Roman"/>
              </a:rPr>
              <a:t>Municipal</a:t>
            </a:r>
            <a:r>
              <a:rPr dirty="0" sz="1100" spc="24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C1C1C"/>
                </a:solidFill>
                <a:latin typeface="Times New Roman"/>
                <a:cs typeface="Times New Roman"/>
              </a:rPr>
              <a:t>dos</a:t>
            </a:r>
            <a:r>
              <a:rPr dirty="0" sz="1100" spc="19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11111"/>
                </a:solidFill>
                <a:latin typeface="Times New Roman"/>
                <a:cs typeface="Times New Roman"/>
              </a:rPr>
              <a:t>Direitos</a:t>
            </a:r>
            <a:r>
              <a:rPr dirty="0" sz="1100" spc="21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32323"/>
                </a:solidFill>
                <a:latin typeface="Times New Roman"/>
                <a:cs typeface="Times New Roman"/>
              </a:rPr>
              <a:t>da</a:t>
            </a:r>
            <a:r>
              <a:rPr dirty="0" sz="1100" spc="204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11111"/>
                </a:solidFill>
                <a:latin typeface="Times New Roman"/>
                <a:cs typeface="Times New Roman"/>
              </a:rPr>
              <a:t>Pessoa</a:t>
            </a:r>
            <a:r>
              <a:rPr dirty="0" sz="1100" spc="17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131313"/>
                </a:solidFill>
                <a:latin typeface="Times New Roman"/>
                <a:cs typeface="Times New Roman"/>
              </a:rPr>
              <a:t>com </a:t>
            </a:r>
            <a:r>
              <a:rPr dirty="0" sz="1100" spc="-20">
                <a:solidFill>
                  <a:srgbClr val="1A1A1A"/>
                </a:solidFill>
                <a:latin typeface="Times New Roman"/>
                <a:cs typeface="Times New Roman"/>
              </a:rPr>
              <a:t>Deficiência</a:t>
            </a:r>
            <a:r>
              <a:rPr dirty="0" sz="1100" spc="2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F2F2F"/>
                </a:solidFill>
                <a:latin typeface="Times New Roman"/>
                <a:cs typeface="Times New Roman"/>
              </a:rPr>
              <a:t>e</a:t>
            </a:r>
            <a:r>
              <a:rPr dirty="0" sz="1100" spc="-5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111111"/>
                </a:solidFill>
                <a:latin typeface="Times New Roman"/>
                <a:cs typeface="Times New Roman"/>
              </a:rPr>
              <a:t>Doenças</a:t>
            </a:r>
            <a:r>
              <a:rPr dirty="0" sz="1100" spc="-1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232323"/>
                </a:solidFill>
                <a:latin typeface="Times New Roman"/>
                <a:cs typeface="Times New Roman"/>
              </a:rPr>
              <a:t>Raras </a:t>
            </a:r>
            <a:r>
              <a:rPr dirty="0" sz="1100">
                <a:solidFill>
                  <a:srgbClr val="1C1C1C"/>
                </a:solidFill>
                <a:latin typeface="Times New Roman"/>
                <a:cs typeface="Times New Roman"/>
              </a:rPr>
              <a:t>de</a:t>
            </a:r>
            <a:r>
              <a:rPr dirty="0" sz="1100" spc="-4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61616"/>
                </a:solidFill>
                <a:latin typeface="Times New Roman"/>
                <a:cs typeface="Times New Roman"/>
              </a:rPr>
              <a:t>Seropédica.</a:t>
            </a:r>
            <a:endParaRPr sz="1100">
              <a:latin typeface="Times New Roman"/>
              <a:cs typeface="Times New Roman"/>
            </a:endParaRPr>
          </a:p>
          <a:p>
            <a:pPr marL="20955">
              <a:lnSpc>
                <a:spcPct val="100000"/>
              </a:lnSpc>
              <a:spcBef>
                <a:spcPts val="1060"/>
              </a:spcBef>
            </a:pPr>
            <a:r>
              <a:rPr dirty="0" sz="1100" spc="-10">
                <a:solidFill>
                  <a:srgbClr val="212121"/>
                </a:solidFill>
                <a:latin typeface="Times New Roman"/>
                <a:cs typeface="Times New Roman"/>
              </a:rPr>
              <a:t>DECRETA</a:t>
            </a:r>
            <a:endParaRPr sz="1100">
              <a:latin typeface="Times New Roman"/>
              <a:cs typeface="Times New Roman"/>
            </a:endParaRPr>
          </a:p>
          <a:p>
            <a:pPr algn="just" marL="20955" marR="5080" indent="10160">
              <a:lnSpc>
                <a:spcPct val="106800"/>
              </a:lnSpc>
              <a:spcBef>
                <a:spcPts val="965"/>
              </a:spcBef>
            </a:pPr>
            <a:r>
              <a:rPr dirty="0" sz="1100" spc="-30">
                <a:solidFill>
                  <a:srgbClr val="212121"/>
                </a:solidFill>
                <a:latin typeface="Times New Roman"/>
                <a:cs typeface="Times New Roman"/>
              </a:rPr>
              <a:t>Art.</a:t>
            </a:r>
            <a:r>
              <a:rPr dirty="0" sz="1100" spc="17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00" spc="-35">
                <a:solidFill>
                  <a:srgbClr val="131313"/>
                </a:solidFill>
                <a:latin typeface="Times New Roman"/>
                <a:cs typeface="Times New Roman"/>
              </a:rPr>
              <a:t>1°</a:t>
            </a:r>
            <a:r>
              <a:rPr dirty="0" sz="1100" spc="13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212121"/>
                </a:solidFill>
                <a:latin typeface="Times New Roman"/>
                <a:cs typeface="Times New Roman"/>
              </a:rPr>
              <a:t>Fica</a:t>
            </a:r>
            <a:r>
              <a:rPr dirty="0" sz="1100" spc="21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151515"/>
                </a:solidFill>
                <a:latin typeface="Times New Roman"/>
                <a:cs typeface="Times New Roman"/>
              </a:rPr>
              <a:t>delegada</a:t>
            </a:r>
            <a:r>
              <a:rPr dirty="0" sz="1100" spc="22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A1A1A"/>
                </a:solidFill>
                <a:latin typeface="Times New Roman"/>
                <a:cs typeface="Times New Roman"/>
              </a:rPr>
              <a:t>a</a:t>
            </a:r>
            <a:r>
              <a:rPr dirty="0" sz="1100" spc="15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0E0E0E"/>
                </a:solidFill>
                <a:latin typeface="Times New Roman"/>
                <a:cs typeface="Times New Roman"/>
              </a:rPr>
              <a:t>competência</a:t>
            </a:r>
            <a:r>
              <a:rPr dirty="0" sz="1100" spc="24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1C1C1C"/>
                </a:solidFill>
                <a:latin typeface="Times New Roman"/>
                <a:cs typeface="Times New Roman"/>
              </a:rPr>
              <a:t>para</a:t>
            </a:r>
            <a:r>
              <a:rPr dirty="0" sz="1100" spc="24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 spc="-50">
                <a:solidFill>
                  <a:srgbClr val="1A1A1A"/>
                </a:solidFill>
                <a:latin typeface="Times New Roman"/>
                <a:cs typeface="Times New Roman"/>
              </a:rPr>
              <a:t>PRISCILLA</a:t>
            </a:r>
            <a:r>
              <a:rPr dirty="0" sz="1100" spc="31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 spc="-60">
                <a:solidFill>
                  <a:srgbClr val="181818"/>
                </a:solidFill>
                <a:latin typeface="Times New Roman"/>
                <a:cs typeface="Times New Roman"/>
              </a:rPr>
              <a:t>ANDREA</a:t>
            </a:r>
            <a:r>
              <a:rPr dirty="0" sz="1100" spc="32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 spc="-55">
                <a:solidFill>
                  <a:srgbClr val="232323"/>
                </a:solidFill>
                <a:latin typeface="Times New Roman"/>
                <a:cs typeface="Times New Roman"/>
              </a:rPr>
              <a:t>DE</a:t>
            </a:r>
            <a:r>
              <a:rPr dirty="0" sz="1100" spc="204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00" spc="-50">
                <a:solidFill>
                  <a:srgbClr val="181818"/>
                </a:solidFill>
                <a:latin typeface="Times New Roman"/>
                <a:cs typeface="Times New Roman"/>
              </a:rPr>
              <a:t>ALMEIDA</a:t>
            </a:r>
            <a:r>
              <a:rPr dirty="0" sz="1100" spc="25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 spc="-35">
                <a:solidFill>
                  <a:srgbClr val="1C1C1C"/>
                </a:solidFill>
                <a:latin typeface="Times New Roman"/>
                <a:cs typeface="Times New Roman"/>
              </a:rPr>
              <a:t>GALVES</a:t>
            </a:r>
            <a:r>
              <a:rPr dirty="0" sz="1100" spc="-2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 spc="-35">
                <a:solidFill>
                  <a:srgbClr val="212121"/>
                </a:solidFill>
                <a:latin typeface="Times New Roman"/>
                <a:cs typeface="Times New Roman"/>
              </a:rPr>
              <a:t>GUTIERRES,</a:t>
            </a:r>
            <a:r>
              <a:rPr dirty="0" sz="1100" spc="33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131313"/>
                </a:solidFill>
                <a:latin typeface="Times New Roman"/>
                <a:cs typeface="Times New Roman"/>
              </a:rPr>
              <a:t>matrícula</a:t>
            </a:r>
            <a:r>
              <a:rPr dirty="0" sz="1100" spc="30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00" spc="-60">
                <a:solidFill>
                  <a:srgbClr val="1C1C1C"/>
                </a:solidFill>
                <a:latin typeface="Times New Roman"/>
                <a:cs typeface="Times New Roman"/>
              </a:rPr>
              <a:t>n°</a:t>
            </a:r>
            <a:r>
              <a:rPr dirty="0" sz="1100" spc="21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111111"/>
                </a:solidFill>
                <a:latin typeface="Times New Roman"/>
                <a:cs typeface="Times New Roman"/>
              </a:rPr>
              <a:t>1002000,</a:t>
            </a:r>
            <a:r>
              <a:rPr dirty="0" sz="1100" spc="33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0C0C0C"/>
                </a:solidFill>
                <a:latin typeface="Times New Roman"/>
                <a:cs typeface="Times New Roman"/>
              </a:rPr>
              <a:t>Secretária</a:t>
            </a:r>
            <a:r>
              <a:rPr dirty="0" sz="1100" spc="26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111111"/>
                </a:solidFill>
                <a:latin typeface="Times New Roman"/>
                <a:cs typeface="Times New Roman"/>
              </a:rPr>
              <a:t>Municipal</a:t>
            </a:r>
            <a:r>
              <a:rPr dirty="0" sz="1100" spc="36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161616"/>
                </a:solidFill>
                <a:latin typeface="Times New Roman"/>
                <a:cs typeface="Times New Roman"/>
              </a:rPr>
              <a:t>de</a:t>
            </a:r>
            <a:r>
              <a:rPr dirty="0" sz="1100" spc="254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0C0C0C"/>
                </a:solidFill>
                <a:latin typeface="Times New Roman"/>
                <a:cs typeface="Times New Roman"/>
              </a:rPr>
              <a:t>Assistência</a:t>
            </a:r>
            <a:r>
              <a:rPr dirty="0" sz="1100" spc="33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0F0F0F"/>
                </a:solidFill>
                <a:latin typeface="Times New Roman"/>
                <a:cs typeface="Times New Roman"/>
              </a:rPr>
              <a:t>Social</a:t>
            </a:r>
            <a:r>
              <a:rPr dirty="0" sz="1100" spc="28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100" spc="5">
                <a:solidFill>
                  <a:srgbClr val="1F1F1F"/>
                </a:solidFill>
                <a:latin typeface="Times New Roman"/>
                <a:cs typeface="Times New Roman"/>
              </a:rPr>
              <a:t>e</a:t>
            </a:r>
            <a:r>
              <a:rPr dirty="0" sz="1100" spc="204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131313"/>
                </a:solidFill>
                <a:latin typeface="Times New Roman"/>
                <a:cs typeface="Times New Roman"/>
              </a:rPr>
              <a:t>Direitos</a:t>
            </a:r>
            <a:r>
              <a:rPr dirty="0" sz="1100" spc="-1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111111"/>
                </a:solidFill>
                <a:latin typeface="Times New Roman"/>
                <a:cs typeface="Times New Roman"/>
              </a:rPr>
              <a:t>Humanos,</a:t>
            </a:r>
            <a:r>
              <a:rPr dirty="0" sz="1100" spc="9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1C1C1C"/>
                </a:solidFill>
                <a:latin typeface="Times New Roman"/>
                <a:cs typeface="Times New Roman"/>
              </a:rPr>
              <a:t>em</a:t>
            </a:r>
            <a:r>
              <a:rPr dirty="0" sz="1100" spc="7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 spc="-15">
                <a:solidFill>
                  <a:srgbClr val="1A1A1A"/>
                </a:solidFill>
                <a:latin typeface="Times New Roman"/>
                <a:cs typeface="Times New Roman"/>
              </a:rPr>
              <a:t>conjunto</a:t>
            </a:r>
            <a:r>
              <a:rPr dirty="0" sz="1100" spc="7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 spc="-35">
                <a:solidFill>
                  <a:srgbClr val="1D1D1D"/>
                </a:solidFill>
                <a:latin typeface="Times New Roman"/>
                <a:cs typeface="Times New Roman"/>
              </a:rPr>
              <a:t>com</a:t>
            </a:r>
            <a:r>
              <a:rPr dirty="0" sz="1100" spc="6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100" spc="45">
                <a:solidFill>
                  <a:srgbClr val="1F1F1F"/>
                </a:solidFill>
                <a:latin typeface="Times New Roman"/>
                <a:cs typeface="Times New Roman"/>
              </a:rPr>
              <a:t>o</a:t>
            </a:r>
            <a:r>
              <a:rPr dirty="0" sz="1100" spc="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11111"/>
                </a:solidFill>
                <a:latin typeface="Times New Roman"/>
                <a:cs typeface="Times New Roman"/>
              </a:rPr>
              <a:t>Sr.</a:t>
            </a:r>
            <a:r>
              <a:rPr dirty="0" sz="1100" spc="1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00" spc="-15">
                <a:solidFill>
                  <a:srgbClr val="161616"/>
                </a:solidFill>
                <a:latin typeface="Times New Roman"/>
                <a:cs typeface="Times New Roman"/>
              </a:rPr>
              <a:t>Prefeito,</a:t>
            </a:r>
            <a:r>
              <a:rPr dirty="0" sz="1100" spc="6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 spc="20">
                <a:solidFill>
                  <a:srgbClr val="1C1C1C"/>
                </a:solidFill>
                <a:latin typeface="Times New Roman"/>
                <a:cs typeface="Times New Roman"/>
              </a:rPr>
              <a:t>a</a:t>
            </a:r>
            <a:r>
              <a:rPr dirty="0" sz="1100" spc="1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131313"/>
                </a:solidFill>
                <a:latin typeface="Times New Roman"/>
                <a:cs typeface="Times New Roman"/>
              </a:rPr>
              <a:t>movimentação</a:t>
            </a:r>
            <a:r>
              <a:rPr dirty="0" sz="1100" spc="9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0E0E0E"/>
                </a:solidFill>
                <a:latin typeface="Times New Roman"/>
                <a:cs typeface="Times New Roman"/>
              </a:rPr>
              <a:t>financeira</a:t>
            </a:r>
            <a:r>
              <a:rPr dirty="0" sz="1100" spc="9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100" spc="35">
                <a:solidFill>
                  <a:srgbClr val="1A1A1A"/>
                </a:solidFill>
                <a:latin typeface="Times New Roman"/>
                <a:cs typeface="Times New Roman"/>
              </a:rPr>
              <a:t>e</a:t>
            </a:r>
            <a:r>
              <a:rPr dirty="0" sz="1100" spc="2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0F0F0F"/>
                </a:solidFill>
                <a:latin typeface="Times New Roman"/>
                <a:cs typeface="Times New Roman"/>
              </a:rPr>
              <a:t>representação</a:t>
            </a:r>
            <a:r>
              <a:rPr dirty="0" sz="1100" spc="8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61616"/>
                </a:solidFill>
                <a:latin typeface="Times New Roman"/>
                <a:cs typeface="Times New Roman"/>
              </a:rPr>
              <a:t>junto</a:t>
            </a:r>
            <a:r>
              <a:rPr dirty="0" sz="1100" spc="4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 spc="-15">
                <a:solidFill>
                  <a:srgbClr val="1F1F1F"/>
                </a:solidFill>
                <a:latin typeface="Times New Roman"/>
                <a:cs typeface="Times New Roman"/>
              </a:rPr>
              <a:t>as </a:t>
            </a:r>
            <a:r>
              <a:rPr dirty="0" sz="1100" spc="-25">
                <a:solidFill>
                  <a:srgbClr val="151515"/>
                </a:solidFill>
                <a:latin typeface="Times New Roman"/>
                <a:cs typeface="Times New Roman"/>
              </a:rPr>
              <a:t>instituições</a:t>
            </a:r>
            <a:r>
              <a:rPr dirty="0" sz="1100" spc="49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0F0F0F"/>
                </a:solidFill>
                <a:latin typeface="Times New Roman"/>
                <a:cs typeface="Times New Roman"/>
              </a:rPr>
              <a:t>bancárias</a:t>
            </a:r>
            <a:r>
              <a:rPr dirty="0" sz="1100" spc="47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232323"/>
                </a:solidFill>
                <a:latin typeface="Times New Roman"/>
                <a:cs typeface="Times New Roman"/>
              </a:rPr>
              <a:t>de</a:t>
            </a:r>
            <a:r>
              <a:rPr dirty="0" sz="1100" spc="47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131313"/>
                </a:solidFill>
                <a:latin typeface="Times New Roman"/>
                <a:cs typeface="Times New Roman"/>
              </a:rPr>
              <a:t>todas</a:t>
            </a:r>
            <a:r>
              <a:rPr dirty="0" sz="1100" spc="46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00" spc="-15">
                <a:solidFill>
                  <a:srgbClr val="1C1C1C"/>
                </a:solidFill>
                <a:latin typeface="Times New Roman"/>
                <a:cs typeface="Times New Roman"/>
              </a:rPr>
              <a:t>as</a:t>
            </a:r>
            <a:r>
              <a:rPr dirty="0" sz="1100" spc="409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1F1F1F"/>
                </a:solidFill>
                <a:latin typeface="Times New Roman"/>
                <a:cs typeface="Times New Roman"/>
              </a:rPr>
              <a:t>contas</a:t>
            </a:r>
            <a:r>
              <a:rPr dirty="0" sz="1100" spc="45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131313"/>
                </a:solidFill>
                <a:latin typeface="Times New Roman"/>
                <a:cs typeface="Times New Roman"/>
              </a:rPr>
              <a:t>correntes</a:t>
            </a:r>
            <a:r>
              <a:rPr dirty="0" sz="1100" spc="54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0A0A0A"/>
                </a:solidFill>
                <a:latin typeface="Times New Roman"/>
                <a:cs typeface="Times New Roman"/>
              </a:rPr>
              <a:t>vinculadas</a:t>
            </a:r>
            <a:r>
              <a:rPr dirty="0" sz="1100" spc="50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0E0E0E"/>
                </a:solidFill>
                <a:latin typeface="Times New Roman"/>
                <a:cs typeface="Times New Roman"/>
              </a:rPr>
              <a:t>ao</a:t>
            </a:r>
            <a:r>
              <a:rPr dirty="0" sz="1100" spc="45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0F0F0F"/>
                </a:solidFill>
                <a:latin typeface="Times New Roman"/>
                <a:cs typeface="Times New Roman"/>
              </a:rPr>
              <a:t>Fundo</a:t>
            </a:r>
            <a:r>
              <a:rPr dirty="0" sz="1100" spc="50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100" spc="-40">
                <a:solidFill>
                  <a:srgbClr val="0E0E0E"/>
                </a:solidFill>
                <a:latin typeface="Times New Roman"/>
                <a:cs typeface="Times New Roman"/>
              </a:rPr>
              <a:t>Municipal</a:t>
            </a:r>
            <a:r>
              <a:rPr dirty="0" sz="1100" spc="59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100" spc="-15">
                <a:solidFill>
                  <a:srgbClr val="1F1F1F"/>
                </a:solidFill>
                <a:latin typeface="Times New Roman"/>
                <a:cs typeface="Times New Roman"/>
              </a:rPr>
              <a:t>de</a:t>
            </a:r>
            <a:r>
              <a:rPr dirty="0" sz="1100" spc="-1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1C1C1C"/>
                </a:solidFill>
                <a:latin typeface="Times New Roman"/>
                <a:cs typeface="Times New Roman"/>
              </a:rPr>
              <a:t>Assistência</a:t>
            </a:r>
            <a:r>
              <a:rPr dirty="0" sz="1100" spc="14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 spc="-15">
                <a:solidFill>
                  <a:srgbClr val="181818"/>
                </a:solidFill>
                <a:latin typeface="Times New Roman"/>
                <a:cs typeface="Times New Roman"/>
              </a:rPr>
              <a:t>Social,</a:t>
            </a:r>
            <a:r>
              <a:rPr dirty="0" sz="1100" spc="10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 spc="-30" b="1">
                <a:solidFill>
                  <a:srgbClr val="1F1F1F"/>
                </a:solidFill>
                <a:latin typeface="Times New Roman"/>
                <a:cs typeface="Times New Roman"/>
              </a:rPr>
              <a:t>CNPJ</a:t>
            </a:r>
            <a:r>
              <a:rPr dirty="0" sz="1100" spc="70" b="1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 spc="20" b="1">
                <a:solidFill>
                  <a:srgbClr val="111111"/>
                </a:solidFill>
                <a:latin typeface="Times New Roman"/>
                <a:cs typeface="Times New Roman"/>
              </a:rPr>
              <a:t>07.787.962/»oi-</a:t>
            </a:r>
            <a:r>
              <a:rPr dirty="0" sz="1100" spc="25" b="1">
                <a:solidFill>
                  <a:srgbClr val="111111"/>
                </a:solidFill>
                <a:latin typeface="Times New Roman"/>
                <a:cs typeface="Times New Roman"/>
              </a:rPr>
              <a:t>&amp;i;</a:t>
            </a:r>
            <a:r>
              <a:rPr dirty="0" sz="1100" spc="80" b="1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161616"/>
                </a:solidFill>
                <a:latin typeface="Times New Roman"/>
                <a:cs typeface="Times New Roman"/>
              </a:rPr>
              <a:t>Fundo</a:t>
            </a:r>
            <a:r>
              <a:rPr dirty="0" sz="1100" spc="114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0A0A0A"/>
                </a:solidFill>
                <a:latin typeface="Times New Roman"/>
                <a:cs typeface="Times New Roman"/>
              </a:rPr>
              <a:t>Municipal</a:t>
            </a:r>
            <a:r>
              <a:rPr dirty="0" sz="1100" spc="14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A1A1A"/>
                </a:solidFill>
                <a:latin typeface="Times New Roman"/>
                <a:cs typeface="Times New Roman"/>
              </a:rPr>
              <a:t>dos</a:t>
            </a:r>
            <a:r>
              <a:rPr dirty="0" sz="1100" spc="7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131313"/>
                </a:solidFill>
                <a:latin typeface="Times New Roman"/>
                <a:cs typeface="Times New Roman"/>
              </a:rPr>
              <a:t>Diretos</a:t>
            </a:r>
            <a:r>
              <a:rPr dirty="0" sz="1100" spc="15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131313"/>
                </a:solidFill>
                <a:latin typeface="Times New Roman"/>
                <a:cs typeface="Times New Roman"/>
              </a:rPr>
              <a:t>da</a:t>
            </a:r>
            <a:r>
              <a:rPr dirty="0" sz="1100" spc="114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111111"/>
                </a:solidFill>
                <a:latin typeface="Times New Roman"/>
                <a:cs typeface="Times New Roman"/>
              </a:rPr>
              <a:t>Criança</a:t>
            </a:r>
            <a:r>
              <a:rPr dirty="0" sz="1100" spc="15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00" spc="5">
                <a:solidFill>
                  <a:srgbClr val="0C0C0C"/>
                </a:solidFill>
                <a:latin typeface="Times New Roman"/>
                <a:cs typeface="Times New Roman"/>
              </a:rPr>
              <a:t>e</a:t>
            </a:r>
            <a:r>
              <a:rPr dirty="0" sz="1100" spc="9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31313"/>
                </a:solidFill>
                <a:latin typeface="Times New Roman"/>
                <a:cs typeface="Times New Roman"/>
              </a:rPr>
              <a:t>do</a:t>
            </a:r>
            <a:r>
              <a:rPr dirty="0" sz="1100" spc="-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181818"/>
                </a:solidFill>
                <a:latin typeface="Times New Roman"/>
                <a:cs typeface="Times New Roman"/>
              </a:rPr>
              <a:t>Adolescente,</a:t>
            </a:r>
            <a:r>
              <a:rPr dirty="0" sz="1100" spc="16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 spc="-25" b="1">
                <a:solidFill>
                  <a:srgbClr val="232323"/>
                </a:solidFill>
                <a:latin typeface="Times New Roman"/>
                <a:cs typeface="Times New Roman"/>
              </a:rPr>
              <a:t>CNPJ</a:t>
            </a:r>
            <a:r>
              <a:rPr dirty="0" sz="1100" spc="90" b="1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00" spc="-15" b="1">
                <a:solidFill>
                  <a:srgbClr val="161616"/>
                </a:solidFill>
                <a:latin typeface="Times New Roman"/>
                <a:cs typeface="Times New Roman"/>
              </a:rPr>
              <a:t>07.786.458/0001-67;</a:t>
            </a:r>
            <a:r>
              <a:rPr dirty="0" sz="1100" spc="70" b="1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1A1A1A"/>
                </a:solidFill>
                <a:latin typeface="Times New Roman"/>
                <a:cs typeface="Times New Roman"/>
              </a:rPr>
              <a:t>Fundo</a:t>
            </a:r>
            <a:r>
              <a:rPr dirty="0" sz="1100" spc="12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 spc="-35">
                <a:solidFill>
                  <a:srgbClr val="1A1A1A"/>
                </a:solidFill>
                <a:latin typeface="Times New Roman"/>
                <a:cs typeface="Times New Roman"/>
              </a:rPr>
              <a:t>Municipal</a:t>
            </a:r>
            <a:r>
              <a:rPr dirty="0" sz="1100" spc="19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F1F1F"/>
                </a:solidFill>
                <a:latin typeface="Times New Roman"/>
                <a:cs typeface="Times New Roman"/>
              </a:rPr>
              <a:t>do</a:t>
            </a:r>
            <a:r>
              <a:rPr dirty="0" sz="1100" spc="13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111111"/>
                </a:solidFill>
                <a:latin typeface="Times New Roman"/>
                <a:cs typeface="Times New Roman"/>
              </a:rPr>
              <a:t>Idoso,</a:t>
            </a:r>
            <a:r>
              <a:rPr dirty="0" sz="1100" spc="10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00" spc="-30" b="1">
                <a:solidFill>
                  <a:srgbClr val="131313"/>
                </a:solidFill>
                <a:latin typeface="Times New Roman"/>
                <a:cs typeface="Times New Roman"/>
              </a:rPr>
              <a:t>CNPJ</a:t>
            </a:r>
            <a:r>
              <a:rPr dirty="0" sz="1100" spc="110" b="1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00" spc="-15" b="1">
                <a:solidFill>
                  <a:srgbClr val="0E0E0E"/>
                </a:solidFill>
                <a:latin typeface="Times New Roman"/>
                <a:cs typeface="Times New Roman"/>
              </a:rPr>
              <a:t>18.604.373/0001-</a:t>
            </a:r>
            <a:r>
              <a:rPr dirty="0" sz="1100" spc="-10" b="1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100" spc="15">
                <a:solidFill>
                  <a:srgbClr val="2A2A2A"/>
                </a:solidFill>
                <a:latin typeface="Times New Roman"/>
                <a:cs typeface="Times New Roman"/>
              </a:rPr>
              <a:t>37</a:t>
            </a:r>
            <a:r>
              <a:rPr dirty="0" sz="1100" spc="25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100" spc="-5">
                <a:solidFill>
                  <a:srgbClr val="2B2B2B"/>
                </a:solidFill>
                <a:latin typeface="Times New Roman"/>
                <a:cs typeface="Times New Roman"/>
              </a:rPr>
              <a:t>e</a:t>
            </a:r>
            <a:r>
              <a:rPr dirty="0" sz="1100">
                <a:solidFill>
                  <a:srgbClr val="2B2B2B"/>
                </a:solidFill>
                <a:latin typeface="Times New Roman"/>
                <a:cs typeface="Times New Roman"/>
              </a:rPr>
              <a:t>;</a:t>
            </a:r>
            <a:r>
              <a:rPr dirty="0" sz="1100" spc="32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100" spc="-35">
                <a:solidFill>
                  <a:srgbClr val="232323"/>
                </a:solidFill>
                <a:latin typeface="Times New Roman"/>
                <a:cs typeface="Times New Roman"/>
              </a:rPr>
              <a:t>Fundo</a:t>
            </a:r>
            <a:r>
              <a:rPr dirty="0" sz="1100" spc="32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00" spc="-35">
                <a:solidFill>
                  <a:srgbClr val="181818"/>
                </a:solidFill>
                <a:latin typeface="Times New Roman"/>
                <a:cs typeface="Times New Roman"/>
              </a:rPr>
              <a:t>Municipal</a:t>
            </a:r>
            <a:r>
              <a:rPr dirty="0" sz="1100" spc="40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1A1A1A"/>
                </a:solidFill>
                <a:latin typeface="Times New Roman"/>
                <a:cs typeface="Times New Roman"/>
              </a:rPr>
              <a:t>dos</a:t>
            </a:r>
            <a:r>
              <a:rPr dirty="0" sz="1100">
                <a:solidFill>
                  <a:srgbClr val="1A1A1A"/>
                </a:solidFill>
                <a:latin typeface="Times New Roman"/>
                <a:cs typeface="Times New Roman"/>
              </a:rPr>
              <a:t>  </a:t>
            </a:r>
            <a:r>
              <a:rPr dirty="0" sz="1100" spc="-25">
                <a:solidFill>
                  <a:srgbClr val="131313"/>
                </a:solidFill>
                <a:latin typeface="Times New Roman"/>
                <a:cs typeface="Times New Roman"/>
              </a:rPr>
              <a:t>Direitos</a:t>
            </a:r>
            <a:r>
              <a:rPr dirty="0" sz="1100" spc="31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232323"/>
                </a:solidFill>
                <a:latin typeface="Times New Roman"/>
                <a:cs typeface="Times New Roman"/>
              </a:rPr>
              <a:t>da</a:t>
            </a:r>
            <a:r>
              <a:rPr dirty="0" sz="1100" spc="30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161616"/>
                </a:solidFill>
                <a:latin typeface="Times New Roman"/>
                <a:cs typeface="Times New Roman"/>
              </a:rPr>
              <a:t>Pessoa</a:t>
            </a:r>
            <a:r>
              <a:rPr dirty="0" sz="1100" spc="29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 spc="-45">
                <a:solidFill>
                  <a:srgbClr val="111111"/>
                </a:solidFill>
                <a:latin typeface="Times New Roman"/>
                <a:cs typeface="Times New Roman"/>
              </a:rPr>
              <a:t>com</a:t>
            </a:r>
            <a:r>
              <a:rPr dirty="0" sz="1100" spc="38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1C1C1C"/>
                </a:solidFill>
                <a:latin typeface="Times New Roman"/>
                <a:cs typeface="Times New Roman"/>
              </a:rPr>
              <a:t>Deficiência</a:t>
            </a:r>
            <a:r>
              <a:rPr dirty="0" sz="1100" spc="34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1D1D1D"/>
                </a:solidFill>
                <a:latin typeface="Times New Roman"/>
                <a:cs typeface="Times New Roman"/>
              </a:rPr>
              <a:t>e</a:t>
            </a:r>
            <a:r>
              <a:rPr dirty="0" sz="1100" spc="31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100" spc="-35">
                <a:solidFill>
                  <a:srgbClr val="1A1A1A"/>
                </a:solidFill>
                <a:latin typeface="Times New Roman"/>
                <a:cs typeface="Times New Roman"/>
              </a:rPr>
              <a:t>Doenças</a:t>
            </a:r>
            <a:r>
              <a:rPr dirty="0" sz="1100" spc="37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1D1D1D"/>
                </a:solidFill>
                <a:latin typeface="Times New Roman"/>
                <a:cs typeface="Times New Roman"/>
              </a:rPr>
              <a:t>Raras,</a:t>
            </a:r>
            <a:r>
              <a:rPr dirty="0" sz="1100" spc="29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100" spc="-45" b="1">
                <a:solidFill>
                  <a:srgbClr val="111111"/>
                </a:solidFill>
                <a:latin typeface="Times New Roman"/>
                <a:cs typeface="Times New Roman"/>
              </a:rPr>
              <a:t>CNPJ</a:t>
            </a:r>
            <a:r>
              <a:rPr dirty="0" sz="1100" spc="-20" b="1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00" spc="-15" b="1">
                <a:solidFill>
                  <a:srgbClr val="181818"/>
                </a:solidFill>
                <a:latin typeface="Times New Roman"/>
                <a:cs typeface="Times New Roman"/>
              </a:rPr>
              <a:t>48.646.818/0001-02,</a:t>
            </a:r>
            <a:r>
              <a:rPr dirty="0" sz="1100" spc="415" b="1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111111"/>
                </a:solidFill>
                <a:latin typeface="Times New Roman"/>
                <a:cs typeface="Times New Roman"/>
              </a:rPr>
              <a:t>além</a:t>
            </a:r>
            <a:r>
              <a:rPr dirty="0" sz="1100" spc="44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61616"/>
                </a:solidFill>
                <a:latin typeface="Times New Roman"/>
                <a:cs typeface="Times New Roman"/>
              </a:rPr>
              <a:t>de</a:t>
            </a:r>
            <a:r>
              <a:rPr dirty="0" sz="1100" spc="42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232323"/>
                </a:solidFill>
                <a:latin typeface="Times New Roman"/>
                <a:cs typeface="Times New Roman"/>
              </a:rPr>
              <a:t>tão</a:t>
            </a:r>
            <a:r>
              <a:rPr dirty="0" sz="1100" spc="42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1D1D1D"/>
                </a:solidFill>
                <a:latin typeface="Times New Roman"/>
                <a:cs typeface="Times New Roman"/>
              </a:rPr>
              <a:t>somente</a:t>
            </a:r>
            <a:r>
              <a:rPr dirty="0" sz="1100" spc="47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100" spc="-15">
                <a:solidFill>
                  <a:srgbClr val="131313"/>
                </a:solidFill>
                <a:latin typeface="Times New Roman"/>
                <a:cs typeface="Times New Roman"/>
              </a:rPr>
              <a:t>das</a:t>
            </a:r>
            <a:r>
              <a:rPr dirty="0" sz="1100" spc="42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0A0A0A"/>
                </a:solidFill>
                <a:latin typeface="Times New Roman"/>
                <a:cs typeface="Times New Roman"/>
              </a:rPr>
              <a:t>contas</a:t>
            </a:r>
            <a:r>
              <a:rPr dirty="0" sz="1100" spc="43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0E0E0E"/>
                </a:solidFill>
                <a:latin typeface="Times New Roman"/>
                <a:cs typeface="Times New Roman"/>
              </a:rPr>
              <a:t>correntes</a:t>
            </a:r>
            <a:r>
              <a:rPr dirty="0" sz="1100" spc="49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vinculadas</a:t>
            </a:r>
            <a:r>
              <a:rPr dirty="0" sz="1100" spc="459">
                <a:latin typeface="Times New Roman"/>
                <a:cs typeface="Times New Roman"/>
              </a:rPr>
              <a:t> </a:t>
            </a:r>
            <a:r>
              <a:rPr dirty="0" sz="1100" spc="20">
                <a:solidFill>
                  <a:srgbClr val="181818"/>
                </a:solidFill>
                <a:latin typeface="Times New Roman"/>
                <a:cs typeface="Times New Roman"/>
              </a:rPr>
              <a:t>a</a:t>
            </a:r>
            <a:r>
              <a:rPr dirty="0" sz="1100" spc="40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1A1A1A"/>
                </a:solidFill>
                <a:latin typeface="Times New Roman"/>
                <a:cs typeface="Times New Roman"/>
              </a:rPr>
              <a:t>Prefeitura</a:t>
            </a:r>
            <a:r>
              <a:rPr dirty="0" sz="1100" spc="-1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161616"/>
                </a:solidFill>
                <a:latin typeface="Times New Roman"/>
                <a:cs typeface="Times New Roman"/>
              </a:rPr>
              <a:t>Municipal</a:t>
            </a:r>
            <a:r>
              <a:rPr dirty="0" sz="1100" spc="36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 spc="-35">
                <a:solidFill>
                  <a:srgbClr val="161616"/>
                </a:solidFill>
                <a:latin typeface="Times New Roman"/>
                <a:cs typeface="Times New Roman"/>
              </a:rPr>
              <a:t>de</a:t>
            </a:r>
            <a:r>
              <a:rPr dirty="0" sz="1100">
                <a:solidFill>
                  <a:srgbClr val="161616"/>
                </a:solidFill>
                <a:latin typeface="Times New Roman"/>
                <a:cs typeface="Times New Roman"/>
              </a:rPr>
              <a:t>  </a:t>
            </a:r>
            <a:r>
              <a:rPr dirty="0" sz="1100" spc="-20">
                <a:solidFill>
                  <a:srgbClr val="131313"/>
                </a:solidFill>
                <a:latin typeface="Times New Roman"/>
                <a:cs typeface="Times New Roman"/>
              </a:rPr>
              <a:t>Seropédica,</a:t>
            </a:r>
            <a:r>
              <a:rPr dirty="0" sz="1100" spc="31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00" spc="-30" b="1">
                <a:solidFill>
                  <a:srgbClr val="181818"/>
                </a:solidFill>
                <a:latin typeface="Times New Roman"/>
                <a:cs typeface="Times New Roman"/>
              </a:rPr>
              <a:t>CNPJ</a:t>
            </a:r>
            <a:r>
              <a:rPr dirty="0" sz="1100" spc="290" b="1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 spc="-10" b="1">
                <a:solidFill>
                  <a:srgbClr val="0E0E0E"/>
                </a:solidFill>
                <a:latin typeface="Times New Roman"/>
                <a:cs typeface="Times New Roman"/>
              </a:rPr>
              <a:t>01.604.139/0001-</a:t>
            </a:r>
            <a:r>
              <a:rPr dirty="0" sz="1100" spc="-15" b="1">
                <a:solidFill>
                  <a:srgbClr val="0E0E0E"/>
                </a:solidFill>
                <a:latin typeface="Times New Roman"/>
                <a:cs typeface="Times New Roman"/>
              </a:rPr>
              <a:t>07</a:t>
            </a:r>
            <a:r>
              <a:rPr dirty="0" sz="1100" spc="195" b="1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100" spc="-530">
                <a:solidFill>
                  <a:srgbClr val="2D2D2D"/>
                </a:solidFill>
                <a:latin typeface="Times New Roman"/>
                <a:cs typeface="Times New Roman"/>
              </a:rPr>
              <a:t>—</a:t>
            </a:r>
            <a:r>
              <a:rPr dirty="0" sz="1100" spc="254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131313"/>
                </a:solidFill>
                <a:latin typeface="Times New Roman"/>
                <a:cs typeface="Times New Roman"/>
              </a:rPr>
              <a:t>Caixa</a:t>
            </a:r>
            <a:r>
              <a:rPr dirty="0" sz="1100" spc="30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0C0C0C"/>
                </a:solidFill>
                <a:latin typeface="Times New Roman"/>
                <a:cs typeface="Times New Roman"/>
              </a:rPr>
              <a:t>Econômica</a:t>
            </a:r>
            <a:r>
              <a:rPr dirty="0" sz="1100" spc="33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1C1C1C"/>
                </a:solidFill>
                <a:latin typeface="Times New Roman"/>
                <a:cs typeface="Times New Roman"/>
              </a:rPr>
              <a:t>Federal,</a:t>
            </a:r>
            <a:r>
              <a:rPr dirty="0" sz="1100" spc="30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161616"/>
                </a:solidFill>
                <a:latin typeface="Times New Roman"/>
                <a:cs typeface="Times New Roman"/>
              </a:rPr>
              <a:t>agência</a:t>
            </a:r>
            <a:r>
              <a:rPr dirty="0" sz="1100" spc="-1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 spc="-15">
                <a:solidFill>
                  <a:srgbClr val="1C1C1C"/>
                </a:solidFill>
                <a:latin typeface="Times New Roman"/>
                <a:cs typeface="Times New Roman"/>
              </a:rPr>
              <a:t>3071,</a:t>
            </a:r>
            <a:r>
              <a:rPr dirty="0" sz="1100" spc="1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131313"/>
                </a:solidFill>
                <a:latin typeface="Times New Roman"/>
                <a:cs typeface="Times New Roman"/>
              </a:rPr>
              <a:t>conta</a:t>
            </a:r>
            <a:r>
              <a:rPr dirty="0" sz="1100" spc="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1D1D1D"/>
                </a:solidFill>
                <a:latin typeface="Times New Roman"/>
                <a:cs typeface="Times New Roman"/>
              </a:rPr>
              <a:t>corrente</a:t>
            </a:r>
            <a:r>
              <a:rPr dirty="0" sz="1100" spc="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0A0A0A"/>
                </a:solidFill>
                <a:latin typeface="Times New Roman"/>
                <a:cs typeface="Times New Roman"/>
              </a:rPr>
              <a:t>100-1</a:t>
            </a:r>
            <a:r>
              <a:rPr dirty="0" sz="1100" spc="1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100" spc="35">
                <a:solidFill>
                  <a:srgbClr val="212121"/>
                </a:solidFill>
                <a:latin typeface="Times New Roman"/>
                <a:cs typeface="Times New Roman"/>
              </a:rPr>
              <a:t>e</a:t>
            </a:r>
            <a:r>
              <a:rPr dirty="0" sz="1100" spc="-4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161616"/>
                </a:solidFill>
                <a:latin typeface="Times New Roman"/>
                <a:cs typeface="Times New Roman"/>
              </a:rPr>
              <a:t>Banco</a:t>
            </a:r>
            <a:r>
              <a:rPr dirty="0" sz="110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2A2A2A"/>
                </a:solidFill>
                <a:latin typeface="Times New Roman"/>
                <a:cs typeface="Times New Roman"/>
              </a:rPr>
              <a:t>do</a:t>
            </a:r>
            <a:r>
              <a:rPr dirty="0" sz="1100" spc="-2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100" spc="-15">
                <a:solidFill>
                  <a:srgbClr val="1C1C1C"/>
                </a:solidFill>
                <a:latin typeface="Times New Roman"/>
                <a:cs typeface="Times New Roman"/>
              </a:rPr>
              <a:t>Brasil,</a:t>
            </a:r>
            <a:r>
              <a:rPr dirty="0" sz="1100" spc="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1A1A1A"/>
                </a:solidFill>
                <a:latin typeface="Times New Roman"/>
                <a:cs typeface="Times New Roman"/>
              </a:rPr>
              <a:t>agência</a:t>
            </a:r>
            <a:r>
              <a:rPr dirty="0" sz="110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0F0F0F"/>
                </a:solidFill>
                <a:latin typeface="Times New Roman"/>
                <a:cs typeface="Times New Roman"/>
              </a:rPr>
              <a:t>0729-</a:t>
            </a:r>
            <a:r>
              <a:rPr dirty="0" sz="1100" spc="-20">
                <a:solidFill>
                  <a:srgbClr val="0F0F0F"/>
                </a:solidFill>
                <a:latin typeface="Times New Roman"/>
                <a:cs typeface="Times New Roman"/>
              </a:rPr>
              <a:t>3,</a:t>
            </a:r>
            <a:r>
              <a:rPr dirty="0" sz="1100" spc="2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1C1C1C"/>
                </a:solidFill>
                <a:latin typeface="Times New Roman"/>
                <a:cs typeface="Times New Roman"/>
              </a:rPr>
              <a:t>Conta</a:t>
            </a:r>
            <a:r>
              <a:rPr dirty="0" sz="1100" spc="1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131313"/>
                </a:solidFill>
                <a:latin typeface="Times New Roman"/>
                <a:cs typeface="Times New Roman"/>
              </a:rPr>
              <a:t>Corrente</a:t>
            </a:r>
            <a:r>
              <a:rPr dirty="0" sz="1100" spc="5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1A1A1A"/>
                </a:solidFill>
                <a:latin typeface="Times New Roman"/>
                <a:cs typeface="Times New Roman"/>
              </a:rPr>
              <a:t>13703-</a:t>
            </a:r>
            <a:r>
              <a:rPr dirty="0" sz="1100" spc="-25">
                <a:solidFill>
                  <a:srgbClr val="1A1A1A"/>
                </a:solidFill>
                <a:latin typeface="Times New Roman"/>
                <a:cs typeface="Times New Roman"/>
              </a:rPr>
              <a:t>0.</a:t>
            </a:r>
            <a:endParaRPr sz="1100">
              <a:latin typeface="Times New Roman"/>
              <a:cs typeface="Times New Roman"/>
            </a:endParaRPr>
          </a:p>
          <a:p>
            <a:pPr algn="ctr" marL="14604">
              <a:lnSpc>
                <a:spcPct val="100000"/>
              </a:lnSpc>
              <a:spcBef>
                <a:spcPts val="1055"/>
              </a:spcBef>
            </a:pPr>
            <a:r>
              <a:rPr dirty="0" sz="1100">
                <a:solidFill>
                  <a:srgbClr val="2F2F2F"/>
                </a:solidFill>
                <a:latin typeface="Times New Roman"/>
                <a:cs typeface="Times New Roman"/>
              </a:rPr>
              <a:t>Art.</a:t>
            </a:r>
            <a:r>
              <a:rPr dirty="0" sz="1100" spc="10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3B3B3B"/>
                </a:solidFill>
                <a:latin typeface="Times New Roman"/>
                <a:cs typeface="Times New Roman"/>
              </a:rPr>
              <a:t>2</a:t>
            </a:r>
            <a:r>
              <a:rPr dirty="0" sz="1100" spc="5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F1F1F"/>
                </a:solidFill>
                <a:latin typeface="Times New Roman"/>
                <a:cs typeface="Times New Roman"/>
              </a:rPr>
              <a:t>Este</a:t>
            </a:r>
            <a:r>
              <a:rPr dirty="0" sz="1100" spc="7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81818"/>
                </a:solidFill>
                <a:latin typeface="Times New Roman"/>
                <a:cs typeface="Times New Roman"/>
              </a:rPr>
              <a:t>Decreto</a:t>
            </a:r>
            <a:r>
              <a:rPr dirty="0" sz="1100" spc="9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12121"/>
                </a:solidFill>
                <a:latin typeface="Times New Roman"/>
                <a:cs typeface="Times New Roman"/>
              </a:rPr>
              <a:t>entra</a:t>
            </a:r>
            <a:r>
              <a:rPr dirty="0" sz="1100" spc="11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42424"/>
                </a:solidFill>
                <a:latin typeface="Times New Roman"/>
                <a:cs typeface="Times New Roman"/>
              </a:rPr>
              <a:t>em</a:t>
            </a:r>
            <a:r>
              <a:rPr dirty="0" sz="1100" spc="14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61616"/>
                </a:solidFill>
                <a:latin typeface="Times New Roman"/>
                <a:cs typeface="Times New Roman"/>
              </a:rPr>
              <a:t>vigor</a:t>
            </a:r>
            <a:r>
              <a:rPr dirty="0" sz="1100" spc="12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82828"/>
                </a:solidFill>
                <a:latin typeface="Times New Roman"/>
                <a:cs typeface="Times New Roman"/>
              </a:rPr>
              <a:t>na</a:t>
            </a:r>
            <a:r>
              <a:rPr dirty="0" sz="1100" spc="9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F1F1F"/>
                </a:solidFill>
                <a:latin typeface="Times New Roman"/>
                <a:cs typeface="Times New Roman"/>
              </a:rPr>
              <a:t>data</a:t>
            </a:r>
            <a:r>
              <a:rPr dirty="0" sz="1100" spc="9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A1A1A"/>
                </a:solidFill>
                <a:latin typeface="Times New Roman"/>
                <a:cs typeface="Times New Roman"/>
              </a:rPr>
              <a:t>de</a:t>
            </a:r>
            <a:r>
              <a:rPr dirty="0" sz="1100" spc="9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F1F1F"/>
                </a:solidFill>
                <a:latin typeface="Times New Roman"/>
                <a:cs typeface="Times New Roman"/>
              </a:rPr>
              <a:t>sua</a:t>
            </a:r>
            <a:r>
              <a:rPr dirty="0" sz="1100" spc="10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0C0C0C"/>
                </a:solidFill>
                <a:latin typeface="Times New Roman"/>
                <a:cs typeface="Times New Roman"/>
              </a:rPr>
              <a:t>publicação,</a:t>
            </a:r>
            <a:r>
              <a:rPr dirty="0" sz="1100" spc="14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51515"/>
                </a:solidFill>
                <a:latin typeface="Times New Roman"/>
                <a:cs typeface="Times New Roman"/>
              </a:rPr>
              <a:t>revogadas</a:t>
            </a:r>
            <a:r>
              <a:rPr dirty="0" sz="1100" spc="15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A1A1A"/>
                </a:solidFill>
                <a:latin typeface="Times New Roman"/>
                <a:cs typeface="Times New Roman"/>
              </a:rPr>
              <a:t>as</a:t>
            </a:r>
            <a:r>
              <a:rPr dirty="0" sz="1100" spc="8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61616"/>
                </a:solidFill>
                <a:latin typeface="Times New Roman"/>
                <a:cs typeface="Times New Roman"/>
              </a:rPr>
              <a:t>disposições</a:t>
            </a:r>
            <a:r>
              <a:rPr dirty="0" sz="1100" spc="14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1C1C1C"/>
                </a:solidFill>
                <a:latin typeface="Times New Roman"/>
                <a:cs typeface="Times New Roman"/>
              </a:rPr>
              <a:t>em</a:t>
            </a:r>
            <a:endParaRPr sz="1100">
              <a:latin typeface="Times New Roman"/>
              <a:cs typeface="Times New Roman"/>
            </a:endParaRPr>
          </a:p>
          <a:p>
            <a:pPr marL="32384">
              <a:lnSpc>
                <a:spcPct val="100000"/>
              </a:lnSpc>
              <a:spcBef>
                <a:spcPts val="345"/>
              </a:spcBef>
            </a:pPr>
            <a:r>
              <a:rPr dirty="0" sz="850" spc="-10" b="1">
                <a:solidFill>
                  <a:srgbClr val="111111"/>
                </a:solidFill>
                <a:latin typeface="Courier New"/>
                <a:cs typeface="Courier New"/>
              </a:rPr>
              <a:t>COhÜáÚO.</a:t>
            </a:r>
            <a:endParaRPr sz="85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850">
              <a:latin typeface="Courier New"/>
              <a:cs typeface="Courier New"/>
            </a:endParaRPr>
          </a:p>
          <a:p>
            <a:pPr algn="ctr" marL="17780">
              <a:lnSpc>
                <a:spcPct val="100000"/>
              </a:lnSpc>
              <a:tabLst>
                <a:tab pos="1112520" algn="l"/>
              </a:tabLst>
            </a:pPr>
            <a:r>
              <a:rPr dirty="0" sz="1100" spc="-30">
                <a:solidFill>
                  <a:srgbClr val="181818"/>
                </a:solidFill>
                <a:latin typeface="Times New Roman"/>
                <a:cs typeface="Times New Roman"/>
              </a:rPr>
              <a:t>Registre-</a:t>
            </a:r>
            <a:r>
              <a:rPr dirty="0" sz="1100">
                <a:solidFill>
                  <a:srgbClr val="181818"/>
                </a:solidFill>
                <a:latin typeface="Times New Roman"/>
                <a:cs typeface="Times New Roman"/>
              </a:rPr>
              <a:t>se,</a:t>
            </a:r>
            <a:r>
              <a:rPr dirty="0" sz="1100" spc="12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F1F1F"/>
                </a:solidFill>
                <a:latin typeface="Times New Roman"/>
                <a:cs typeface="Times New Roman"/>
              </a:rPr>
              <a:t>Publi</a:t>
            </a:r>
            <a:r>
              <a:rPr dirty="0" sz="1100">
                <a:solidFill>
                  <a:srgbClr val="1F1F1F"/>
                </a:solidFill>
                <a:latin typeface="Times New Roman"/>
                <a:cs typeface="Times New Roman"/>
              </a:rPr>
              <a:t>	</a:t>
            </a:r>
            <a:r>
              <a:rPr dirty="0" sz="1100" spc="-20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se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A1A1A"/>
                </a:solidFill>
                <a:latin typeface="Times New Roman"/>
                <a:cs typeface="Times New Roman"/>
              </a:rPr>
              <a:t>e</a:t>
            </a:r>
            <a:r>
              <a:rPr dirty="0" sz="1100" spc="-2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181818"/>
                </a:solidFill>
                <a:latin typeface="Times New Roman"/>
                <a:cs typeface="Times New Roman"/>
              </a:rPr>
              <a:t>Cumpra-</a:t>
            </a:r>
            <a:r>
              <a:rPr dirty="0" sz="1100" spc="-25">
                <a:solidFill>
                  <a:srgbClr val="181818"/>
                </a:solidFill>
                <a:latin typeface="Times New Roman"/>
                <a:cs typeface="Times New Roman"/>
              </a:rPr>
              <a:t>se.</a:t>
            </a:r>
            <a:endParaRPr sz="1100">
              <a:latin typeface="Times New Roman"/>
              <a:cs typeface="Times New Roman"/>
            </a:endParaRPr>
          </a:p>
          <a:p>
            <a:pPr algn="ctr" marL="2007870" marR="1981835">
              <a:lnSpc>
                <a:spcPct val="179900"/>
              </a:lnSpc>
              <a:tabLst>
                <a:tab pos="2595245" algn="l"/>
                <a:tab pos="2783205" algn="l"/>
                <a:tab pos="2934970" algn="l"/>
              </a:tabLst>
            </a:pPr>
            <a:r>
              <a:rPr dirty="0" sz="1100">
                <a:solidFill>
                  <a:srgbClr val="1A1A1A"/>
                </a:solidFill>
                <a:latin typeface="Times New Roman"/>
                <a:cs typeface="Times New Roman"/>
              </a:rPr>
              <a:t>Lucas</a:t>
            </a:r>
            <a:r>
              <a:rPr dirty="0" sz="1100" spc="-6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 spc="-50">
                <a:solidFill>
                  <a:srgbClr val="1F1F1F"/>
                </a:solidFill>
                <a:latin typeface="Times New Roman"/>
                <a:cs typeface="Times New Roman"/>
              </a:rPr>
              <a:t>D</a:t>
            </a:r>
            <a:r>
              <a:rPr dirty="0" sz="1100">
                <a:solidFill>
                  <a:srgbClr val="1F1F1F"/>
                </a:solidFill>
                <a:latin typeface="Times New Roman"/>
                <a:cs typeface="Times New Roman"/>
              </a:rPr>
              <a:t>		os</a:t>
            </a:r>
            <a:r>
              <a:rPr dirty="0" sz="1100" spc="-4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161616"/>
                </a:solidFill>
                <a:latin typeface="Times New Roman"/>
                <a:cs typeface="Times New Roman"/>
              </a:rPr>
              <a:t>Santos </a:t>
            </a:r>
            <a:r>
              <a:rPr dirty="0" sz="1100">
                <a:solidFill>
                  <a:srgbClr val="1F1F1F"/>
                </a:solidFill>
                <a:latin typeface="Times New Roman"/>
                <a:cs typeface="Times New Roman"/>
              </a:rPr>
              <a:t>Pre</a:t>
            </a:r>
            <a:r>
              <a:rPr dirty="0" sz="1100" spc="120">
                <a:solidFill>
                  <a:srgbClr val="1F1F1F"/>
                </a:solidFill>
                <a:latin typeface="Times New Roman"/>
                <a:cs typeface="Times New Roman"/>
              </a:rPr>
              <a:t>  </a:t>
            </a:r>
            <a:r>
              <a:rPr dirty="0" sz="1100" spc="-25">
                <a:solidFill>
                  <a:srgbClr val="282828"/>
                </a:solidFill>
                <a:latin typeface="Times New Roman"/>
                <a:cs typeface="Times New Roman"/>
              </a:rPr>
              <a:t>ito</a:t>
            </a:r>
            <a:r>
              <a:rPr dirty="0" sz="1100">
                <a:solidFill>
                  <a:srgbClr val="282828"/>
                </a:solidFill>
                <a:latin typeface="Times New Roman"/>
                <a:cs typeface="Times New Roman"/>
              </a:rPr>
              <a:t>	</a:t>
            </a:r>
            <a:r>
              <a:rPr dirty="0" sz="1100" spc="-25">
                <a:solidFill>
                  <a:srgbClr val="1F1F1F"/>
                </a:solidFill>
                <a:latin typeface="Times New Roman"/>
                <a:cs typeface="Times New Roman"/>
              </a:rPr>
              <a:t>uni</a:t>
            </a:r>
            <a:r>
              <a:rPr dirty="0" sz="1100">
                <a:solidFill>
                  <a:srgbClr val="1F1F1F"/>
                </a:solidFill>
                <a:latin typeface="Times New Roman"/>
                <a:cs typeface="Times New Roman"/>
              </a:rPr>
              <a:t>		</a:t>
            </a:r>
            <a:r>
              <a:rPr dirty="0" sz="1100" spc="-25">
                <a:solidFill>
                  <a:srgbClr val="2D2D2D"/>
                </a:solidFill>
                <a:latin typeface="Times New Roman"/>
                <a:cs typeface="Times New Roman"/>
              </a:rPr>
              <a:t>al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2025-09-03T18:32:07Z</dcterms:created>
  <dcterms:modified xsi:type="dcterms:W3CDTF">2025-09-03T18:32:07Z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2024-03-28T00:00:00Z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2025-09-03T00:00:00Z</vt:filetime>
  </property>
  <property fmtid="{D5CDD505-2E9C-101B-9397-08002B2CF9AE}" pid="5" name="Producer">
    <vt:lpwstr>Scanner System Image Conversion</vt:lpwstr>
  </property>
</Properties>
</file>