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37800"/>
  <p:notesSz cx="7340600" cy="103378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4718"/>
            <a:ext cx="6244907" cy="21709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9168"/>
            <a:ext cx="5142865" cy="2584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55244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63636"/>
                </a:solidFill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55244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63636"/>
                </a:solidFill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7694"/>
            <a:ext cx="3195923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7694"/>
            <a:ext cx="3195923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55244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63636"/>
                </a:solidFill>
              </a:rPr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55244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63636"/>
                </a:solidFill>
              </a:rPr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55244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63636"/>
                </a:solidFill>
              </a:rPr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512"/>
            <a:ext cx="6612255" cy="16540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7694"/>
            <a:ext cx="6612255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46233" y="9531594"/>
            <a:ext cx="332232" cy="1459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55244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63636"/>
                </a:solidFill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14154"/>
            <a:ext cx="1689798" cy="516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614154"/>
            <a:ext cx="1689798" cy="516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5863" y="371746"/>
            <a:ext cx="713231" cy="697786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96240" y="8290626"/>
          <a:ext cx="6511290" cy="1216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1850"/>
                <a:gridCol w="2735579"/>
                <a:gridCol w="2165350"/>
                <a:gridCol w="702310"/>
              </a:tblGrid>
              <a:tr h="144780">
                <a:tc>
                  <a:txBody>
                    <a:bodyPr/>
                    <a:lstStyle/>
                    <a:p>
                      <a:pPr marL="163195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01.03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 marR="3175">
                        <a:lnSpc>
                          <a:spcPts val="885"/>
                        </a:lnSpc>
                      </a:pPr>
                      <a:r>
                        <a:rPr dirty="0" sz="800" spc="-3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Procuradoria</a:t>
                      </a:r>
                      <a:r>
                        <a:rPr dirty="0" sz="800" spc="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Geral</a:t>
                      </a:r>
                      <a:r>
                        <a:rPr dirty="0" sz="800" spc="-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Municipio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2235" marR="31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Operacionalização 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sz="800" spc="4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 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1.281.000.00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5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400.000,00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1.681.000,00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3195">
                        <a:lnSpc>
                          <a:spcPct val="100000"/>
                        </a:lnSpc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0325">
                    <a:lnB w="9525">
                      <a:solidFill>
                        <a:srgbClr val="4848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2235" marR="3175">
                        <a:lnSpc>
                          <a:spcPct val="100000"/>
                        </a:lnSpc>
                      </a:pPr>
                      <a:r>
                        <a:rPr dirty="0" sz="8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-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7150">
                    <a:lnB w="9525">
                      <a:solidFill>
                        <a:srgbClr val="4848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4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4848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1.681.000,00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48484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371856" y="1234075"/>
            <a:ext cx="6419215" cy="0"/>
          </a:xfrm>
          <a:custGeom>
            <a:avLst/>
            <a:gdLst/>
            <a:ahLst/>
            <a:cxnLst/>
            <a:rect l="l" t="t" r="r" b="b"/>
            <a:pathLst>
              <a:path w="6419215" h="0">
                <a:moveTo>
                  <a:pt x="0" y="0"/>
                </a:moveTo>
                <a:lnTo>
                  <a:pt x="6419088" y="0"/>
                </a:lnTo>
              </a:path>
            </a:pathLst>
          </a:custGeom>
          <a:ln w="12188">
            <a:solidFill>
              <a:srgbClr val="3B3B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76398" y="264840"/>
            <a:ext cx="3114040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7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1D1D1D"/>
                </a:solidFill>
                <a:latin typeface="Arial"/>
                <a:cs typeface="Arial"/>
              </a:rPr>
              <a:t>PREFEITURA</a:t>
            </a:r>
            <a:r>
              <a:rPr dirty="0" sz="1150" spc="4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150" spc="2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F2F2F"/>
                </a:solidFill>
                <a:latin typeface="Arial"/>
                <a:cs typeface="Arial"/>
              </a:rPr>
              <a:t>DE</a:t>
            </a:r>
            <a:r>
              <a:rPr dirty="0" sz="1150" spc="-6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82828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38100" marR="1963420">
              <a:lnSpc>
                <a:spcPct val="110000"/>
              </a:lnSpc>
              <a:spcBef>
                <a:spcPts val="650"/>
              </a:spcBef>
            </a:pPr>
            <a:r>
              <a:rPr dirty="0" baseline="6944" sz="1200">
                <a:solidFill>
                  <a:srgbClr val="2D2D2D"/>
                </a:solidFill>
                <a:latin typeface="Arial MT"/>
                <a:cs typeface="Arial MT"/>
              </a:rPr>
              <a:t>Rua </a:t>
            </a:r>
            <a:r>
              <a:rPr dirty="0" baseline="6944" sz="1200">
                <a:solidFill>
                  <a:srgbClr val="242424"/>
                </a:solidFill>
                <a:latin typeface="Arial MT"/>
                <a:cs typeface="Arial MT"/>
              </a:rPr>
              <a:t>Maria</a:t>
            </a:r>
            <a:r>
              <a:rPr dirty="0" baseline="6944" sz="1200" spc="37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baseline="6944" sz="1200">
                <a:solidFill>
                  <a:srgbClr val="2A2A2A"/>
                </a:solidFill>
                <a:latin typeface="Arial MT"/>
                <a:cs typeface="Arial MT"/>
              </a:rPr>
              <a:t>Louren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s</a:t>
            </a:r>
            <a:r>
              <a:rPr dirty="0" sz="800" spc="2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baseline="6944" sz="1200">
                <a:solidFill>
                  <a:srgbClr val="2A2A2A"/>
                </a:solidFill>
                <a:latin typeface="Arial MT"/>
                <a:cs typeface="Arial MT"/>
              </a:rPr>
              <a:t>,</a:t>
            </a:r>
            <a:r>
              <a:rPr dirty="0" baseline="6944" sz="1200" spc="-22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baseline="6944" sz="1200" spc="-37">
                <a:solidFill>
                  <a:srgbClr val="2F2F2F"/>
                </a:solidFill>
                <a:latin typeface="Arial MT"/>
                <a:cs typeface="Arial MT"/>
              </a:rPr>
              <a:t>18</a:t>
            </a:r>
            <a:r>
              <a:rPr dirty="0" baseline="6944" sz="120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Fazenda</a:t>
            </a:r>
            <a:r>
              <a:rPr dirty="0" sz="80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55244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63636"/>
                </a:solidFill>
              </a:rPr>
              <a:t>Servaux</a:t>
            </a:r>
          </a:p>
        </p:txBody>
      </p:sp>
      <p:sp>
        <p:nvSpPr>
          <p:cNvPr id="15" name="object 15" descr=""/>
          <p:cNvSpPr txBox="1"/>
          <p:nvPr/>
        </p:nvSpPr>
        <p:spPr>
          <a:xfrm>
            <a:off x="6312606" y="9528547"/>
            <a:ext cx="47752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343434"/>
                </a:solidFill>
                <a:latin typeface="Arial MT"/>
                <a:cs typeface="Arial MT"/>
              </a:rPr>
              <a:t>Página</a:t>
            </a:r>
            <a:r>
              <a:rPr dirty="0" sz="550" spc="7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3B3B3B"/>
                </a:solidFill>
                <a:latin typeface="Arial MT"/>
                <a:cs typeface="Arial MT"/>
              </a:rPr>
              <a:t>1</a:t>
            </a:r>
            <a:r>
              <a:rPr dirty="0" sz="550" spc="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550" spc="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333333"/>
                </a:solidFill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30468" y="1451938"/>
            <a:ext cx="2846705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57275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Decreto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N°</a:t>
            </a:r>
            <a:r>
              <a:rPr dirty="0" sz="800" spc="-4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2588</a:t>
            </a:r>
            <a:r>
              <a:rPr dirty="0" sz="80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28</a:t>
            </a:r>
            <a:r>
              <a:rPr dirty="0" sz="800" spc="37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800" spc="17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março,</a:t>
            </a:r>
            <a:r>
              <a:rPr dirty="0" sz="80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800">
              <a:latin typeface="Arial MT"/>
              <a:cs typeface="Arial MT"/>
            </a:endParaRPr>
          </a:p>
          <a:p>
            <a:pPr marL="12700" marR="38100" indent="635">
              <a:lnSpc>
                <a:spcPts val="860"/>
              </a:lnSpc>
            </a:pP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Abre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crédito</a:t>
            </a:r>
            <a:r>
              <a:rPr dirty="0" sz="80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suplementar</a:t>
            </a:r>
            <a:r>
              <a:rPr dirty="0" sz="800" spc="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no</a:t>
            </a:r>
            <a:r>
              <a:rPr dirty="0" sz="800" spc="-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valor</a:t>
            </a:r>
            <a:r>
              <a:rPr dirty="0" sz="800" spc="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total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42424"/>
                </a:solidFill>
                <a:latin typeface="Arial MT"/>
                <a:cs typeface="Arial MT"/>
              </a:rPr>
              <a:t>R$8.819.000,00,</a:t>
            </a:r>
            <a:r>
              <a:rPr dirty="0" sz="800" spc="-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para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fins</a:t>
            </a:r>
            <a:r>
              <a:rPr dirty="0" sz="800" spc="-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que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se</a:t>
            </a:r>
            <a:r>
              <a:rPr dirty="0" sz="800" spc="-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especifica</a:t>
            </a:r>
            <a:r>
              <a:rPr dirty="0" sz="800" spc="2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da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outras</a:t>
            </a:r>
            <a:r>
              <a:rPr dirty="0" sz="80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providéncias.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64582" y="2606790"/>
            <a:ext cx="6241415" cy="916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867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O</a:t>
            </a:r>
            <a:r>
              <a:rPr dirty="0" sz="800" spc="-5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PREFEITO</a:t>
            </a:r>
            <a:r>
              <a:rPr dirty="0" sz="800" spc="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MUNICIPAL,</a:t>
            </a:r>
            <a:r>
              <a:rPr dirty="0" sz="80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uso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suas</a:t>
            </a:r>
            <a:r>
              <a:rPr dirty="0" sz="80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atribuições</a:t>
            </a:r>
            <a:r>
              <a:rPr dirty="0" sz="800" spc="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legais,</a:t>
            </a:r>
            <a:r>
              <a:rPr dirty="0" sz="800" spc="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constitucionais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acordo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com</a:t>
            </a:r>
            <a:r>
              <a:rPr dirty="0" sz="80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que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lhe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confere</a:t>
            </a:r>
            <a:r>
              <a:rPr dirty="0" sz="80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art.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8º</a:t>
            </a:r>
            <a:r>
              <a:rPr dirty="0" sz="800" spc="17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LEI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32323"/>
                </a:solidFill>
                <a:latin typeface="Arial MT"/>
                <a:cs typeface="Arial MT"/>
              </a:rPr>
              <a:t>823/2023</a:t>
            </a:r>
            <a:r>
              <a:rPr dirty="0" sz="80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datada</a:t>
            </a:r>
            <a:r>
              <a:rPr dirty="0" sz="80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21/12/2023,</a:t>
            </a:r>
            <a:r>
              <a:rPr dirty="0" sz="800" spc="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publicada</a:t>
            </a:r>
            <a:r>
              <a:rPr dirty="0" sz="80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em</a:t>
            </a:r>
            <a:r>
              <a:rPr dirty="0" sz="800" spc="16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25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D3D3D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5">
                <a:solidFill>
                  <a:srgbClr val="3D3D3D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62626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15">
                <a:solidFill>
                  <a:srgbClr val="262626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A2A2A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10">
                <a:solidFill>
                  <a:srgbClr val="2A2A2A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43434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50">
                <a:solidFill>
                  <a:srgbClr val="343434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63636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45">
                <a:solidFill>
                  <a:srgbClr val="363636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3D3D3D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75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Artigo</a:t>
            </a:r>
            <a:r>
              <a:rPr dirty="0" sz="750" spc="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1º</a:t>
            </a:r>
            <a:r>
              <a:rPr dirty="0" sz="75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-</a:t>
            </a:r>
            <a:r>
              <a:rPr dirty="0" sz="750" spc="8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Fica</a:t>
            </a:r>
            <a:r>
              <a:rPr dirty="0" sz="750" spc="4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aberto</a:t>
            </a:r>
            <a:r>
              <a:rPr dirty="0" sz="750" spc="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crédito</a:t>
            </a:r>
            <a:r>
              <a:rPr dirty="0" sz="750" spc="6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suplementar</a:t>
            </a:r>
            <a:r>
              <a:rPr dirty="0" sz="750" spc="7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as</a:t>
            </a:r>
            <a:r>
              <a:rPr dirty="0" sz="750" spc="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seguintes</a:t>
            </a:r>
            <a:r>
              <a:rPr dirty="0" sz="750" spc="7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92972" y="4254867"/>
            <a:ext cx="2648585" cy="342265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45"/>
              </a:spcBef>
            </a:pPr>
            <a:r>
              <a:rPr dirty="0" u="heavy" baseline="6944" sz="1200">
                <a:solidFill>
                  <a:srgbClr val="262626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Dota</a:t>
            </a:r>
            <a:r>
              <a:rPr dirty="0" u="heavy" sz="800">
                <a:solidFill>
                  <a:srgbClr val="262626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s</a:t>
            </a:r>
            <a:r>
              <a:rPr dirty="0" u="heavy" sz="800" spc="270">
                <a:solidFill>
                  <a:srgbClr val="262626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baseline="3472" sz="1200">
                <a:solidFill>
                  <a:srgbClr val="262626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es</a:t>
            </a:r>
            <a:r>
              <a:rPr dirty="0" u="heavy" baseline="3472" sz="1200" spc="30">
                <a:solidFill>
                  <a:srgbClr val="262626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baseline="3472" sz="1200" spc="-15">
                <a:solidFill>
                  <a:srgbClr val="2A2A2A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Suglementadas</a:t>
            </a:r>
            <a:r>
              <a:rPr dirty="0" u="heavy" baseline="3472" sz="1200" spc="750">
                <a:solidFill>
                  <a:srgbClr val="2A2A2A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 </a:t>
            </a:r>
            <a:endParaRPr baseline="3472" sz="1200">
              <a:latin typeface="Arial MT"/>
              <a:cs typeface="Arial MT"/>
            </a:endParaRPr>
          </a:p>
          <a:p>
            <a:pPr marL="85090">
              <a:lnSpc>
                <a:spcPct val="100000"/>
              </a:lnSpc>
              <a:spcBef>
                <a:spcPts val="185"/>
              </a:spcBef>
            </a:pPr>
            <a:r>
              <a:rPr dirty="0" sz="1000" spc="-30" b="1">
                <a:solidFill>
                  <a:srgbClr val="2D2D2D"/>
                </a:solidFill>
                <a:latin typeface="Arial"/>
                <a:cs typeface="Arial"/>
              </a:rPr>
              <a:t>PREFEITURA</a:t>
            </a:r>
            <a:r>
              <a:rPr dirty="0" sz="1000" spc="2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000" spc="-35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100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242424"/>
                </a:solidFill>
                <a:latin typeface="Arial MT"/>
                <a:cs typeface="Arial MT"/>
              </a:rPr>
              <a:t>DE</a:t>
            </a:r>
            <a:r>
              <a:rPr dirty="0" sz="1000" spc="-5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212121"/>
                </a:solidFill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21695" y="4609728"/>
          <a:ext cx="6346190" cy="25520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0405"/>
                <a:gridCol w="2460625"/>
                <a:gridCol w="655319"/>
                <a:gridCol w="1604645"/>
                <a:gridCol w="849629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00" spc="7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3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557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Manutencáo</a:t>
                      </a:r>
                      <a:r>
                        <a:rPr dirty="0" sz="800" spc="7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OperacionalizaCóo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6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 marL="74104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4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1.681.000.00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413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54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1.681.000,00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</a:tr>
              <a:tr h="173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54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4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1.681.000,00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3495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01.13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3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3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4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43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8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gridSpan="2">
                  <a:txBody>
                    <a:bodyPr/>
                    <a:lstStyle/>
                    <a:p>
                      <a:pPr marL="74104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00" spc="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4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7.001.000.00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286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2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4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7.001.000,00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7970">
                        <a:lnSpc>
                          <a:spcPts val="95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4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950"/>
                        </a:lnSpc>
                        <a:spcBef>
                          <a:spcPts val="185"/>
                        </a:spcBef>
                      </a:pPr>
                      <a:r>
                        <a:rPr dirty="0" sz="800" spc="-40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7.001.000,00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3495"/>
                </a:tc>
              </a:tr>
              <a:tr h="1720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01.15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gridSpan="2"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7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dirty="0" sz="800" spc="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1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Direitos</a:t>
                      </a:r>
                      <a:r>
                        <a:rPr dirty="0" sz="800" spc="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Humanos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2.849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baseline="3472" sz="1200" spc="-44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baseline="3472" sz="1200" spc="179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Administra</a:t>
                      </a:r>
                      <a:r>
                        <a:rPr dirty="0" sz="80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44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6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baseline="3472" sz="1200" spc="-22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472" sz="1200" spc="44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2715">
                <a:tc>
                  <a:txBody>
                    <a:bodyPr/>
                    <a:lstStyle/>
                    <a:p>
                      <a:pPr marL="3429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6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75"/>
                        </a:spcBef>
                        <a:tabLst>
                          <a:tab pos="1938655" algn="l"/>
                        </a:tabLst>
                      </a:pPr>
                      <a:r>
                        <a:rPr dirty="0" sz="8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00" spc="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137.000.00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260">
                <a:tc gridSpan="4">
                  <a:txBody>
                    <a:bodyPr/>
                    <a:lstStyle/>
                    <a:p>
                      <a:pPr marL="342900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800" spc="-2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RJ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49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137.000,00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4925"/>
                </a:tc>
              </a:tr>
              <a:tr h="174625">
                <a:tc gridSpan="4">
                  <a:txBody>
                    <a:bodyPr/>
                    <a:lstStyle/>
                    <a:p>
                      <a:pPr marL="343217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14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60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0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00" spc="150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2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137.000,00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</a:tr>
              <a:tr h="127635">
                <a:tc gridSpan="4">
                  <a:txBody>
                    <a:bodyPr/>
                    <a:lstStyle/>
                    <a:p>
                      <a:pPr algn="r" marR="241300">
                        <a:lnSpc>
                          <a:spcPts val="869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Valor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869"/>
                        </a:lnSpc>
                        <a:spcBef>
                          <a:spcPts val="35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8.819.000,00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868321" y="7223149"/>
            <a:ext cx="5761355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59105" marR="5080" indent="-447040">
              <a:lnSpc>
                <a:spcPct val="105000"/>
              </a:lnSpc>
              <a:spcBef>
                <a:spcPts val="50"/>
              </a:spcBef>
            </a:pP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2º</a:t>
            </a:r>
            <a:r>
              <a:rPr dirty="0" sz="800" spc="-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-</a:t>
            </a:r>
            <a:r>
              <a:rPr dirty="0" sz="800" spc="-7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As</a:t>
            </a:r>
            <a:r>
              <a:rPr dirty="0" sz="800" spc="-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despesas</a:t>
            </a:r>
            <a:r>
              <a:rPr dirty="0" sz="800" spc="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decorrentes</a:t>
            </a:r>
            <a:r>
              <a:rPr dirty="0" sz="800" spc="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da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abertura</a:t>
            </a:r>
            <a:r>
              <a:rPr dirty="0" sz="80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do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presente</a:t>
            </a:r>
            <a:r>
              <a:rPr dirty="0" sz="800" spc="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42424"/>
                </a:solidFill>
                <a:latin typeface="Arial MT"/>
                <a:cs typeface="Arial MT"/>
              </a:rPr>
              <a:t>crédito</a:t>
            </a:r>
            <a:r>
              <a:rPr dirty="0" sz="800" spc="2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suplementar,</a:t>
            </a:r>
            <a:r>
              <a:rPr dirty="0" sz="800" spc="9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serão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cobertas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com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recursos</a:t>
            </a:r>
            <a:r>
              <a:rPr dirty="0" sz="80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00" spc="-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que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trata</a:t>
            </a:r>
            <a:r>
              <a:rPr dirty="0" sz="80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Artigo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43</a:t>
            </a:r>
            <a:r>
              <a:rPr dirty="0" sz="800" spc="-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parágrafo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1º</a:t>
            </a:r>
            <a:r>
              <a:rPr dirty="0" sz="800" spc="-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da</a:t>
            </a:r>
            <a:r>
              <a:rPr dirty="0" sz="800" spc="-4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Lei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Federal</a:t>
            </a:r>
            <a:r>
              <a:rPr dirty="0" sz="800" spc="1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4.320/64,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Inciso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09088" y="7567470"/>
            <a:ext cx="159321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Inciso:</a:t>
            </a:r>
            <a:r>
              <a:rPr dirty="0" sz="800" spc="2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II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Excesso</a:t>
            </a:r>
            <a:r>
              <a:rPr dirty="0" sz="80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de 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III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62626"/>
                </a:solidFill>
                <a:latin typeface="Arial MT"/>
                <a:cs typeface="Arial MT"/>
              </a:rPr>
              <a:t>Anulação</a:t>
            </a:r>
            <a:r>
              <a:rPr dirty="0" sz="800" spc="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4468" y="7916264"/>
            <a:ext cx="2597785" cy="35814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dirty="0" u="heavy" sz="800">
                <a:solidFill>
                  <a:srgbClr val="2B2B2B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75">
                <a:solidFill>
                  <a:srgbClr val="2B2B2B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solidFill>
                  <a:srgbClr val="2D2D2D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solidFill>
                  <a:srgbClr val="2D2D2D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254"/>
              </a:spcBef>
            </a:pPr>
            <a:r>
              <a:rPr dirty="0" sz="1000" spc="-30" b="1">
                <a:solidFill>
                  <a:srgbClr val="2A2A2A"/>
                </a:solidFill>
                <a:latin typeface="Arial"/>
                <a:cs typeface="Arial"/>
              </a:rPr>
              <a:t>PREFEITURA</a:t>
            </a:r>
            <a:r>
              <a:rPr dirty="0" sz="1000" spc="-2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000" spc="-10">
                <a:solidFill>
                  <a:srgbClr val="262626"/>
                </a:solidFill>
                <a:latin typeface="Arial MT"/>
                <a:cs typeface="Arial MT"/>
              </a:rPr>
              <a:t>MUNICIPAL </a:t>
            </a:r>
            <a:r>
              <a:rPr dirty="0" sz="100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1000" spc="-6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000" spc="-25">
                <a:solidFill>
                  <a:srgbClr val="242424"/>
                </a:solidFill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01504" y="7557448"/>
            <a:ext cx="727075" cy="37592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R$8.819.000,00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4"/>
              </a:spcBef>
            </a:pP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$8.819.000,00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21279" y="4898135"/>
            <a:ext cx="1877568" cy="136855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4527" y="423672"/>
            <a:ext cx="701040" cy="682751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56615" y="9553956"/>
            <a:ext cx="6422390" cy="0"/>
          </a:xfrm>
          <a:custGeom>
            <a:avLst/>
            <a:gdLst/>
            <a:ahLst/>
            <a:cxnLst/>
            <a:rect l="l" t="t" r="r" b="b"/>
            <a:pathLst>
              <a:path w="6422390" h="0">
                <a:moveTo>
                  <a:pt x="0" y="0"/>
                </a:moveTo>
                <a:lnTo>
                  <a:pt x="6422136" y="0"/>
                </a:lnTo>
              </a:path>
            </a:pathLst>
          </a:custGeom>
          <a:ln w="9144">
            <a:solidFill>
              <a:srgbClr val="4444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41375" y="1272540"/>
            <a:ext cx="6419215" cy="0"/>
          </a:xfrm>
          <a:custGeom>
            <a:avLst/>
            <a:gdLst/>
            <a:ahLst/>
            <a:cxnLst/>
            <a:rect l="l" t="t" r="r" b="b"/>
            <a:pathLst>
              <a:path w="6419215" h="0">
                <a:moveTo>
                  <a:pt x="0" y="0"/>
                </a:moveTo>
                <a:lnTo>
                  <a:pt x="6419088" y="0"/>
                </a:lnTo>
              </a:path>
            </a:pathLst>
          </a:custGeom>
          <a:ln w="15240">
            <a:solidFill>
              <a:srgbClr val="3434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22897" y="362457"/>
            <a:ext cx="3056255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282828"/>
                </a:solidFill>
                <a:latin typeface="Arial"/>
                <a:cs typeface="Arial"/>
              </a:rPr>
              <a:t>PREFEITURA</a:t>
            </a:r>
            <a:r>
              <a:rPr dirty="0" sz="1150" spc="1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1150" spc="1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1150" spc="-2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31035" indent="-3175">
              <a:lnSpc>
                <a:spcPct val="117500"/>
              </a:lnSpc>
              <a:spcBef>
                <a:spcPts val="434"/>
              </a:spcBef>
            </a:pP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Rua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Maria</a:t>
            </a:r>
            <a:r>
              <a:rPr dirty="0" sz="80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Lourenço,</a:t>
            </a:r>
            <a:r>
              <a:rPr dirty="0" sz="800" spc="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Fazenda</a:t>
            </a:r>
            <a:r>
              <a:rPr dirty="0" sz="80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81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20" name="object 20" descr=""/>
          <p:cNvSpPr txBox="1"/>
          <p:nvPr/>
        </p:nvSpPr>
        <p:spPr>
          <a:xfrm>
            <a:off x="6272982" y="9580130"/>
            <a:ext cx="475615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282828"/>
                </a:solidFill>
                <a:latin typeface="Arial MT"/>
                <a:cs typeface="Arial MT"/>
              </a:rPr>
              <a:t>Página</a:t>
            </a:r>
            <a:r>
              <a:rPr dirty="0" sz="550" spc="8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363636"/>
                </a:solidFill>
                <a:latin typeface="Arial MT"/>
                <a:cs typeface="Arial MT"/>
              </a:rPr>
              <a:t>2</a:t>
            </a:r>
            <a:r>
              <a:rPr dirty="0" sz="55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550" spc="7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333333"/>
                </a:solidFill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84844" y="2032293"/>
            <a:ext cx="259778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solidFill>
                  <a:srgbClr val="2A2A2A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sng" sz="800" spc="75">
                <a:solidFill>
                  <a:srgbClr val="2A2A2A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262626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262626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solidFill>
                  <a:srgbClr val="2A2A2A"/>
                </a:solidFill>
                <a:latin typeface="Arial MT"/>
                <a:cs typeface="Arial MT"/>
              </a:rPr>
              <a:t>PREFEITURA</a:t>
            </a:r>
            <a:r>
              <a:rPr dirty="0" sz="950" spc="8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12121"/>
                </a:solidFill>
                <a:latin typeface="Arial MT"/>
                <a:cs typeface="Arial MT"/>
              </a:rPr>
              <a:t>MUNICIPAL</a:t>
            </a:r>
            <a:r>
              <a:rPr dirty="0" sz="950" spc="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950" spc="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2A2A2A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04291" y="2330195"/>
            <a:ext cx="589280" cy="54991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01.13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2.039</a:t>
            </a:r>
            <a:endParaRPr sz="80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solidFill>
                  <a:srgbClr val="262626"/>
                </a:solidFill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75087" y="2330195"/>
            <a:ext cx="2655570" cy="54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678180" indent="-3175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Secretaria</a:t>
            </a:r>
            <a:r>
              <a:rPr dirty="0" sz="800" spc="6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Municipal</a:t>
            </a:r>
            <a:r>
              <a:rPr dirty="0" sz="800" spc="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de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Serviços</a:t>
            </a:r>
            <a:r>
              <a:rPr dirty="0" sz="800" spc="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Públicos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Serviços</a:t>
            </a:r>
            <a:r>
              <a:rPr dirty="0" sz="80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D2D2D"/>
                </a:solidFill>
                <a:latin typeface="Arial MT"/>
                <a:cs typeface="Arial MT"/>
              </a:rPr>
              <a:t>LimDeza</a:t>
            </a:r>
            <a:r>
              <a:rPr dirty="0" sz="800" spc="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Púlica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DEMAIS</a:t>
            </a:r>
            <a:r>
              <a:rPr dirty="0" sz="800" spc="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A2A2A"/>
                </a:solidFill>
                <a:latin typeface="Arial MT"/>
                <a:cs typeface="Arial MT"/>
              </a:rPr>
              <a:t>SERVICOS</a:t>
            </a:r>
            <a:r>
              <a:rPr dirty="0" sz="800" spc="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D2D2D"/>
                </a:solidFill>
                <a:latin typeface="Arial MT"/>
                <a:cs typeface="Arial MT"/>
              </a:rPr>
              <a:t>TERCEIROS</a:t>
            </a:r>
            <a:r>
              <a:rPr dirty="0" sz="800" spc="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PESSOA</a:t>
            </a:r>
            <a:r>
              <a:rPr dirty="0" sz="800" spc="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377576" y="2732532"/>
            <a:ext cx="7632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242424"/>
                </a:solidFill>
                <a:latin typeface="Arial MT"/>
                <a:cs typeface="Arial MT"/>
              </a:rPr>
              <a:t>Royalties</a:t>
            </a:r>
            <a:r>
              <a:rPr dirty="0" sz="800" spc="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-</a:t>
            </a:r>
            <a:r>
              <a:rPr dirty="0" sz="800" spc="-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União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78135" y="2839212"/>
            <a:ext cx="4060825" cy="7054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35885" marR="508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Total</a:t>
            </a:r>
            <a:r>
              <a:rPr dirty="0" sz="800" spc="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do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Projeto</a:t>
            </a:r>
            <a:r>
              <a:rPr dirty="0" sz="800" spc="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/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Atividade</a:t>
            </a:r>
            <a:r>
              <a:rPr dirty="0" sz="800" spc="4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R$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 Total</a:t>
            </a:r>
            <a:r>
              <a:rPr dirty="0" sz="800" spc="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Unidade</a:t>
            </a:r>
            <a:r>
              <a:rPr dirty="0" sz="800" spc="20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RJ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Secretária</a:t>
            </a:r>
            <a:r>
              <a:rPr dirty="0" sz="800" spc="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Municipal</a:t>
            </a:r>
            <a:r>
              <a:rPr dirty="0" sz="800" spc="7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800" spc="3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Assistência</a:t>
            </a:r>
            <a:r>
              <a:rPr dirty="0" sz="800" spc="9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Social</a:t>
            </a:r>
            <a:r>
              <a:rPr dirty="0" sz="800" spc="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Direitos</a:t>
            </a:r>
            <a:r>
              <a:rPr dirty="0" sz="80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Humanos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Manutenção,</a:t>
            </a:r>
            <a:r>
              <a:rPr dirty="0" sz="800" spc="7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282828"/>
                </a:solidFill>
                <a:latin typeface="Arial MT"/>
                <a:cs typeface="Arial MT"/>
              </a:rPr>
              <a:t>AdministraCão</a:t>
            </a:r>
            <a:r>
              <a:rPr dirty="0" sz="800" spc="7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2D2D2D"/>
                </a:solidFill>
                <a:latin typeface="Arial MT"/>
                <a:cs typeface="Arial MT"/>
              </a:rPr>
              <a:t>ODeracionalizaCão</a:t>
            </a:r>
            <a:r>
              <a:rPr dirty="0" sz="80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das</a:t>
            </a:r>
            <a:r>
              <a:rPr dirty="0" sz="800" spc="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Unidade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45543" y="2689859"/>
            <a:ext cx="582930" cy="52578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7.001.000,00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7.001.000,00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7.001.000,00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07288" y="3180588"/>
            <a:ext cx="589280" cy="52832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84"/>
              </a:spcBef>
            </a:pP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01.15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0"/>
              </a:spcBef>
            </a:pP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2.849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77908" y="3558540"/>
            <a:ext cx="47345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12135" algn="l"/>
              </a:tabLst>
            </a:pP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DEMAIS</a:t>
            </a:r>
            <a:r>
              <a:rPr dirty="0" sz="800" spc="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SERVICOS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DE </a:t>
            </a:r>
            <a:r>
              <a:rPr dirty="0" sz="800" spc="-35">
                <a:solidFill>
                  <a:srgbClr val="333333"/>
                </a:solidFill>
                <a:latin typeface="Arial MT"/>
                <a:cs typeface="Arial MT"/>
              </a:rPr>
              <a:t>TERCEIROS</a:t>
            </a:r>
            <a:r>
              <a:rPr dirty="0" sz="800" spc="4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PESSOA</a:t>
            </a:r>
            <a:r>
              <a:rPr dirty="0" sz="80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JURÍDICA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	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Recursos</a:t>
            </a:r>
            <a:r>
              <a:rPr dirty="0" sz="800" spc="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não</a:t>
            </a:r>
            <a:r>
              <a:rPr dirty="0" sz="800" spc="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Vinculados</a:t>
            </a:r>
            <a:r>
              <a:rPr dirty="0" sz="800" spc="4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27684" y="3558540"/>
            <a:ext cx="5035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137.000,00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3882548" y="3739360"/>
          <a:ext cx="2945765" cy="4356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23110"/>
                <a:gridCol w="846455"/>
              </a:tblGrid>
              <a:tr h="141605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137.000,00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137.000,00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2715">
                <a:tc>
                  <a:txBody>
                    <a:bodyPr/>
                    <a:lstStyle/>
                    <a:p>
                      <a:pPr marL="70104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8.819.000,00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709815" y="4232402"/>
            <a:ext cx="4552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Artigo</a:t>
            </a:r>
            <a:r>
              <a:rPr dirty="0" sz="750" spc="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3º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93500" y="4232402"/>
            <a:ext cx="33153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Revogadas</a:t>
            </a:r>
            <a:r>
              <a:rPr dirty="0" sz="750" spc="9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as</a:t>
            </a:r>
            <a:r>
              <a:rPr dirty="0" sz="750" spc="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disposições</a:t>
            </a:r>
            <a:r>
              <a:rPr dirty="0" sz="750" spc="10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em</a:t>
            </a:r>
            <a:r>
              <a:rPr dirty="0" sz="750" spc="6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contrário.</a:t>
            </a:r>
            <a:r>
              <a:rPr dirty="0" sz="750" spc="1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se,</a:t>
            </a:r>
            <a:r>
              <a:rPr dirty="0" sz="750" spc="8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afixe-se</a:t>
            </a:r>
            <a:r>
              <a:rPr dirty="0" sz="750" spc="6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e</a:t>
            </a:r>
            <a:r>
              <a:rPr dirty="0" sz="75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2D2D2D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2025-09-03T17:26:02Z</dcterms:created>
  <dcterms:modified xsi:type="dcterms:W3CDTF">2025-09-03T17:26:02Z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2025-09-03T00:00:00Z</vt:filetime>
  </property>
  <property fmtid="{D5CDD505-2E9C-101B-9397-08002B2CF9AE}" pid="3" name="LastSaved">
    <vt:filetime>2025-09-03T00:00:00Z</vt:filetime>
  </property>
</Properties>
</file>