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325100"/>
  <p:notesSz cx="7340600" cy="10325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00781"/>
            <a:ext cx="6244907" cy="21682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82056"/>
            <a:ext cx="5142865" cy="2581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74320" y="8415528"/>
            <a:ext cx="6486144" cy="140208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44424" y="182880"/>
            <a:ext cx="713232" cy="722376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274320" y="1086612"/>
            <a:ext cx="6626859" cy="0"/>
          </a:xfrm>
          <a:custGeom>
            <a:avLst/>
            <a:gdLst/>
            <a:ahLst/>
            <a:cxnLst/>
            <a:rect l="l" t="t" r="r" b="b"/>
            <a:pathLst>
              <a:path w="6626859" h="0">
                <a:moveTo>
                  <a:pt x="0" y="0"/>
                </a:moveTo>
                <a:lnTo>
                  <a:pt x="6626352" y="0"/>
                </a:lnTo>
              </a:path>
            </a:pathLst>
          </a:custGeom>
          <a:ln w="15240">
            <a:solidFill>
              <a:srgbClr val="494949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96240" y="3075432"/>
            <a:ext cx="673607" cy="1127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3004"/>
            <a:ext cx="6612255" cy="16520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4773"/>
            <a:ext cx="6612255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602343"/>
            <a:ext cx="2351024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02343"/>
            <a:ext cx="1689798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602343"/>
            <a:ext cx="1689798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37191" y="82042"/>
            <a:ext cx="3175000" cy="563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35">
                <a:solidFill>
                  <a:srgbClr val="313131"/>
                </a:solidFill>
                <a:latin typeface="Arial MT"/>
                <a:cs typeface="Arial MT"/>
              </a:rPr>
              <a:t>F’REFEIT‘UIRA</a:t>
            </a:r>
            <a:r>
              <a:rPr dirty="0" sz="1150" spc="19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150" b="1">
                <a:solidFill>
                  <a:srgbClr val="7E7E7E"/>
                </a:solidFill>
                <a:latin typeface="Arial"/>
                <a:cs typeface="Arial"/>
              </a:rPr>
              <a:t>MUNICIPAL</a:t>
            </a:r>
            <a:r>
              <a:rPr dirty="0" sz="1150" spc="125" b="1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909090"/>
                </a:solidFill>
                <a:latin typeface="Arial"/>
                <a:cs typeface="Arial"/>
              </a:rPr>
              <a:t>DE</a:t>
            </a:r>
            <a:r>
              <a:rPr dirty="0" sz="1150" spc="95" b="1">
                <a:solidFill>
                  <a:srgbClr val="909090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838383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2005964" indent="3175">
              <a:lnSpc>
                <a:spcPct val="120000"/>
              </a:lnSpc>
              <a:spcBef>
                <a:spcPts val="555"/>
              </a:spcBef>
            </a:pP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Rua</a:t>
            </a:r>
            <a:r>
              <a:rPr dirty="0" sz="800" spc="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Maria</a:t>
            </a:r>
            <a:r>
              <a:rPr dirty="0" sz="800" spc="8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Loi4i</a:t>
            </a:r>
            <a:r>
              <a:rPr dirty="0" sz="800" spc="-9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enço,</a:t>
            </a:r>
            <a:r>
              <a:rPr dirty="0" sz="800" spc="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F4F4F"/>
                </a:solidFill>
                <a:latin typeface="Arial MT"/>
                <a:cs typeface="Arial MT"/>
              </a:rPr>
              <a:t>18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Fazenda</a:t>
            </a:r>
            <a:r>
              <a:rPr dirty="0" sz="800" spc="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139725" y="1303019"/>
            <a:ext cx="17799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Decreto</a:t>
            </a:r>
            <a:r>
              <a:rPr dirty="0" sz="800" spc="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E7E7E"/>
                </a:solidFill>
                <a:latin typeface="Arial MT"/>
                <a:cs typeface="Arial MT"/>
              </a:rPr>
              <a:t>N°</a:t>
            </a:r>
            <a:r>
              <a:rPr dirty="0" sz="800" spc="-5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2594</a:t>
            </a:r>
            <a:r>
              <a:rPr dirty="0" sz="800" spc="-3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65656"/>
                </a:solidFill>
                <a:latin typeface="Arial MT"/>
                <a:cs typeface="Arial MT"/>
              </a:rPr>
              <a:t>11</a:t>
            </a:r>
            <a:r>
              <a:rPr dirty="0" sz="800" spc="36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de</a:t>
            </a:r>
            <a:r>
              <a:rPr dirty="0" sz="800" spc="21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06060"/>
                </a:solidFill>
                <a:latin typeface="Arial MT"/>
                <a:cs typeface="Arial MT"/>
              </a:rPr>
              <a:t>abril,</a:t>
            </a:r>
            <a:r>
              <a:rPr dirty="0" sz="800" spc="-5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666666"/>
                </a:solidFill>
                <a:latin typeface="Arial MT"/>
                <a:cs typeface="Arial MT"/>
              </a:rPr>
              <a:t>2C24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63997" y="1741932"/>
            <a:ext cx="2833370" cy="26352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 indent="635">
              <a:lnSpc>
                <a:spcPts val="910"/>
              </a:lnSpc>
              <a:spcBef>
                <a:spcPts val="170"/>
              </a:spcBef>
            </a:pPr>
            <a:r>
              <a:rPr dirty="0" sz="800">
                <a:solidFill>
                  <a:srgbClr val="898989"/>
                </a:solidFill>
                <a:latin typeface="Arial MT"/>
                <a:cs typeface="Arial MT"/>
              </a:rPr>
              <a:t>Abre</a:t>
            </a:r>
            <a:r>
              <a:rPr dirty="0" sz="800" spc="-20">
                <a:solidFill>
                  <a:srgbClr val="89898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939393"/>
                </a:solidFill>
                <a:latin typeface="Arial MT"/>
                <a:cs typeface="Arial MT"/>
              </a:rPr>
              <a:t>crédito</a:t>
            </a:r>
            <a:r>
              <a:rPr dirty="0" sz="800" spc="15">
                <a:solidFill>
                  <a:srgbClr val="93939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suplementar</a:t>
            </a:r>
            <a:r>
              <a:rPr dirty="0" sz="800" spc="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no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valor</a:t>
            </a:r>
            <a:r>
              <a:rPr dirty="0" sz="800" spc="-1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total</a:t>
            </a:r>
            <a:r>
              <a:rPr dirty="0" sz="800" spc="-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Arial MT"/>
                <a:cs typeface="Arial MT"/>
              </a:rPr>
              <a:t>R$315.00C,00,</a:t>
            </a:r>
            <a:r>
              <a:rPr dirty="0" sz="800" spc="8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626262"/>
                </a:solidFill>
                <a:latin typeface="Arial MT"/>
                <a:cs typeface="Arial MT"/>
              </a:rPr>
              <a:t>para </a:t>
            </a:r>
            <a:r>
              <a:rPr dirty="0" sz="800">
                <a:solidFill>
                  <a:srgbClr val="8E8E8E"/>
                </a:solidFill>
                <a:latin typeface="Arial MT"/>
                <a:cs typeface="Arial MT"/>
              </a:rPr>
              <a:t>fins</a:t>
            </a:r>
            <a:r>
              <a:rPr dirty="0" sz="800" spc="-15">
                <a:solidFill>
                  <a:srgbClr val="8E8E8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9A9A9A"/>
                </a:solidFill>
                <a:latin typeface="Arial MT"/>
                <a:cs typeface="Arial MT"/>
              </a:rPr>
              <a:t>que</a:t>
            </a:r>
            <a:r>
              <a:rPr dirty="0" sz="800" spc="-10">
                <a:solidFill>
                  <a:srgbClr val="9A9A9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ACACAC"/>
                </a:solidFill>
                <a:latin typeface="Arial MT"/>
                <a:cs typeface="Arial MT"/>
              </a:rPr>
              <a:t>se</a:t>
            </a:r>
            <a:r>
              <a:rPr dirty="0" sz="800" spc="5">
                <a:solidFill>
                  <a:srgbClr val="ACACA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939393"/>
                </a:solidFill>
                <a:latin typeface="Arial MT"/>
                <a:cs typeface="Arial MT"/>
              </a:rPr>
              <a:t>especifica</a:t>
            </a:r>
            <a:r>
              <a:rPr dirty="0" sz="800" spc="50">
                <a:solidFill>
                  <a:srgbClr val="93939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98989"/>
                </a:solidFill>
                <a:latin typeface="Arial MT"/>
                <a:cs typeface="Arial MT"/>
              </a:rPr>
              <a:t>e</a:t>
            </a:r>
            <a:r>
              <a:rPr dirty="0" sz="800" spc="-40">
                <a:solidFill>
                  <a:srgbClr val="89898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65656"/>
                </a:solidFill>
                <a:latin typeface="Arial MT"/>
                <a:cs typeface="Arial MT"/>
              </a:rPr>
              <a:t>da</a:t>
            </a:r>
            <a:r>
              <a:rPr dirty="0" sz="800" spc="-1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outras 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74064" y="2500883"/>
            <a:ext cx="647065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815340">
              <a:lnSpc>
                <a:spcPct val="147500"/>
              </a:lnSpc>
              <a:spcBef>
                <a:spcPts val="100"/>
              </a:spcBef>
            </a:pPr>
            <a:r>
              <a:rPr dirty="0" sz="800" spc="-305">
                <a:solidFill>
                  <a:srgbClr val="464646"/>
                </a:solidFill>
                <a:latin typeface="Arial MT"/>
                <a:cs typeface="Arial MT"/>
              </a:rPr>
              <a:t>DO</a:t>
            </a:r>
            <a:r>
              <a:rPr dirty="0" sz="800" spc="9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83838"/>
                </a:solidFill>
                <a:latin typeface="Arial MT"/>
                <a:cs typeface="Arial MT"/>
              </a:rPr>
              <a:t>PRIEFEITO</a:t>
            </a:r>
            <a:r>
              <a:rPr dirty="0" sz="800" spc="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63636"/>
                </a:solidFill>
                <a:latin typeface="Arial MT"/>
                <a:cs typeface="Arial MT"/>
              </a:rPr>
              <a:t>f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ILINICIPAL,</a:t>
            </a:r>
            <a:r>
              <a:rPr dirty="0" sz="800" spc="6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76767"/>
                </a:solidFill>
                <a:latin typeface="Arial MT"/>
                <a:cs typeface="Arial MT"/>
              </a:rPr>
              <a:t>no </a:t>
            </a:r>
            <a:r>
              <a:rPr dirty="0" sz="800">
                <a:solidFill>
                  <a:srgbClr val="959595"/>
                </a:solidFill>
                <a:latin typeface="Arial MT"/>
                <a:cs typeface="Arial MT"/>
              </a:rPr>
              <a:t>uso</a:t>
            </a:r>
            <a:r>
              <a:rPr dirty="0" sz="800" spc="5">
                <a:solidFill>
                  <a:srgbClr val="95959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58585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909090"/>
                </a:solidFill>
                <a:latin typeface="Arial MT"/>
                <a:cs typeface="Arial MT"/>
              </a:rPr>
              <a:t>suas</a:t>
            </a:r>
            <a:r>
              <a:rPr dirty="0" sz="800" spc="10">
                <a:solidFill>
                  <a:srgbClr val="909090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828282"/>
                </a:solidFill>
                <a:latin typeface="Arial MT"/>
                <a:cs typeface="Arial MT"/>
              </a:rPr>
              <a:t>atribuiçÔes</a:t>
            </a:r>
            <a:r>
              <a:rPr dirty="0" sz="800" spc="25">
                <a:solidFill>
                  <a:srgbClr val="82828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898989"/>
                </a:solidFill>
                <a:latin typeface="Arial MT"/>
                <a:cs typeface="Arial MT"/>
              </a:rPr>
              <a:t>legais,</a:t>
            </a:r>
            <a:r>
              <a:rPr dirty="0" sz="800" spc="25">
                <a:solidFill>
                  <a:srgbClr val="89898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E5E5E"/>
                </a:solidFill>
                <a:latin typeface="Arial MT"/>
                <a:cs typeface="Arial MT"/>
              </a:rPr>
              <a:t>constitucionais</a:t>
            </a:r>
            <a:r>
              <a:rPr dirty="0" sz="800" spc="-25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9C9C9C"/>
                </a:solidFill>
                <a:latin typeface="Arial MT"/>
                <a:cs typeface="Arial MT"/>
              </a:rPr>
              <a:t>e</a:t>
            </a:r>
            <a:r>
              <a:rPr dirty="0" sz="800" spc="-10">
                <a:solidFill>
                  <a:srgbClr val="9C9C9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909090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909090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acordo</a:t>
            </a:r>
            <a:r>
              <a:rPr dirty="0" sz="800" spc="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E6E6E"/>
                </a:solidFill>
                <a:latin typeface="Arial MT"/>
                <a:cs typeface="Arial MT"/>
              </a:rPr>
              <a:t>com</a:t>
            </a:r>
            <a:r>
              <a:rPr dirty="0" sz="800" spc="10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94949"/>
                </a:solidFill>
                <a:latin typeface="Arial MT"/>
                <a:cs typeface="Arial MT"/>
              </a:rPr>
              <a:t>que</a:t>
            </a:r>
            <a:r>
              <a:rPr dirty="0" sz="800" spc="-3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Ihe</a:t>
            </a:r>
            <a:r>
              <a:rPr dirty="0" sz="800" spc="-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confere</a:t>
            </a:r>
            <a:r>
              <a:rPr dirty="0" sz="800" spc="1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65656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art.</a:t>
            </a:r>
            <a:r>
              <a:rPr dirty="0" sz="800" spc="12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75757"/>
                </a:solidFill>
                <a:latin typeface="Arial MT"/>
                <a:cs typeface="Arial MT"/>
              </a:rPr>
              <a:t>J‘</a:t>
            </a:r>
            <a:r>
              <a:rPr dirty="0" sz="800" spc="170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858585"/>
                </a:solidFill>
                <a:latin typeface="Arial MT"/>
                <a:cs typeface="Arial MT"/>
              </a:rPr>
              <a:t>de</a:t>
            </a:r>
            <a:r>
              <a:rPr dirty="0" sz="800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I.El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35">
                <a:solidFill>
                  <a:srgbClr val="313131"/>
                </a:solidFill>
                <a:latin typeface="Arial MT"/>
                <a:cs typeface="Arial MT"/>
              </a:rPr>
              <a:t>RJ°</a:t>
            </a:r>
            <a:r>
              <a:rPr dirty="0" sz="800" spc="10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”•23/:'0.!3</a:t>
            </a:r>
            <a:r>
              <a:rPr dirty="0" sz="80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d.</a:t>
            </a:r>
            <a:r>
              <a:rPr dirty="0" sz="800" spc="5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fada</a:t>
            </a:r>
            <a:r>
              <a:rPr dirty="0" sz="800" spc="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0">
                <a:solidFill>
                  <a:srgbClr val="383838"/>
                </a:solidFill>
                <a:latin typeface="Arial MT"/>
                <a:cs typeface="Arial MT"/>
              </a:rPr>
              <a:t>21/1ü+</a:t>
            </a:r>
            <a:r>
              <a:rPr dirty="0" sz="800" spc="6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2023,</a:t>
            </a:r>
            <a:r>
              <a:rPr dirty="0" sz="800" spc="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publicada</a:t>
            </a:r>
            <a:r>
              <a:rPr dirty="0" sz="800" spc="5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979797"/>
                </a:solidFill>
                <a:latin typeface="Arial MT"/>
                <a:cs typeface="Arial MT"/>
              </a:rPr>
              <a:t>em</a:t>
            </a:r>
            <a:r>
              <a:rPr dirty="0" sz="800" spc="195">
                <a:solidFill>
                  <a:srgbClr val="979797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939393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12597" y="3320795"/>
            <a:ext cx="29381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0">
                <a:solidFill>
                  <a:srgbClr val="2F2F2F"/>
                </a:solidFill>
                <a:latin typeface="Arial MT"/>
                <a:cs typeface="Arial MT"/>
              </a:rPr>
              <a:t>*.rtigi:›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AAAAAA"/>
                </a:solidFill>
                <a:latin typeface="Arial MT"/>
                <a:cs typeface="Arial MT"/>
              </a:rPr>
              <a:t>1º</a:t>
            </a:r>
            <a:r>
              <a:rPr dirty="0" sz="800" spc="-35">
                <a:solidFill>
                  <a:srgbClr val="AAAAA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66666"/>
                </a:solidFill>
                <a:latin typeface="Arial MT"/>
                <a:cs typeface="Arial MT"/>
              </a:rPr>
              <a:t>-</a:t>
            </a:r>
            <a:r>
              <a:rPr dirty="0" sz="800" spc="20">
                <a:solidFill>
                  <a:srgbClr val="666666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424242"/>
                </a:solidFill>
                <a:latin typeface="Arial MT"/>
                <a:cs typeface="Arial MT"/>
              </a:rPr>
              <a:t>Fic:a</a:t>
            </a:r>
            <a:r>
              <a:rPr dirty="0" sz="800" spc="6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alberto</a:t>
            </a:r>
            <a:r>
              <a:rPr dirty="0" sz="800" spc="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63636"/>
                </a:solidFill>
                <a:latin typeface="Arial MT"/>
                <a:cs typeface="Arial MT"/>
              </a:rPr>
              <a:t>‹:ré‹Jito</a:t>
            </a:r>
            <a:r>
              <a:rPr dirty="0" sz="800" spc="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B4B4B"/>
                </a:solidFill>
                <a:latin typeface="Arial MT"/>
                <a:cs typeface="Arial MT"/>
              </a:rPr>
              <a:t>suplementar</a:t>
            </a:r>
            <a:r>
              <a:rPr dirty="0" sz="800" spc="4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38383"/>
                </a:solidFill>
                <a:latin typeface="Arial MT"/>
                <a:cs typeface="Arial MT"/>
              </a:rPr>
              <a:t>as</a:t>
            </a:r>
            <a:r>
              <a:rPr dirty="0" sz="800" spc="25">
                <a:solidFill>
                  <a:srgbClr val="83838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808080"/>
                </a:solidFill>
                <a:latin typeface="Arial MT"/>
                <a:cs typeface="Arial MT"/>
              </a:rPr>
              <a:t>seguintes</a:t>
            </a:r>
            <a:r>
              <a:rPr dirty="0" sz="800" spc="55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858585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94544" y="4227474"/>
            <a:ext cx="2738120" cy="358775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305"/>
              </a:spcBef>
            </a:pPr>
            <a:r>
              <a:rPr dirty="0" baseline="-13888" sz="1200" spc="-52">
                <a:solidFill>
                  <a:srgbClr val="3F3F3F"/>
                </a:solidFill>
                <a:latin typeface="Arial MT"/>
                <a:cs typeface="Arial MT"/>
              </a:rPr>
              <a:t>!/</a:t>
            </a:r>
            <a:r>
              <a:rPr dirty="0" baseline="-13888" sz="1200" spc="44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u="sng" sz="800" b="1">
                <a:solidFill>
                  <a:srgbClr val="333333"/>
                </a:solidFill>
                <a:uFill>
                  <a:solidFill>
                    <a:srgbClr val="48484B"/>
                  </a:solidFill>
                </a:uFill>
                <a:latin typeface="Arial"/>
                <a:cs typeface="Arial"/>
              </a:rPr>
              <a:t>‹›t&lt;</a:t>
            </a:r>
            <a:r>
              <a:rPr dirty="0" sz="800" b="1">
                <a:solidFill>
                  <a:srgbClr val="333333"/>
                </a:solidFill>
                <a:latin typeface="Arial"/>
                <a:cs typeface="Arial"/>
              </a:rPr>
              <a:t>ij</a:t>
            </a:r>
            <a:r>
              <a:rPr dirty="0" sz="800" spc="245" b="1">
                <a:solidFill>
                  <a:srgbClr val="333333"/>
                </a:solidFill>
                <a:latin typeface="Arial"/>
                <a:cs typeface="Arial"/>
              </a:rPr>
              <a:t>  </a:t>
            </a:r>
            <a:r>
              <a:rPr dirty="0" sz="800" spc="-25">
                <a:solidFill>
                  <a:srgbClr val="494949"/>
                </a:solidFill>
                <a:latin typeface="Arial MT"/>
                <a:cs typeface="Arial MT"/>
              </a:rPr>
              <a:t>s</a:t>
            </a:r>
            <a:r>
              <a:rPr dirty="0" u="sng" sz="800" spc="195">
                <a:solidFill>
                  <a:srgbClr val="2A2A2A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A2A2A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S‹ipleme</a:t>
            </a:r>
            <a:r>
              <a:rPr dirty="0" u="sng" baseline="-10416" sz="1200">
                <a:solidFill>
                  <a:srgbClr val="2A2A2A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•!</a:t>
            </a:r>
            <a:r>
              <a:rPr dirty="0" u="sng" sz="800">
                <a:solidFill>
                  <a:srgbClr val="2A2A2A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a‹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J</a:t>
            </a:r>
            <a:r>
              <a:rPr dirty="0" sz="800" spc="-1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j¿</a:t>
            </a:r>
            <a:endParaRPr sz="800">
              <a:latin typeface="Arial MT"/>
              <a:cs typeface="Arial MT"/>
            </a:endParaRPr>
          </a:p>
          <a:p>
            <a:pPr marL="89535">
              <a:lnSpc>
                <a:spcPct val="100000"/>
              </a:lnSpc>
              <a:spcBef>
                <a:spcPts val="254"/>
              </a:spcBef>
            </a:pPr>
            <a:r>
              <a:rPr dirty="0" sz="1000" spc="-105">
                <a:solidFill>
                  <a:srgbClr val="2D2D2D"/>
                </a:solidFill>
                <a:latin typeface="Arial MT"/>
                <a:cs typeface="Arial MT"/>
              </a:rPr>
              <a:t>I*R!IE.FI</a:t>
            </a:r>
            <a:r>
              <a:rPr dirty="0" sz="1000" spc="1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2D2D2D"/>
                </a:solidFill>
                <a:latin typeface="Arial MT"/>
                <a:cs typeface="Arial MT"/>
              </a:rPr>
              <a:t>ITURA</a:t>
            </a:r>
            <a:r>
              <a:rPr dirty="0" sz="1000" spc="9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000" spc="-65">
                <a:solidFill>
                  <a:srgbClr val="2B2B2B"/>
                </a:solidFill>
                <a:latin typeface="Arial MT"/>
                <a:cs typeface="Arial MT"/>
              </a:rPr>
              <a:t>MUFTICIPAI..</a:t>
            </a:r>
            <a:r>
              <a:rPr dirty="0" sz="1000" spc="8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1000" spc="-265">
                <a:solidFill>
                  <a:srgbClr val="3D3D3D"/>
                </a:solidFill>
                <a:latin typeface="Arial MT"/>
                <a:cs typeface="Arial MT"/>
              </a:rPr>
              <a:t>ADE</a:t>
            </a:r>
            <a:r>
              <a:rPr dirty="0" sz="1000" spc="5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606060"/>
                </a:solidFill>
                <a:latin typeface="Arial MT"/>
                <a:cs typeface="Arial MT"/>
              </a:rPr>
              <a:t>SLROPEDICA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421182" y="4604992"/>
          <a:ext cx="6583680" cy="9563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075"/>
                <a:gridCol w="2533015"/>
                <a:gridCol w="2407285"/>
                <a:gridCol w="841375"/>
              </a:tblGrid>
              <a:tr h="3213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0'l.</a:t>
                      </a:r>
                      <a:r>
                        <a:rPr dirty="0" sz="800" spc="-4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\</a:t>
                      </a:r>
                      <a:r>
                        <a:rPr dirty="0" sz="800" spc="1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2.Il:‹!5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Siecretaria</a:t>
                      </a:r>
                      <a:r>
                        <a:rPr dirty="0" sz="800" spc="4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7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2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solidFill>
                            <a:srgbClr val="838383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70">
                          <a:solidFill>
                            <a:srgbClr val="83838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8E8E8E"/>
                          </a:solidFill>
                          <a:latin typeface="Arial MT"/>
                          <a:cs typeface="Arial MT"/>
                        </a:rPr>
                        <a:t>Públicos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7314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baseline="3472" sz="1200" spc="-97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l«lai1i1tençã</a:t>
                      </a:r>
                      <a:r>
                        <a:rPr dirty="0" baseline="3472" sz="1200" spc="-67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1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9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e!</a:t>
                      </a:r>
                      <a:r>
                        <a:rPr dirty="0" baseline="3472" sz="1200" spc="89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C)peracicraliza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cá</a:t>
                      </a:r>
                      <a:r>
                        <a:rPr dirty="0" baseline="3472" sz="1200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9A9A9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472" sz="1200" spc="60">
                          <a:solidFill>
                            <a:srgbClr val="9A9A9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959595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3..I</a:t>
                      </a:r>
                      <a:r>
                        <a:rPr dirty="0" sz="800" spc="-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800" spc="-1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.L30</a:t>
                      </a:r>
                      <a:r>
                        <a:rPr dirty="0" sz="800" spc="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†3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35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fÜ</a:t>
                      </a:r>
                      <a:r>
                        <a:rPr dirty="0" sz="800" spc="-3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UTROS</a:t>
                      </a:r>
                      <a:r>
                        <a:rPr dirty="0" sz="800" spc="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MA”I”ERIAIS</a:t>
                      </a:r>
                      <a:r>
                        <a:rPr dirty="0" sz="800" spc="8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858585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7918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solidFill>
                            <a:srgbClr val="898989"/>
                          </a:solidFill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00" spc="-5">
                          <a:solidFill>
                            <a:srgbClr val="89898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959595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solidFill>
                            <a:srgbClr val="95959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315.000.00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46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5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91919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45">
                          <a:solidFill>
                            <a:srgbClr val="91919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7C7C7C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35">
                          <a:solidFill>
                            <a:srgbClr val="7C7C7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8C8C8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35">
                          <a:solidFill>
                            <a:srgbClr val="8C8C8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315.000,00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46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solidFill>
                            <a:srgbClr val="898989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65">
                          <a:solidFill>
                            <a:srgbClr val="89898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959595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55">
                          <a:solidFill>
                            <a:srgbClr val="95959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35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979797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315.000,00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596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5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91919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25">
                          <a:solidFill>
                            <a:srgbClr val="91919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15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315.000,00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773833" y="5615939"/>
            <a:ext cx="5976620" cy="28194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Art</a:t>
            </a:r>
            <a:r>
              <a:rPr dirty="0" sz="800" spc="-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878787"/>
                </a:solidFill>
                <a:latin typeface="Arial MT"/>
                <a:cs typeface="Arial MT"/>
              </a:rPr>
              <a:t>‹/n</a:t>
            </a:r>
            <a:r>
              <a:rPr dirty="0" sz="800" spc="-50">
                <a:solidFill>
                  <a:srgbClr val="878787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2º</a:t>
            </a:r>
            <a:r>
              <a:rPr dirty="0" sz="800" spc="-5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-</a:t>
            </a:r>
            <a:r>
              <a:rPr dirty="0" sz="800" spc="-9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383838"/>
                </a:solidFill>
                <a:latin typeface="Arial MT"/>
                <a:cs typeface="Arial MT"/>
              </a:rPr>
              <a:t>7\s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363636"/>
                </a:solidFill>
                <a:latin typeface="Arial MT"/>
                <a:cs typeface="Arial MT"/>
              </a:rPr>
              <a:t>.J.=spesas</a:t>
            </a:r>
            <a:r>
              <a:rPr dirty="0" sz="800" spc="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il</a:t>
            </a:r>
            <a:r>
              <a:rPr dirty="0" sz="800" spc="-6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ecorrer\tes</a:t>
            </a:r>
            <a:r>
              <a:rPr dirty="0" sz="800" spc="8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46464"/>
                </a:solidFill>
                <a:latin typeface="Arial MT"/>
                <a:cs typeface="Arial MT"/>
              </a:rPr>
              <a:t>da</a:t>
            </a:r>
            <a:r>
              <a:rPr dirty="0" sz="800" spc="5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7C7C7C"/>
                </a:solidFill>
                <a:latin typeface="Arial MT"/>
                <a:cs typeface="Arial MT"/>
              </a:rPr>
              <a:t>abertura</a:t>
            </a:r>
            <a:r>
              <a:rPr dirty="0" sz="800" spc="20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98989"/>
                </a:solidFill>
                <a:latin typeface="Arial MT"/>
                <a:cs typeface="Arial MT"/>
              </a:rPr>
              <a:t>do</a:t>
            </a:r>
            <a:r>
              <a:rPr dirty="0" sz="800" spc="15">
                <a:solidFill>
                  <a:srgbClr val="89898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909090"/>
                </a:solidFill>
                <a:latin typeface="Arial MT"/>
                <a:cs typeface="Arial MT"/>
              </a:rPr>
              <a:t>presente</a:t>
            </a:r>
            <a:r>
              <a:rPr dirty="0" sz="800" spc="30">
                <a:solidFill>
                  <a:srgbClr val="909090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8A8A8A"/>
                </a:solidFill>
                <a:latin typeface="Arial MT"/>
                <a:cs typeface="Arial MT"/>
              </a:rPr>
              <a:t>crédito</a:t>
            </a:r>
            <a:r>
              <a:rPr dirty="0" sz="800" spc="10">
                <a:solidFill>
                  <a:srgbClr val="8A8A8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7C7C7C"/>
                </a:solidFill>
                <a:latin typeface="Arial MT"/>
                <a:cs typeface="Arial MT"/>
              </a:rPr>
              <a:t>suplementar.</a:t>
            </a:r>
            <a:r>
              <a:rPr dirty="0" sz="800" spc="65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5D5D5D"/>
                </a:solidFill>
                <a:latin typeface="Arial MT"/>
                <a:cs typeface="Arial MT"/>
              </a:rPr>
              <a:t>serÕo</a:t>
            </a:r>
            <a:r>
              <a:rPr dirty="0" sz="800" spc="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cobertas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com</a:t>
            </a:r>
            <a:r>
              <a:rPr dirty="0" sz="800" spc="-1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recurso*: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26262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que</a:t>
            </a:r>
            <a:r>
              <a:rPr dirty="0" sz="800" spc="-1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trata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c</a:t>
            </a:r>
            <a:r>
              <a:rPr dirty="0" sz="800" spc="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05050"/>
                </a:solidFill>
                <a:latin typeface="Arial MT"/>
                <a:cs typeface="Arial MT"/>
              </a:rPr>
              <a:t>Artigc</a:t>
            </a:r>
            <a:endParaRPr sz="800">
              <a:latin typeface="Arial MT"/>
              <a:cs typeface="Arial MT"/>
            </a:endParaRPr>
          </a:p>
          <a:p>
            <a:pPr marL="476884">
              <a:lnSpc>
                <a:spcPct val="100000"/>
              </a:lnSpc>
              <a:spcBef>
                <a:spcPts val="50"/>
              </a:spcBef>
            </a:pPr>
            <a:r>
              <a:rPr dirty="0" sz="800" spc="-25">
                <a:solidFill>
                  <a:srgbClr val="707070"/>
                </a:solidFill>
                <a:latin typeface="Arial MT"/>
                <a:cs typeface="Arial MT"/>
              </a:rPr>
              <a:t>‹I</a:t>
            </a:r>
            <a:r>
              <a:rPr dirty="0" sz="800" spc="-125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800" spc="-125">
                <a:solidFill>
                  <a:srgbClr val="464646"/>
                </a:solidFill>
                <a:latin typeface="Arial MT"/>
                <a:cs typeface="Arial MT"/>
              </a:rPr>
              <a:t>3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|›: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rãgrafo</a:t>
            </a:r>
            <a:r>
              <a:rPr dirty="0" sz="800" spc="1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I°</a:t>
            </a:r>
            <a:r>
              <a:rPr dirty="0" sz="800" spc="3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tla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Lei</a:t>
            </a:r>
            <a:r>
              <a:rPr dirty="0" sz="800" spc="-2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747474"/>
                </a:solidFill>
                <a:latin typeface="Arial MT"/>
                <a:cs typeface="Arial MT"/>
              </a:rPr>
              <a:t>Federal</a:t>
            </a:r>
            <a:r>
              <a:rPr dirty="0" sz="800" spc="20">
                <a:solidFill>
                  <a:srgbClr val="74747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A7A7A7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A7A7A7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8E8E8E"/>
                </a:solidFill>
                <a:latin typeface="Arial MT"/>
                <a:cs typeface="Arial MT"/>
              </a:rPr>
              <a:t>4.320/64,</a:t>
            </a:r>
            <a:r>
              <a:rPr dirty="0" sz="800" spc="15">
                <a:solidFill>
                  <a:srgbClr val="8E8E8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979797"/>
                </a:solidFill>
                <a:latin typeface="Arial MT"/>
                <a:cs typeface="Arial MT"/>
              </a:rPr>
              <a:t>Inciso</a:t>
            </a:r>
            <a:r>
              <a:rPr dirty="0" sz="800" spc="-5">
                <a:solidFill>
                  <a:srgbClr val="979797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878787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654152" y="5966459"/>
            <a:ext cx="164465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8455" marR="5080" indent="-32639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lrlcis:›.</a:t>
            </a:r>
            <a:r>
              <a:rPr dirty="0" sz="800" spc="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II</a:t>
            </a:r>
            <a:r>
              <a:rPr dirty="0" sz="800" spc="-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-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Excesso</a:t>
            </a:r>
            <a:r>
              <a:rPr dirty="0" sz="800" spc="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C8C8C"/>
                </a:solidFill>
                <a:latin typeface="Arial MT"/>
                <a:cs typeface="Arial MT"/>
              </a:rPr>
              <a:t>õe </a:t>
            </a:r>
            <a:r>
              <a:rPr dirty="0" sz="800" spc="-10">
                <a:solidFill>
                  <a:srgbClr val="858585"/>
                </a:solidFill>
                <a:latin typeface="Arial MT"/>
                <a:cs typeface="Arial MT"/>
              </a:rPr>
              <a:t>Arrecadação: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III</a:t>
            </a:r>
            <a:r>
              <a:rPr dirty="0" sz="8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A7A7A7"/>
                </a:solidFill>
                <a:latin typeface="Arial MT"/>
                <a:cs typeface="Arial MT"/>
              </a:rPr>
              <a:t>-</a:t>
            </a:r>
            <a:r>
              <a:rPr dirty="0" sz="800" spc="-25">
                <a:solidFill>
                  <a:srgbClr val="A7A7A7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Anulação</a:t>
            </a:r>
            <a:r>
              <a:rPr dirty="0" sz="800" spc="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38383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83838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858585"/>
                </a:solidFill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16896" y="6393179"/>
            <a:ext cx="3289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!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.•t‹i?!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10088" y="6371844"/>
            <a:ext cx="536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 spc="-85">
                <a:solidFill>
                  <a:srgbClr val="2F2F2F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!s</a:t>
            </a:r>
            <a:r>
              <a:rPr dirty="0" u="sng" sz="800" spc="25">
                <a:solidFill>
                  <a:srgbClr val="2F2F2F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40">
                <a:solidFill>
                  <a:srgbClr val="313131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Ai</a:t>
            </a:r>
            <a:r>
              <a:rPr dirty="0" u="sng" sz="800" spc="50">
                <a:solidFill>
                  <a:srgbClr val="313131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313131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iulada'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71183" y="6526530"/>
            <a:ext cx="263715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50">
                <a:solidFill>
                  <a:srgbClr val="2F2F2F"/>
                </a:solidFill>
                <a:latin typeface="Arial MT"/>
                <a:cs typeface="Arial MT"/>
              </a:rPr>
              <a:t>PFI!!E.FEITURA</a:t>
            </a:r>
            <a:r>
              <a:rPr dirty="0" sz="950" spc="-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950" spc="-10" b="1">
                <a:solidFill>
                  <a:srgbClr val="2D2D2D"/>
                </a:solidFill>
                <a:latin typeface="Arial"/>
                <a:cs typeface="Arial"/>
              </a:rPr>
              <a:t>MUFIICIPAI..</a:t>
            </a:r>
            <a:r>
              <a:rPr dirty="0" sz="950" spc="6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950" spc="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595959"/>
                </a:solidFill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418063" y="6720304"/>
          <a:ext cx="6583680" cy="9766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710"/>
                <a:gridCol w="2534919"/>
                <a:gridCol w="2588895"/>
                <a:gridCol w="655954"/>
              </a:tblGrid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0’l</a:t>
                      </a:r>
                      <a:r>
                        <a:rPr dirty="0" sz="800" spc="-14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.13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3302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2.t\:‹!5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1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12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8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9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8E8E8E"/>
                          </a:solidFill>
                          <a:latin typeface="Arial MT"/>
                          <a:cs typeface="Arial MT"/>
                        </a:rPr>
                        <a:t>Públicos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350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baseline="3472" sz="1200" spc="-82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IVtamJtenção</a:t>
                      </a:r>
                      <a:r>
                        <a:rPr dirty="0" baseline="3472" sz="1200" spc="1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79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e!</a:t>
                      </a:r>
                      <a:r>
                        <a:rPr dirty="0" baseline="3472" sz="1200" spc="7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C›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baseline="3472" sz="1200" spc="-37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eracionaIizacãO</a:t>
                      </a:r>
                      <a:r>
                        <a:rPr dirty="0" baseline="3472" sz="1200" spc="-37">
                          <a:solidFill>
                            <a:srgbClr val="828282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472" sz="1200" spc="44">
                          <a:solidFill>
                            <a:srgbClr val="82828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838383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4.‹f</a:t>
                      </a:r>
                      <a:r>
                        <a:rPr dirty="0" sz="800" spc="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800" spc="-1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:I.51</a:t>
                      </a:r>
                      <a:r>
                        <a:rPr dirty="0" sz="800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(,</a:t>
                      </a:r>
                      <a:r>
                        <a:rPr dirty="0" sz="800" spc="-25">
                          <a:solidFill>
                            <a:srgbClr val="AAAAAA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7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(.J</a:t>
                      </a:r>
                      <a:r>
                        <a:rPr dirty="0" sz="800" spc="-7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BÓIAS</a:t>
                      </a:r>
                      <a:r>
                        <a:rPr dirty="0" sz="800" spc="5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INS›</a:t>
                      </a:r>
                      <a:r>
                        <a:rPr dirty="0" sz="800" spc="-9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T.4W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7886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solidFill>
                            <a:srgbClr val="93939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solidFill>
                            <a:srgbClr val="93939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315.0(.0,i3G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46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solidFill>
                            <a:srgbClr val="919191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solidFill>
                            <a:srgbClr val="91919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9C9C9C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solidFill>
                            <a:srgbClr val="9C9C9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8C8C8C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15" b="1">
                          <a:solidFill>
                            <a:srgbClr val="8C8C8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A8A8A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40" b="1">
                          <a:solidFill>
                            <a:srgbClr val="A8A8A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1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315.000,00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464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solidFill>
                            <a:srgbClr val="8A8A8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60">
                          <a:solidFill>
                            <a:srgbClr val="8A8A8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9E9E9E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45">
                          <a:solidFill>
                            <a:srgbClr val="9E9E9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898989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50">
                          <a:solidFill>
                            <a:srgbClr val="89898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93939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315.000,00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8806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solidFill>
                            <a:srgbClr val="8A8A8A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10">
                          <a:solidFill>
                            <a:srgbClr val="8A8A8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17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315.000,00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3818063" y="5969508"/>
            <a:ext cx="65595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solidFill>
                  <a:srgbClr val="7B7B7B"/>
                </a:solidFill>
                <a:latin typeface="Arial MT"/>
                <a:cs typeface="Arial MT"/>
              </a:rPr>
              <a:t>R$315.000,00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solidFill>
                  <a:srgbClr val="777777"/>
                </a:solidFill>
                <a:latin typeface="Arial MT"/>
                <a:cs typeface="Arial MT"/>
              </a:rPr>
              <a:t>$315.000,00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46952" y="7758683"/>
            <a:ext cx="4787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solidFill>
                  <a:srgbClr val="3D3D3D"/>
                </a:solidFill>
                <a:latin typeface="Arial MT"/>
                <a:cs typeface="Arial MT"/>
              </a:rPr>
              <a:t>7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iligc</a:t>
            </a:r>
            <a:r>
              <a:rPr dirty="0" sz="800" spc="204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A3A3A3"/>
                </a:solidFill>
                <a:latin typeface="Arial MT"/>
                <a:cs typeface="Arial MT"/>
              </a:rPr>
              <a:t>3’</a:t>
            </a:r>
            <a:r>
              <a:rPr dirty="0" sz="800" spc="25">
                <a:solidFill>
                  <a:srgbClr val="A3A3A3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94949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59126" y="7758683"/>
            <a:ext cx="34410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solidFill>
                  <a:srgbClr val="383838"/>
                </a:solidFill>
                <a:latin typeface="Arial MT"/>
                <a:cs typeface="Arial MT"/>
              </a:rPr>
              <a:t>F!e’vi›gadas</a:t>
            </a:r>
            <a:r>
              <a:rPr dirty="0" sz="800" spc="4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alt</a:t>
            </a:r>
            <a:r>
              <a:rPr dirty="0" sz="800" spc="1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D3D3D"/>
                </a:solidFill>
                <a:latin typeface="Arial MT"/>
                <a:cs typeface="Arial MT"/>
              </a:rPr>
              <a:t>cJisposições</a:t>
            </a:r>
            <a:r>
              <a:rPr dirty="0" sz="800" spc="6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47474"/>
                </a:solidFill>
                <a:latin typeface="Arial MT"/>
                <a:cs typeface="Arial MT"/>
              </a:rPr>
              <a:t>em</a:t>
            </a:r>
            <a:r>
              <a:rPr dirty="0" sz="800" spc="5">
                <a:solidFill>
                  <a:srgbClr val="74747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808080"/>
                </a:solidFill>
                <a:latin typeface="Arial MT"/>
                <a:cs typeface="Arial MT"/>
              </a:rPr>
              <a:t>contrário.</a:t>
            </a:r>
            <a:r>
              <a:rPr dirty="0" sz="800" spc="6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777777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777777"/>
                </a:solidFill>
                <a:latin typeface="Arial MT"/>
                <a:cs typeface="Arial MT"/>
              </a:rPr>
              <a:t>se,</a:t>
            </a:r>
            <a:r>
              <a:rPr dirty="0" sz="800" spc="80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797979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797979"/>
                </a:solidFill>
                <a:latin typeface="Arial MT"/>
                <a:cs typeface="Arial MT"/>
              </a:rPr>
              <a:t>se</a:t>
            </a:r>
            <a:r>
              <a:rPr dirty="0" sz="800" spc="30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C7C7C"/>
                </a:solidFill>
                <a:latin typeface="Arial MT"/>
                <a:cs typeface="Arial MT"/>
              </a:rPr>
              <a:t>e</a:t>
            </a:r>
            <a:r>
              <a:rPr dirty="0" sz="800" spc="-15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05050"/>
                </a:solidFill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2025-09-03T17:14:39Z</dcterms:created>
  <dcterms:modified xsi:type="dcterms:W3CDTF">2025-09-03T17:14:39Z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2025-09-03T00:00:00Z</vt:filetime>
  </property>
  <property fmtid="{D5CDD505-2E9C-101B-9397-08002B2CF9AE}" pid="3" name="LastSaved">
    <vt:filetime>2025-09-03T00:00:00Z</vt:filetime>
  </property>
</Properties>
</file>