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image" Target="../media/image8.jpg"/><Relationship Id="rId10" Type="http://schemas.openxmlformats.org/officeDocument/2006/relationships/image" Target="../media/image9.jpg"/><Relationship Id="rId11" Type="http://schemas.openxmlformats.org/officeDocument/2006/relationships/image" Target="../media/image10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Relationship Id="rId3" Type="http://schemas.openxmlformats.org/officeDocument/2006/relationships/image" Target="../media/image12.jpg"/><Relationship Id="rId4" Type="http://schemas.openxmlformats.org/officeDocument/2006/relationships/image" Target="../media/image1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719" y="405384"/>
            <a:ext cx="704087" cy="691896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594359" y="9521952"/>
            <a:ext cx="6126480" cy="128270"/>
            <a:chOff x="594359" y="9521952"/>
            <a:chExt cx="6126480" cy="128270"/>
          </a:xfrm>
        </p:grpSpPr>
        <p:sp>
          <p:nvSpPr>
            <p:cNvPr id="4" name="object 4" descr=""/>
            <p:cNvSpPr/>
            <p:nvPr/>
          </p:nvSpPr>
          <p:spPr>
            <a:xfrm>
              <a:off x="1027176" y="9532620"/>
              <a:ext cx="5507990" cy="0"/>
            </a:xfrm>
            <a:custGeom>
              <a:avLst/>
              <a:gdLst/>
              <a:ahLst/>
              <a:cxnLst/>
              <a:rect l="l" t="t" r="r" b="b"/>
              <a:pathLst>
                <a:path w="5507990" h="0">
                  <a:moveTo>
                    <a:pt x="0" y="0"/>
                  </a:moveTo>
                  <a:lnTo>
                    <a:pt x="5507736" y="0"/>
                  </a:lnTo>
                </a:path>
              </a:pathLst>
            </a:custGeom>
            <a:ln w="9144">
              <a:solidFill>
                <a:srgbClr val="57575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94359" y="9526524"/>
              <a:ext cx="411480" cy="0"/>
            </a:xfrm>
            <a:custGeom>
              <a:avLst/>
              <a:gdLst/>
              <a:ahLst/>
              <a:cxnLst/>
              <a:rect l="l" t="t" r="r" b="b"/>
              <a:pathLst>
                <a:path w="411480" h="0">
                  <a:moveTo>
                    <a:pt x="0" y="0"/>
                  </a:moveTo>
                  <a:lnTo>
                    <a:pt x="411480" y="0"/>
                  </a:lnTo>
                </a:path>
              </a:pathLst>
            </a:custGeom>
            <a:ln w="9144">
              <a:solidFill>
                <a:srgbClr val="57575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75831" y="9579864"/>
              <a:ext cx="445008" cy="70103"/>
            </a:xfrm>
            <a:prstGeom prst="rect">
              <a:avLst/>
            </a:prstGeom>
          </p:spPr>
        </p:pic>
      </p:grpSp>
      <p:grpSp>
        <p:nvGrpSpPr>
          <p:cNvPr id="7" name="object 7" descr=""/>
          <p:cNvGrpSpPr/>
          <p:nvPr/>
        </p:nvGrpSpPr>
        <p:grpSpPr>
          <a:xfrm>
            <a:off x="6979919" y="1755648"/>
            <a:ext cx="247015" cy="1603375"/>
            <a:chOff x="6979919" y="1755648"/>
            <a:chExt cx="247015" cy="1603375"/>
          </a:xfrm>
        </p:grpSpPr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86015" y="1755648"/>
              <a:ext cx="240792" cy="110947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79919" y="2868168"/>
              <a:ext cx="243840" cy="21640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89063" y="3093720"/>
              <a:ext cx="237744" cy="265175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973823" y="5724144"/>
            <a:ext cx="237744" cy="396240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6973823" y="6233160"/>
            <a:ext cx="238125" cy="454659"/>
            <a:chOff x="6973823" y="6233160"/>
            <a:chExt cx="238125" cy="454659"/>
          </a:xfrm>
        </p:grpSpPr>
        <p:pic>
          <p:nvPicPr>
            <p:cNvPr id="13" name="object 1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34783" y="6233160"/>
              <a:ext cx="176783" cy="54863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973823" y="6288024"/>
              <a:ext cx="228600" cy="399288"/>
            </a:xfrm>
            <a:prstGeom prst="rect">
              <a:avLst/>
            </a:prstGeom>
          </p:spPr>
        </p:pic>
      </p:grpSp>
      <p:pic>
        <p:nvPicPr>
          <p:cNvPr id="15" name="object 15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028688" y="9076944"/>
            <a:ext cx="173735" cy="819911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092695" y="6120384"/>
            <a:ext cx="121920" cy="112775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1289605" y="298195"/>
            <a:ext cx="305054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1200" spc="2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8A8A8A"/>
                </a:solidFill>
                <a:latin typeface="Arial MT"/>
                <a:cs typeface="Arial MT"/>
              </a:rPr>
              <a:t>MUNICIPAL</a:t>
            </a:r>
            <a:r>
              <a:rPr dirty="0" sz="1200" spc="5">
                <a:solidFill>
                  <a:srgbClr val="8A8A8A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A3A3A3"/>
                </a:solidFill>
                <a:latin typeface="Arial MT"/>
                <a:cs typeface="Arial MT"/>
              </a:rPr>
              <a:t>DE</a:t>
            </a:r>
            <a:r>
              <a:rPr dirty="0" sz="1200" spc="-40">
                <a:solidFill>
                  <a:srgbClr val="A3A3A3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939393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31035">
              <a:lnSpc>
                <a:spcPct val="120000"/>
              </a:lnSpc>
              <a:spcBef>
                <a:spcPts val="40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Rua</a:t>
            </a:r>
            <a:r>
              <a:rPr dirty="0" sz="800" spc="-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Maria</a:t>
            </a:r>
            <a:r>
              <a:rPr dirty="0" sz="800" spc="-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L.ourenço,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78787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Fazenda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06084" y="1473707"/>
            <a:ext cx="2832100" cy="678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601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Decreto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Arial MT"/>
                <a:cs typeface="Arial MT"/>
              </a:rPr>
              <a:t>2597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1A1A1"/>
                </a:solidFill>
                <a:latin typeface="Arial MT"/>
                <a:cs typeface="Arial MT"/>
              </a:rPr>
              <a:t>12</a:t>
            </a:r>
            <a:r>
              <a:rPr dirty="0" sz="800" spc="385">
                <a:solidFill>
                  <a:srgbClr val="A1A1A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17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E6E6E"/>
                </a:solidFill>
                <a:latin typeface="Arial MT"/>
                <a:cs typeface="Arial MT"/>
              </a:rPr>
              <a:t>abril. </a:t>
            </a:r>
            <a:r>
              <a:rPr dirty="0" sz="800" spc="-30">
                <a:solidFill>
                  <a:srgbClr val="676767"/>
                </a:solidFill>
                <a:latin typeface="Arial MT"/>
                <a:cs typeface="Arial MT"/>
              </a:rPr>
              <a:t>:?t)24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2700" marR="112395" indent="635">
              <a:lnSpc>
                <a:spcPts val="890"/>
              </a:lnSpc>
            </a:pPr>
            <a:r>
              <a:rPr dirty="0" sz="800" spc="-20">
                <a:solidFill>
                  <a:srgbClr val="878787"/>
                </a:solidFill>
                <a:latin typeface="Arial MT"/>
                <a:cs typeface="Arial MT"/>
              </a:rPr>
              <a:t>Abre</a:t>
            </a:r>
            <a:r>
              <a:rPr dirty="0" sz="800" spc="-40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39393"/>
                </a:solidFill>
                <a:latin typeface="Arial MT"/>
                <a:cs typeface="Arial MT"/>
              </a:rPr>
              <a:t>cródito</a:t>
            </a:r>
            <a:r>
              <a:rPr dirty="0" sz="800" spc="3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27272"/>
                </a:solidFill>
                <a:latin typeface="Arial MT"/>
                <a:cs typeface="Arial MT"/>
              </a:rPr>
              <a:t>suplementar</a:t>
            </a:r>
            <a:r>
              <a:rPr dirty="0" sz="800" spc="2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no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valor</a:t>
            </a:r>
            <a:r>
              <a:rPr dirty="0" sz="800" spc="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total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R$800.00U,0iJ,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707070"/>
                </a:solidFill>
                <a:latin typeface="Arial MT"/>
                <a:cs typeface="Arial MT"/>
              </a:rPr>
              <a:t>pa›</a:t>
            </a:r>
            <a:r>
              <a:rPr dirty="0" sz="800" spc="-12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07070"/>
                </a:solidFill>
                <a:latin typeface="Arial MT"/>
                <a:cs typeface="Arial MT"/>
              </a:rPr>
              <a:t>ri</a:t>
            </a:r>
            <a:r>
              <a:rPr dirty="0" sz="800" spc="-1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09090"/>
                </a:solidFill>
                <a:latin typeface="Arial MT"/>
                <a:cs typeface="Arial MT"/>
              </a:rPr>
              <a:t>fins</a:t>
            </a:r>
            <a:r>
              <a:rPr dirty="0" sz="800" spc="-20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E9E9E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B8B8B8"/>
                </a:solidFill>
                <a:latin typeface="Arial MT"/>
                <a:cs typeface="Arial MT"/>
              </a:rPr>
              <a:t>se</a:t>
            </a:r>
            <a:r>
              <a:rPr dirty="0" sz="800" spc="-15">
                <a:solidFill>
                  <a:srgbClr val="B8B8B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39393"/>
                </a:solidFill>
                <a:latin typeface="Arial MT"/>
                <a:cs typeface="Arial MT"/>
              </a:rPr>
              <a:t>especifica</a:t>
            </a:r>
            <a:r>
              <a:rPr dirty="0" sz="800" spc="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B8B8B8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B8B8B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outras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 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2843" y="2628900"/>
            <a:ext cx="6207760" cy="924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78740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64646"/>
                </a:solidFill>
                <a:latin typeface="Arial MT"/>
                <a:cs typeface="Arial MT"/>
              </a:rPr>
              <a:t>PREFEITO</a:t>
            </a:r>
            <a:r>
              <a:rPr dirty="0" sz="8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64646"/>
                </a:solidFill>
                <a:latin typeface="Arial MT"/>
                <a:cs typeface="Arial MT"/>
              </a:rPr>
              <a:t>MUNICIPAL,</a:t>
            </a:r>
            <a:r>
              <a:rPr dirty="0" sz="800" spc="5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59595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98989"/>
                </a:solidFill>
                <a:latin typeface="Arial MT"/>
                <a:cs typeface="Arial MT"/>
              </a:rPr>
              <a:t>uso </a:t>
            </a:r>
            <a:r>
              <a:rPr dirty="0" sz="800" spc="-10">
                <a:solidFill>
                  <a:srgbClr val="939393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E8E8E"/>
                </a:solidFill>
                <a:latin typeface="Arial MT"/>
                <a:cs typeface="Arial MT"/>
              </a:rPr>
              <a:t>suas</a:t>
            </a:r>
            <a:r>
              <a:rPr dirty="0" sz="800" spc="10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59595"/>
                </a:solidFill>
                <a:latin typeface="Arial MT"/>
                <a:cs typeface="Arial MT"/>
              </a:rPr>
              <a:t>atribuições</a:t>
            </a:r>
            <a:r>
              <a:rPr dirty="0" sz="800" spc="20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8E8E8E"/>
                </a:solidFill>
                <a:latin typeface="Arial MT"/>
                <a:cs typeface="Arial MT"/>
              </a:rPr>
              <a:t>legais,</a:t>
            </a:r>
            <a:r>
              <a:rPr dirty="0" sz="800" spc="20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A8A8A"/>
                </a:solidFill>
                <a:latin typeface="Arial MT"/>
                <a:cs typeface="Arial MT"/>
              </a:rPr>
              <a:t>constitucionais</a:t>
            </a:r>
            <a:r>
              <a:rPr dirty="0" sz="800" spc="-30">
                <a:solidFill>
                  <a:srgbClr val="8A8A8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5A5A5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C8C8C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acordo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8A8A8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A8A8A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5D5D5D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Ihe</a:t>
            </a:r>
            <a:r>
              <a:rPr dirty="0" sz="800" spc="-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confere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aí.</a:t>
            </a:r>
            <a:r>
              <a:rPr dirty="0" sz="800" spc="229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8’</a:t>
            </a:r>
            <a:r>
              <a:rPr dirty="0" sz="800" spc="28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27272"/>
                </a:solidFill>
                <a:latin typeface="Arial MT"/>
                <a:cs typeface="Arial MT"/>
              </a:rPr>
              <a:t>c'a</a:t>
            </a:r>
            <a:r>
              <a:rPr dirty="0" sz="80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I.El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B2B2B"/>
                </a:solidFill>
                <a:latin typeface="Arial MT"/>
                <a:cs typeface="Arial MT"/>
              </a:rPr>
              <a:t>823/2023</a:t>
            </a:r>
            <a:r>
              <a:rPr dirty="0" sz="800" spc="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datada</a:t>
            </a:r>
            <a:r>
              <a:rPr dirty="0" sz="80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21/12/2023,</a:t>
            </a:r>
            <a:r>
              <a:rPr dirty="0" sz="80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797979"/>
                </a:solidFill>
                <a:latin typeface="Arial MT"/>
                <a:cs typeface="Arial MT"/>
              </a:rPr>
              <a:t>publicada</a:t>
            </a:r>
            <a:r>
              <a:rPr dirty="0" sz="800" spc="35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E8E8E"/>
                </a:solidFill>
                <a:latin typeface="Arial MT"/>
                <a:cs typeface="Arial MT"/>
              </a:rPr>
              <a:t>em</a:t>
            </a:r>
            <a:r>
              <a:rPr dirty="0" sz="800" spc="180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09090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800" spc="-100">
                <a:solidFill>
                  <a:srgbClr val="313131"/>
                </a:solidFill>
                <a:latin typeface="Arial MT"/>
                <a:cs typeface="Arial MT"/>
              </a:rPr>
              <a:t>[J</a:t>
            </a:r>
            <a:r>
              <a:rPr dirty="0" u="sng" sz="800" spc="160">
                <a:solidFill>
                  <a:srgbClr val="33333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3333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solidFill>
                  <a:srgbClr val="33333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F3F3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55">
                <a:solidFill>
                  <a:srgbClr val="3F3F3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8383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60">
                <a:solidFill>
                  <a:srgbClr val="38383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B6B6B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25">
                <a:solidFill>
                  <a:srgbClr val="B6B6B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44444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00">
              <a:latin typeface="Arial MT"/>
              <a:cs typeface="Arial MT"/>
            </a:endParaRPr>
          </a:p>
          <a:p>
            <a:pPr marL="311785">
              <a:lnSpc>
                <a:spcPct val="100000"/>
              </a:lnSpc>
              <a:spcBef>
                <a:spcPts val="5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Ar:'gil</a:t>
            </a:r>
            <a:r>
              <a:rPr dirty="0" sz="800" spc="-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1º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00" spc="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Fica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aberto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crÜditu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suplementar</a:t>
            </a:r>
            <a:r>
              <a:rPr dirty="0" sz="800" spc="4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C9C9C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39393"/>
                </a:solidFill>
                <a:latin typeface="Arial MT"/>
                <a:cs typeface="Arial MT"/>
              </a:rPr>
              <a:t>seguintes</a:t>
            </a:r>
            <a:r>
              <a:rPr dirty="0" sz="800" spc="5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A0A0A0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9937" y="4269537"/>
            <a:ext cx="1875155" cy="353060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u="sng" sz="800">
                <a:solidFill>
                  <a:srgbClr val="313131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Uotaçôes</a:t>
            </a:r>
            <a:r>
              <a:rPr dirty="0" u="sng" sz="800" spc="60">
                <a:solidFill>
                  <a:srgbClr val="313131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43434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343434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229"/>
              </a:spcBef>
            </a:pPr>
            <a:r>
              <a:rPr dirty="0" sz="1000">
                <a:solidFill>
                  <a:srgbClr val="2D2D2D"/>
                </a:solidFill>
                <a:latin typeface="Arial MT"/>
                <a:cs typeface="Arial MT"/>
              </a:rPr>
              <a:t>rua</a:t>
            </a:r>
            <a:r>
              <a:rPr dirty="0" sz="1000" spc="1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2D2D2D"/>
                </a:solidFill>
                <a:latin typeface="Arial MT"/>
                <a:cs typeface="Arial MT"/>
              </a:rPr>
              <a:t>DO</a:t>
            </a:r>
            <a:r>
              <a:rPr dirty="0" sz="100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2F2F2F"/>
                </a:solidFill>
                <a:latin typeface="Arial MT"/>
                <a:cs typeface="Arial MT"/>
              </a:rPr>
              <a:t>MUNICIPAL</a:t>
            </a:r>
            <a:r>
              <a:rPr dirty="0" sz="100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7C7C7C"/>
                </a:solidFill>
                <a:latin typeface="Arial MT"/>
                <a:cs typeface="Arial MT"/>
              </a:rPr>
              <a:t>DE</a:t>
            </a:r>
            <a:r>
              <a:rPr dirty="0" sz="1000" spc="-2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363636"/>
                </a:solidFill>
                <a:latin typeface="Arial MT"/>
                <a:cs typeface="Arial MT"/>
              </a:rPr>
              <a:t>SAÚDE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499094" y="4635472"/>
          <a:ext cx="6328410" cy="1424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310"/>
                <a:gridCol w="2231390"/>
                <a:gridCol w="2782570"/>
                <a:gridCol w="535304"/>
              </a:tblGrid>
              <a:tr h="14478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715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2.015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F/IANUTENC.ÃO</a:t>
                      </a:r>
                      <a:r>
                        <a:rPr dirty="0" sz="750" spc="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OPE</a:t>
                      </a:r>
                      <a:r>
                        <a:rPr dirty="0" sz="750" spc="-1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9C9C9C"/>
                          </a:solidFill>
                          <a:latin typeface="Arial MT"/>
                          <a:cs typeface="Arial MT"/>
                        </a:rPr>
                        <a:t>RACIONALIZAGÂG</a:t>
                      </a:r>
                      <a:r>
                        <a:rPr dirty="0" sz="750" spc="-35">
                          <a:solidFill>
                            <a:srgbClr val="9C9C9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AAAAA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5">
                          <a:solidFill>
                            <a:srgbClr val="AAAAA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750" spc="11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B3B3B3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>
                          <a:solidFill>
                            <a:srgbClr val="A1A1A1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750" spc="40">
                          <a:solidFill>
                            <a:srgbClr val="A1A1A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A0A0A0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5">
                          <a:solidFill>
                            <a:srgbClr val="A0A0A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750" spc="6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750" spc="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BRASIL</a:t>
                      </a:r>
                      <a:r>
                        <a:rPr dirty="0" sz="750" spc="-114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.I.3.9.0.</a:t>
                      </a:r>
                      <a:r>
                        <a:rPr dirty="0" sz="750" spc="2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I.'.03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88970" algn="l"/>
                        </a:tabLst>
                      </a:pPr>
                      <a:r>
                        <a:rPr dirty="0" sz="750" spc="-10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LITROS</a:t>
                      </a:r>
                      <a:r>
                        <a:rPr dirty="0" sz="750" spc="5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M.&amp;1”ERIAIS</a:t>
                      </a:r>
                      <a:r>
                        <a:rPr dirty="0" sz="750" spc="7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8A8A8A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solidFill>
                            <a:srgbClr val="8A8A8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2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AFAFA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solidFill>
                            <a:srgbClr val="AFAFA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6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5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Go’7erno</a:t>
                      </a:r>
                      <a:r>
                        <a:rPr dirty="0" sz="750" spc="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A3A3A3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3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2C0.003</a:t>
                      </a:r>
                      <a:r>
                        <a:rPr dirty="0" sz="750" spc="-4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A0A0A0"/>
                          </a:solidFill>
                          <a:latin typeface="Arial MT"/>
                          <a:cs typeface="Arial MT"/>
                        </a:rPr>
                        <a:t>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09545">
                        <a:lnSpc>
                          <a:spcPts val="810"/>
                        </a:lnSpc>
                        <a:spcBef>
                          <a:spcPts val="135"/>
                        </a:spcBef>
                      </a:pPr>
                      <a:r>
                        <a:rPr dirty="0" sz="750" spc="1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AAAAA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5">
                          <a:solidFill>
                            <a:srgbClr val="AAAAA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7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B1B1B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0">
                          <a:solidFill>
                            <a:srgbClr val="B1B1B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81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7800">
                <a:tc gridSpan="4">
                  <a:txBody>
                    <a:bodyPr/>
                    <a:lstStyle/>
                    <a:p>
                      <a:pPr marL="34290">
                        <a:lnSpc>
                          <a:spcPts val="869"/>
                        </a:lnSpc>
                        <a:spcBef>
                          <a:spcPts val="430"/>
                        </a:spcBef>
                        <a:tabLst>
                          <a:tab pos="797560" algn="l"/>
                        </a:tabLst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2.1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ú3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5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MANUTENÇ:ÃO</a:t>
                      </a:r>
                      <a:r>
                        <a:rPr dirty="0" sz="800" spc="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2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A8A8A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solidFill>
                            <a:srgbClr val="A8A8A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75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A3A3A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solidFill>
                            <a:srgbClr val="A3A3A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919191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50">
                          <a:solidFill>
                            <a:srgbClr val="91919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solidFill>
                            <a:srgbClr val="93939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800" spc="2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AAAAA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AAAAA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sz="800" spc="-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sz="800" spc="4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MENTA?,*JPA</a:t>
                      </a:r>
                      <a:r>
                        <a:rPr dirty="0" sz="800" spc="4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46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3.3.9.0.4Li.03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marL="9544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35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A3A3A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solidFill>
                            <a:srgbClr val="A3A3A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7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1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750" spc="3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6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8A8A8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solidFill>
                            <a:srgbClr val="8A8A8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B1B1B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B1B1B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296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781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solidFill>
                            <a:srgbClr val="999999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99999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9E9E9E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solidFill>
                            <a:srgbClr val="9E9E9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878787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solidFill>
                            <a:srgbClr val="87878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863600">
                        <a:lnSpc>
                          <a:spcPts val="869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10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5875">
                        <a:lnSpc>
                          <a:spcPts val="869"/>
                        </a:lnSpc>
                        <a:spcBef>
                          <a:spcPts val="240"/>
                        </a:spcBef>
                      </a:pPr>
                      <a:r>
                        <a:rPr dirty="0" sz="800" spc="-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800.000,0Q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</a:tbl>
          </a:graphicData>
        </a:graphic>
      </p:graphicFrame>
      <p:sp>
        <p:nvSpPr>
          <p:cNvPr id="22" name="object 22" descr=""/>
          <p:cNvSpPr txBox="1"/>
          <p:nvPr/>
        </p:nvSpPr>
        <p:spPr>
          <a:xfrm>
            <a:off x="834793" y="6112764"/>
            <a:ext cx="5745480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2º</a:t>
            </a:r>
            <a:r>
              <a:rPr dirty="0" sz="800" spc="-5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despesas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decorrentes</a:t>
            </a:r>
            <a:r>
              <a:rPr dirty="0" sz="80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39393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99999"/>
                </a:solidFill>
                <a:latin typeface="Arial MT"/>
                <a:cs typeface="Arial MT"/>
              </a:rPr>
              <a:t>abertura</a:t>
            </a:r>
            <a:r>
              <a:rPr dirty="0" sz="800" spc="35">
                <a:solidFill>
                  <a:srgbClr val="99999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A5A5A5"/>
                </a:solidFill>
                <a:latin typeface="Arial MT"/>
                <a:cs typeface="Arial MT"/>
              </a:rPr>
              <a:t>do</a:t>
            </a:r>
            <a:r>
              <a:rPr dirty="0" sz="800" spc="-5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79797"/>
                </a:solidFill>
                <a:latin typeface="Arial MT"/>
                <a:cs typeface="Arial MT"/>
              </a:rPr>
              <a:t>presente</a:t>
            </a:r>
            <a:r>
              <a:rPr dirty="0" sz="800" spc="25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E8E8E"/>
                </a:solidFill>
                <a:latin typeface="Arial MT"/>
                <a:cs typeface="Arial MT"/>
              </a:rPr>
              <a:t>crédito</a:t>
            </a:r>
            <a:r>
              <a:rPr dirty="0" sz="800" spc="5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858585"/>
                </a:solidFill>
                <a:latin typeface="Arial MT"/>
                <a:cs typeface="Arial MT"/>
              </a:rPr>
              <a:t>suplementar,</a:t>
            </a:r>
            <a:r>
              <a:rPr dirty="0" sz="800" spc="9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A9A9A"/>
                </a:solidFill>
                <a:latin typeface="Arial MT"/>
                <a:cs typeface="Arial MT"/>
              </a:rPr>
              <a:t>serão</a:t>
            </a:r>
            <a:r>
              <a:rPr dirty="0" sz="800" spc="-15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cobertas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com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recursos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800" spc="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trata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E5E5E"/>
                </a:solidFill>
                <a:latin typeface="Arial MT"/>
                <a:cs typeface="Arial MT"/>
              </a:rPr>
              <a:t>Artig‹›</a:t>
            </a:r>
            <a:endParaRPr sz="800">
              <a:latin typeface="Arial MT"/>
              <a:cs typeface="Arial MT"/>
            </a:endParaRPr>
          </a:p>
          <a:p>
            <a:pPr marL="459105">
              <a:lnSpc>
                <a:spcPct val="100000"/>
              </a:lnSpc>
              <a:spcBef>
                <a:spcPts val="20"/>
              </a:spcBef>
            </a:pPr>
            <a:r>
              <a:rPr dirty="0" sz="800" spc="-100">
                <a:solidFill>
                  <a:srgbClr val="3D3D3D"/>
                </a:solidFill>
                <a:latin typeface="Arial MT"/>
                <a:cs typeface="Arial MT"/>
              </a:rPr>
              <a:t>4.3</a:t>
            </a:r>
            <a:r>
              <a:rPr dirty="0" sz="80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83838"/>
                </a:solidFill>
                <a:latin typeface="Arial MT"/>
                <a:cs typeface="Arial MT"/>
              </a:rPr>
              <a:t>parágrafo›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D5D5D"/>
                </a:solidFill>
                <a:latin typeface="Arial MT"/>
                <a:cs typeface="Arial MT"/>
              </a:rPr>
              <a:t>1°</a:t>
            </a:r>
            <a:r>
              <a:rPr dirty="0" sz="800" spc="-5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da </a:t>
            </a:r>
            <a:r>
              <a:rPr dirty="0" sz="800" spc="-30">
                <a:solidFill>
                  <a:srgbClr val="606060"/>
                </a:solidFill>
                <a:latin typeface="Arial MT"/>
                <a:cs typeface="Arial MT"/>
              </a:rPr>
              <a:t>Lei</a:t>
            </a:r>
            <a:r>
              <a:rPr dirty="0" sz="800" spc="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97979"/>
                </a:solidFill>
                <a:latin typeface="Arial MT"/>
                <a:cs typeface="Arial MT"/>
              </a:rPr>
              <a:t>Federal</a:t>
            </a:r>
            <a:r>
              <a:rPr dirty="0" sz="800" spc="45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E9E9E"/>
                </a:solidFill>
                <a:latin typeface="Arial MT"/>
                <a:cs typeface="Arial MT"/>
              </a:rPr>
              <a:t>N°</a:t>
            </a:r>
            <a:r>
              <a:rPr dirty="0" sz="800" spc="-10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39393"/>
                </a:solidFill>
                <a:latin typeface="Arial MT"/>
                <a:cs typeface="Arial MT"/>
              </a:rPr>
              <a:t>4.320/64,</a:t>
            </a:r>
            <a:r>
              <a:rPr dirty="0" sz="800" spc="1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A8A8A8"/>
                </a:solidFill>
                <a:latin typeface="Arial MT"/>
                <a:cs typeface="Arial MT"/>
              </a:rPr>
              <a:t>Incisu</a:t>
            </a:r>
            <a:r>
              <a:rPr dirty="0" sz="800" spc="-15">
                <a:solidFill>
                  <a:srgbClr val="A8A8A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E9E9E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678608" y="6451092"/>
            <a:ext cx="158369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0000"/>
              </a:lnSpc>
              <a:spcBef>
                <a:spcPts val="100"/>
              </a:spcBef>
            </a:pPr>
            <a:r>
              <a:rPr dirty="0" sz="800" spc="-50">
                <a:solidFill>
                  <a:srgbClr val="3B3B3B"/>
                </a:solidFill>
                <a:latin typeface="Arial MT"/>
                <a:cs typeface="Arial MT"/>
              </a:rPr>
              <a:t>Inc!sc›:</a:t>
            </a:r>
            <a:r>
              <a:rPr dirty="0" sz="800" spc="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Il</a:t>
            </a:r>
            <a:r>
              <a:rPr dirty="0" sz="800" spc="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78787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Excesso</a:t>
            </a:r>
            <a:r>
              <a:rPr dirty="0" sz="800" spc="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9A9A9A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999999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99999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III</a:t>
            </a:r>
            <a:r>
              <a:rPr dirty="0" sz="800" spc="-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08080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B5B5B"/>
                </a:solidFill>
                <a:latin typeface="Arial MT"/>
                <a:cs typeface="Arial MT"/>
              </a:rPr>
              <a:t>Anulação</a:t>
            </a:r>
            <a:r>
              <a:rPr dirty="0" sz="800" spc="2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9A9A9A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A8A8A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7036" y="6793270"/>
            <a:ext cx="187198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D</a:t>
            </a:r>
            <a:r>
              <a:rPr dirty="0" u="sng" sz="800" spc="-2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c›taçôes</a:t>
            </a:r>
            <a:r>
              <a:rPr dirty="0" u="sng" sz="800" spc="35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solidFill>
                  <a:srgbClr val="2D2D2D"/>
                </a:solidFill>
                <a:latin typeface="Arial MT"/>
                <a:cs typeface="Arial MT"/>
              </a:rPr>
              <a:t>FUNDO</a:t>
            </a:r>
            <a:r>
              <a:rPr dirty="0" sz="95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13131"/>
                </a:solidFill>
                <a:latin typeface="Arial MT"/>
                <a:cs typeface="Arial MT"/>
              </a:rPr>
              <a:t>MUNICIPAL</a:t>
            </a:r>
            <a:r>
              <a:rPr dirty="0" sz="9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727272"/>
                </a:solidFill>
                <a:latin typeface="Arial MT"/>
                <a:cs typeface="Arial MT"/>
              </a:rPr>
              <a:t>DE</a:t>
            </a:r>
            <a:r>
              <a:rPr dirty="0" sz="950" spc="-4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A2A2A"/>
                </a:solidFill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758832" y="6448044"/>
            <a:ext cx="62547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solidFill>
                  <a:srgbClr val="919191"/>
                </a:solidFill>
                <a:latin typeface="Arial MT"/>
                <a:cs typeface="Arial MT"/>
              </a:rPr>
              <a:t>R$800.000,00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35">
                <a:solidFill>
                  <a:srgbClr val="8E8E8E"/>
                </a:solidFill>
                <a:latin typeface="Arial MT"/>
                <a:cs typeface="Arial MT"/>
              </a:rPr>
              <a:t>$800.000</a:t>
            </a:r>
            <a:r>
              <a:rPr dirty="0" sz="800" spc="15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79797"/>
                </a:solidFill>
                <a:latin typeface="Arial MT"/>
                <a:cs typeface="Arial MT"/>
              </a:rPr>
              <a:t>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280462" y="7091171"/>
            <a:ext cx="520382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Fundo</a:t>
            </a:r>
            <a:r>
              <a:rPr dirty="0" sz="800" spc="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Municipal</a:t>
            </a:r>
            <a:r>
              <a:rPr dirty="0" sz="800" spc="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baseline="3472" sz="1200" spc="-37">
                <a:solidFill>
                  <a:srgbClr val="3D3D3D"/>
                </a:solidFill>
                <a:latin typeface="Arial MT"/>
                <a:cs typeface="Arial MT"/>
              </a:rPr>
              <a:t>MANUTEN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C</a:t>
            </a:r>
            <a:r>
              <a:rPr dirty="0" baseline="3472" sz="1200" spc="-37">
                <a:solidFill>
                  <a:srgbClr val="3D3D3D"/>
                </a:solidFill>
                <a:latin typeface="Arial MT"/>
                <a:cs typeface="Arial MT"/>
              </a:rPr>
              <a:t>ÂO.</a:t>
            </a:r>
            <a:r>
              <a:rPr dirty="0" baseline="3472" sz="1200" spc="-22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3F3F3F"/>
                </a:solidFill>
                <a:latin typeface="Arial MT"/>
                <a:cs typeface="Arial MT"/>
              </a:rPr>
              <a:t>ADMINISTRA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CÃ</a:t>
            </a:r>
            <a:r>
              <a:rPr dirty="0" baseline="3472" sz="1200" spc="-52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baseline="3472" sz="1200" spc="-104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AFAFAF"/>
                </a:solidFill>
                <a:latin typeface="Arial MT"/>
                <a:cs typeface="Arial MT"/>
              </a:rPr>
              <a:t>E</a:t>
            </a:r>
            <a:r>
              <a:rPr dirty="0" baseline="3472" sz="1200" spc="60">
                <a:solidFill>
                  <a:srgbClr val="AFAFAF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8E8E8E"/>
                </a:solidFill>
                <a:latin typeface="Arial MT"/>
                <a:cs typeface="Arial MT"/>
              </a:rPr>
              <a:t>OPERACIONALIZA</a:t>
            </a:r>
            <a:r>
              <a:rPr dirty="0" sz="800" spc="-35">
                <a:solidFill>
                  <a:srgbClr val="8E8E8E"/>
                </a:solidFill>
                <a:latin typeface="Arial MT"/>
                <a:cs typeface="Arial MT"/>
              </a:rPr>
              <a:t>CÃ</a:t>
            </a:r>
            <a:r>
              <a:rPr dirty="0" baseline="3472" sz="1200" spc="-52">
                <a:solidFill>
                  <a:srgbClr val="8E8E8E"/>
                </a:solidFill>
                <a:latin typeface="Arial MT"/>
                <a:cs typeface="Arial MT"/>
              </a:rPr>
              <a:t>O</a:t>
            </a:r>
            <a:r>
              <a:rPr dirty="0" baseline="3472" sz="1200" spc="-97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solidFill>
                  <a:srgbClr val="8C8C8C"/>
                </a:solidFill>
                <a:latin typeface="Arial MT"/>
                <a:cs typeface="Arial MT"/>
              </a:rPr>
              <a:t>DAS</a:t>
            </a:r>
            <a:r>
              <a:rPr dirty="0" baseline="3472" sz="1200" spc="44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858585"/>
                </a:solidFill>
                <a:latin typeface="Arial MT"/>
                <a:cs typeface="Arial MT"/>
              </a:rPr>
              <a:t>UNIDADES</a:t>
            </a:r>
            <a:r>
              <a:rPr dirty="0" baseline="3472" sz="1200" spc="13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8A8A8A"/>
                </a:solidFill>
                <a:latin typeface="Arial MT"/>
                <a:cs typeface="Arial MT"/>
              </a:rPr>
              <a:t>DE</a:t>
            </a:r>
            <a:r>
              <a:rPr dirty="0" baseline="3472" sz="1200" spc="44">
                <a:solidFill>
                  <a:srgbClr val="8A8A8A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F3F3F"/>
                </a:solidFill>
                <a:latin typeface="Arial MT"/>
                <a:cs typeface="Arial MT"/>
              </a:rPr>
              <a:t>SAÚDE/CONST/REFORMA/AMPí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13435" y="7100316"/>
            <a:ext cx="586105" cy="5346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2.8ú7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4.4.9.0.11.00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283883" y="7487411"/>
            <a:ext cx="11576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OBRAS</a:t>
            </a:r>
            <a:r>
              <a:rPr dirty="0" sz="80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595959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INS</a:t>
            </a:r>
            <a:r>
              <a:rPr dirty="0" sz="800" spc="-1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fALACÕES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898550" y="7444740"/>
            <a:ext cx="211772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3075">
              <a:lnSpc>
                <a:spcPct val="135000"/>
              </a:lnSpc>
              <a:spcBef>
                <a:spcPts val="100"/>
              </a:spcBef>
            </a:pPr>
            <a:r>
              <a:rPr dirty="0" sz="800" spc="-35">
                <a:solidFill>
                  <a:srgbClr val="939393"/>
                </a:solidFill>
                <a:latin typeface="Arial MT"/>
                <a:cs typeface="Arial MT"/>
              </a:rPr>
              <a:t>SUS</a:t>
            </a:r>
            <a:r>
              <a:rPr dirty="0" sz="800" spc="30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E9E9E"/>
                </a:solidFill>
                <a:latin typeface="Arial MT"/>
                <a:cs typeface="Arial MT"/>
              </a:rPr>
              <a:t>-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Transferências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Fundo</a:t>
            </a:r>
            <a:r>
              <a:rPr dirty="0" sz="800" spc="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Esta‹ </a:t>
            </a:r>
            <a:r>
              <a:rPr dirty="0" sz="800">
                <a:solidFill>
                  <a:srgbClr val="9E9E9E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AFAFAF"/>
                </a:solidFill>
                <a:latin typeface="Arial MT"/>
                <a:cs typeface="Arial MT"/>
              </a:rPr>
              <a:t>do </a:t>
            </a:r>
            <a:r>
              <a:rPr dirty="0" sz="800">
                <a:solidFill>
                  <a:srgbClr val="9A9A9A"/>
                </a:solidFill>
                <a:latin typeface="Arial MT"/>
                <a:cs typeface="Arial MT"/>
              </a:rPr>
              <a:t>Projeto</a:t>
            </a:r>
            <a:r>
              <a:rPr dirty="0" sz="800" spc="50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B1B1B1"/>
                </a:solidFill>
                <a:latin typeface="Arial MT"/>
                <a:cs typeface="Arial MT"/>
              </a:rPr>
              <a:t>/</a:t>
            </a:r>
            <a:r>
              <a:rPr dirty="0" sz="800" spc="-10">
                <a:solidFill>
                  <a:srgbClr val="B1B1B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Atividade</a:t>
            </a:r>
            <a:r>
              <a:rPr dirty="0" sz="8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solidFill>
                  <a:srgbClr val="9E9E9E"/>
                </a:solidFill>
                <a:latin typeface="Arial MT"/>
                <a:cs typeface="Arial MT"/>
              </a:rPr>
              <a:t>Total</a:t>
            </a:r>
            <a:r>
              <a:rPr dirty="0" sz="800" spc="-5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E9E9E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E8E8E"/>
                </a:solidFill>
                <a:latin typeface="Arial MT"/>
                <a:cs typeface="Arial MT"/>
              </a:rPr>
              <a:t>Unidade</a:t>
            </a:r>
            <a:r>
              <a:rPr dirty="0" sz="800" spc="170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C9C9C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675640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solidFill>
                  <a:srgbClr val="909090"/>
                </a:solidFill>
                <a:latin typeface="Arial MT"/>
                <a:cs typeface="Arial MT"/>
              </a:rPr>
              <a:t>Valor</a:t>
            </a:r>
            <a:r>
              <a:rPr dirty="0" sz="800" spc="35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Total</a:t>
            </a:r>
            <a:r>
              <a:rPr dirty="0" sz="80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Anulado</a:t>
            </a:r>
            <a:r>
              <a:rPr dirty="0" sz="800" spc="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B5B5B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213293" y="7444740"/>
            <a:ext cx="506730" cy="6807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800.000,00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800.000,00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800.000,00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800.000,00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2849281" y="9539985"/>
            <a:ext cx="27940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A7A7A7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947672" y="9551133"/>
            <a:ext cx="1103630" cy="0"/>
          </a:xfrm>
          <a:custGeom>
            <a:avLst/>
            <a:gdLst/>
            <a:ahLst/>
            <a:cxnLst/>
            <a:rect l="l" t="t" r="r" b="b"/>
            <a:pathLst>
              <a:path w="1103630" h="0">
                <a:moveTo>
                  <a:pt x="0" y="0"/>
                </a:moveTo>
                <a:lnTo>
                  <a:pt x="1103376" y="0"/>
                </a:lnTo>
              </a:path>
            </a:pathLst>
          </a:custGeom>
          <a:ln w="9141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438655" y="9551133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 h="0">
                <a:moveTo>
                  <a:pt x="0" y="0"/>
                </a:moveTo>
                <a:lnTo>
                  <a:pt x="310896" y="0"/>
                </a:lnTo>
              </a:path>
            </a:pathLst>
          </a:custGeom>
          <a:ln w="9141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066288" y="9551133"/>
            <a:ext cx="3088005" cy="0"/>
          </a:xfrm>
          <a:custGeom>
            <a:avLst/>
            <a:gdLst/>
            <a:ahLst/>
            <a:cxnLst/>
            <a:rect l="l" t="t" r="r" b="b"/>
            <a:pathLst>
              <a:path w="3088004" h="0">
                <a:moveTo>
                  <a:pt x="0" y="0"/>
                </a:moveTo>
                <a:lnTo>
                  <a:pt x="3087624" y="0"/>
                </a:lnTo>
              </a:path>
            </a:pathLst>
          </a:custGeom>
          <a:ln w="9141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054608" y="9551133"/>
            <a:ext cx="137160" cy="0"/>
          </a:xfrm>
          <a:custGeom>
            <a:avLst/>
            <a:gdLst/>
            <a:ahLst/>
            <a:cxnLst/>
            <a:rect l="l" t="t" r="r" b="b"/>
            <a:pathLst>
              <a:path w="137159" h="0">
                <a:moveTo>
                  <a:pt x="0" y="0"/>
                </a:moveTo>
                <a:lnTo>
                  <a:pt x="137160" y="0"/>
                </a:lnTo>
              </a:path>
            </a:pathLst>
          </a:custGeom>
          <a:ln w="9141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710183" y="9551133"/>
            <a:ext cx="173990" cy="0"/>
          </a:xfrm>
          <a:custGeom>
            <a:avLst/>
            <a:gdLst/>
            <a:ahLst/>
            <a:cxnLst/>
            <a:rect l="l" t="t" r="r" b="b"/>
            <a:pathLst>
              <a:path w="173990" h="0">
                <a:moveTo>
                  <a:pt x="0" y="0"/>
                </a:moveTo>
                <a:lnTo>
                  <a:pt x="173736" y="0"/>
                </a:lnTo>
              </a:path>
            </a:pathLst>
          </a:custGeom>
          <a:ln w="9141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880" y="420499"/>
            <a:ext cx="402336" cy="66731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33288" y="9558751"/>
            <a:ext cx="999743" cy="10360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99160" y="9555704"/>
            <a:ext cx="2225040" cy="9446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40837" y="368695"/>
            <a:ext cx="304863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313131"/>
                </a:solidFill>
                <a:latin typeface="Arial MT"/>
                <a:cs typeface="Arial MT"/>
              </a:rPr>
              <a:t>PREFEITURA</a:t>
            </a:r>
            <a:r>
              <a:rPr dirty="0" sz="1100" spc="2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24242"/>
                </a:solidFill>
                <a:latin typeface="Arial MT"/>
                <a:cs typeface="Arial MT"/>
              </a:rPr>
              <a:t>MUNICIPAL</a:t>
            </a:r>
            <a:r>
              <a:rPr dirty="0" sz="1100" spc="2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A1A1A1"/>
                </a:solidFill>
                <a:latin typeface="Arial MT"/>
                <a:cs typeface="Arial MT"/>
              </a:rPr>
              <a:t>DE</a:t>
            </a:r>
            <a:r>
              <a:rPr dirty="0" sz="1100" spc="150">
                <a:solidFill>
                  <a:srgbClr val="A1A1A1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8E8E8E"/>
                </a:solidFill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 marR="1929130">
              <a:lnSpc>
                <a:spcPct val="120000"/>
              </a:lnSpc>
              <a:spcBef>
                <a:spcPts val="440"/>
              </a:spcBef>
            </a:pP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Maria</a:t>
            </a:r>
            <a:r>
              <a:rPr dirty="0" sz="8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Lourenço,</a:t>
            </a:r>
            <a:r>
              <a:rPr dirty="0" sz="8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Fazenda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5614" y="763294"/>
            <a:ext cx="1949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’'›t</a:t>
            </a:r>
            <a:r>
              <a:rPr dirty="0" sz="80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Arial MT"/>
                <a:cs typeface="Arial MT"/>
              </a:rPr>
              <a:t>!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25065" y="1351384"/>
            <a:ext cx="455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Arti.j</a:t>
            </a:r>
            <a:r>
              <a:rPr dirty="0" sz="800" spc="-1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10">
                <a:solidFill>
                  <a:srgbClr val="9C9C9C"/>
                </a:solidFill>
                <a:latin typeface="Arial MT"/>
                <a:cs typeface="Arial MT"/>
              </a:rPr>
              <a:t>o</a:t>
            </a:r>
            <a:r>
              <a:rPr dirty="0" sz="800" spc="25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414141"/>
                </a:solidFill>
                <a:latin typeface="Arial MT"/>
                <a:cs typeface="Arial MT"/>
              </a:rPr>
              <a:t>.3°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8389" y="1351384"/>
            <a:ext cx="33013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P:‹'vogadas</a:t>
            </a:r>
            <a:r>
              <a:rPr dirty="0" sz="800" spc="6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40">
                <a:solidFill>
                  <a:srgbClr val="3B3B3B"/>
                </a:solidFill>
                <a:latin typeface="Arial MT"/>
                <a:cs typeface="Arial MT"/>
              </a:rPr>
              <a:t>aE</a:t>
            </a:r>
            <a:r>
              <a:rPr dirty="0" sz="800" spc="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disposições</a:t>
            </a:r>
            <a:r>
              <a:rPr dirty="0" sz="800" spc="6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A3A3A3"/>
                </a:solidFill>
                <a:latin typeface="Arial MT"/>
                <a:cs typeface="Arial MT"/>
              </a:rPr>
              <a:t>em</a:t>
            </a:r>
            <a:r>
              <a:rPr dirty="0" sz="800" spc="15">
                <a:solidFill>
                  <a:srgbClr val="A3A3A3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898989"/>
                </a:solidFill>
                <a:latin typeface="Arial MT"/>
                <a:cs typeface="Arial MT"/>
              </a:rPr>
              <a:t>conta</a:t>
            </a:r>
            <a:r>
              <a:rPr dirty="0" sz="800" spc="-65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898989"/>
                </a:solidFill>
                <a:latin typeface="Arial MT"/>
                <a:cs typeface="Arial MT"/>
              </a:rPr>
              <a:t>áric.</a:t>
            </a:r>
            <a:r>
              <a:rPr dirty="0" sz="800" spc="15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939393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939393"/>
                </a:solidFill>
                <a:latin typeface="Arial MT"/>
                <a:cs typeface="Arial MT"/>
              </a:rPr>
              <a:t>se,</a:t>
            </a:r>
            <a:r>
              <a:rPr dirty="0" sz="800" spc="7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898989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898989"/>
                </a:solidFill>
                <a:latin typeface="Arial MT"/>
                <a:cs typeface="Arial MT"/>
              </a:rPr>
              <a:t>se</a:t>
            </a:r>
            <a:r>
              <a:rPr dirty="0" sz="800" spc="5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38383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83838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898989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898989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669890" y="2076340"/>
            <a:ext cx="177101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878787"/>
                </a:solidFill>
                <a:latin typeface="Arial MT"/>
                <a:cs typeface="Arial MT"/>
              </a:rPr>
              <a:t>Gabinete</a:t>
            </a:r>
            <a:r>
              <a:rPr dirty="0" sz="850" spc="-5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959595"/>
                </a:solidFill>
                <a:latin typeface="Arial MT"/>
                <a:cs typeface="Arial MT"/>
              </a:rPr>
              <a:t>do</a:t>
            </a:r>
            <a:r>
              <a:rPr dirty="0" sz="850" spc="-5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939393"/>
                </a:solidFill>
                <a:latin typeface="Arial MT"/>
                <a:cs typeface="Arial MT"/>
              </a:rPr>
              <a:t>Prefeito,</a:t>
            </a:r>
            <a:r>
              <a:rPr dirty="0" sz="850" spc="-10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858585"/>
                </a:solidFill>
                <a:latin typeface="Arial MT"/>
                <a:cs typeface="Arial MT"/>
              </a:rPr>
              <a:t>12</a:t>
            </a:r>
            <a:r>
              <a:rPr dirty="0" sz="850" spc="31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999999"/>
                </a:solidFill>
                <a:latin typeface="Arial MT"/>
                <a:cs typeface="Arial MT"/>
              </a:rPr>
              <a:t>de</a:t>
            </a:r>
            <a:r>
              <a:rPr dirty="0" sz="850" spc="160">
                <a:solidFill>
                  <a:srgbClr val="999999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939393"/>
                </a:solidFill>
                <a:latin typeface="Arial MT"/>
                <a:cs typeface="Arial MT"/>
              </a:rPr>
              <a:t>abril,</a:t>
            </a:r>
            <a:r>
              <a:rPr dirty="0" sz="850" spc="-20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898989"/>
                </a:solidFill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2025-09-03T16:39:24Z</dcterms:created>
  <dcterms:modified xsi:type="dcterms:W3CDTF">2025-09-03T16:39:24Z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