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25100"/>
  <p:notesSz cx="7340600" cy="103251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00781"/>
            <a:ext cx="6244907" cy="21682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82056"/>
            <a:ext cx="5142865" cy="2581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4773"/>
            <a:ext cx="3195923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4773"/>
            <a:ext cx="3195923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3004"/>
            <a:ext cx="6612255" cy="16520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4773"/>
            <a:ext cx="6612255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602343"/>
            <a:ext cx="2351024" cy="516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602343"/>
            <a:ext cx="1689798" cy="516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602343"/>
            <a:ext cx="1689798" cy="516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8" Type="http://schemas.openxmlformats.org/officeDocument/2006/relationships/image" Target="../media/image7.jpg"/><Relationship Id="rId9" Type="http://schemas.openxmlformats.org/officeDocument/2006/relationships/image" Target="../media/image8.jpg"/><Relationship Id="rId10" Type="http://schemas.openxmlformats.org/officeDocument/2006/relationships/image" Target="../media/image9.jpg"/><Relationship Id="rId11" Type="http://schemas.openxmlformats.org/officeDocument/2006/relationships/image" Target="../media/image10.jpg"/><Relationship Id="rId12" Type="http://schemas.openxmlformats.org/officeDocument/2006/relationships/image" Target="../media/image11.jpg"/><Relationship Id="rId13" Type="http://schemas.openxmlformats.org/officeDocument/2006/relationships/image" Target="../media/image1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png"/><Relationship Id="rId3" Type="http://schemas.openxmlformats.org/officeDocument/2006/relationships/image" Target="../media/image1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28688" y="1758696"/>
            <a:ext cx="207264" cy="62788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9768" y="411480"/>
            <a:ext cx="710184" cy="688848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374904" y="9537192"/>
            <a:ext cx="6300470" cy="12700"/>
            <a:chOff x="374904" y="9537192"/>
            <a:chExt cx="6300470" cy="12700"/>
          </a:xfrm>
        </p:grpSpPr>
        <p:sp>
          <p:nvSpPr>
            <p:cNvPr id="5" name="object 5" descr=""/>
            <p:cNvSpPr/>
            <p:nvPr/>
          </p:nvSpPr>
          <p:spPr>
            <a:xfrm>
              <a:off x="374904" y="9544812"/>
              <a:ext cx="512445" cy="0"/>
            </a:xfrm>
            <a:custGeom>
              <a:avLst/>
              <a:gdLst/>
              <a:ahLst/>
              <a:cxnLst/>
              <a:rect l="l" t="t" r="r" b="b"/>
              <a:pathLst>
                <a:path w="512444" h="0">
                  <a:moveTo>
                    <a:pt x="0" y="0"/>
                  </a:moveTo>
                  <a:lnTo>
                    <a:pt x="512064" y="0"/>
                  </a:lnTo>
                </a:path>
              </a:pathLst>
            </a:custGeom>
            <a:ln w="9144">
              <a:solidFill>
                <a:srgbClr val="54545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4400" y="9541764"/>
              <a:ext cx="5760720" cy="0"/>
            </a:xfrm>
            <a:custGeom>
              <a:avLst/>
              <a:gdLst/>
              <a:ahLst/>
              <a:cxnLst/>
              <a:rect l="l" t="t" r="r" b="b"/>
              <a:pathLst>
                <a:path w="5760720" h="0">
                  <a:moveTo>
                    <a:pt x="0" y="0"/>
                  </a:moveTo>
                  <a:lnTo>
                    <a:pt x="5760720" y="0"/>
                  </a:lnTo>
                </a:path>
              </a:pathLst>
            </a:custGeom>
            <a:ln w="9144">
              <a:solidFill>
                <a:srgbClr val="54545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/>
          <p:nvPr/>
        </p:nvSpPr>
        <p:spPr>
          <a:xfrm>
            <a:off x="1030224" y="7469123"/>
            <a:ext cx="253365" cy="0"/>
          </a:xfrm>
          <a:custGeom>
            <a:avLst/>
            <a:gdLst/>
            <a:ahLst/>
            <a:cxnLst/>
            <a:rect l="l" t="t" r="r" b="b"/>
            <a:pathLst>
              <a:path w="253365" h="0">
                <a:moveTo>
                  <a:pt x="0" y="0"/>
                </a:moveTo>
                <a:lnTo>
                  <a:pt x="252984" y="0"/>
                </a:lnTo>
              </a:path>
            </a:pathLst>
          </a:custGeom>
          <a:ln w="9144">
            <a:solidFill>
              <a:srgbClr val="44444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8" name="object 8" descr=""/>
          <p:cNvGrpSpPr/>
          <p:nvPr/>
        </p:nvGrpSpPr>
        <p:grpSpPr>
          <a:xfrm>
            <a:off x="539495" y="7464552"/>
            <a:ext cx="344805" cy="12700"/>
            <a:chOff x="539495" y="7464552"/>
            <a:chExt cx="344805" cy="12700"/>
          </a:xfrm>
        </p:grpSpPr>
        <p:sp>
          <p:nvSpPr>
            <p:cNvPr id="9" name="object 9" descr=""/>
            <p:cNvSpPr/>
            <p:nvPr/>
          </p:nvSpPr>
          <p:spPr>
            <a:xfrm>
              <a:off x="539495" y="7472172"/>
              <a:ext cx="134620" cy="0"/>
            </a:xfrm>
            <a:custGeom>
              <a:avLst/>
              <a:gdLst/>
              <a:ahLst/>
              <a:cxnLst/>
              <a:rect l="l" t="t" r="r" b="b"/>
              <a:pathLst>
                <a:path w="134620" h="0">
                  <a:moveTo>
                    <a:pt x="0" y="0"/>
                  </a:moveTo>
                  <a:lnTo>
                    <a:pt x="134112" y="0"/>
                  </a:lnTo>
                </a:path>
              </a:pathLst>
            </a:custGeom>
            <a:ln w="9144">
              <a:solidFill>
                <a:srgbClr val="44444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713231" y="7469124"/>
              <a:ext cx="170815" cy="0"/>
            </a:xfrm>
            <a:custGeom>
              <a:avLst/>
              <a:gdLst/>
              <a:ahLst/>
              <a:cxnLst/>
              <a:rect l="l" t="t" r="r" b="b"/>
              <a:pathLst>
                <a:path w="170815" h="0">
                  <a:moveTo>
                    <a:pt x="0" y="0"/>
                  </a:moveTo>
                  <a:lnTo>
                    <a:pt x="170688" y="0"/>
                  </a:lnTo>
                </a:path>
              </a:pathLst>
            </a:custGeom>
            <a:ln w="9144">
              <a:solidFill>
                <a:srgbClr val="44444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 descr=""/>
          <p:cNvSpPr/>
          <p:nvPr/>
        </p:nvSpPr>
        <p:spPr>
          <a:xfrm>
            <a:off x="542544" y="1254252"/>
            <a:ext cx="6230620" cy="0"/>
          </a:xfrm>
          <a:custGeom>
            <a:avLst/>
            <a:gdLst/>
            <a:ahLst/>
            <a:cxnLst/>
            <a:rect l="l" t="t" r="r" b="b"/>
            <a:pathLst>
              <a:path w="6230620" h="0">
                <a:moveTo>
                  <a:pt x="0" y="0"/>
                </a:moveTo>
                <a:lnTo>
                  <a:pt x="6230112" y="0"/>
                </a:lnTo>
              </a:path>
            </a:pathLst>
          </a:custGeom>
          <a:ln w="9144">
            <a:solidFill>
              <a:srgbClr val="54575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2" name="object 12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81928" y="9582911"/>
            <a:ext cx="441959" cy="73151"/>
          </a:xfrm>
          <a:prstGeom prst="rect">
            <a:avLst/>
          </a:prstGeom>
        </p:spPr>
      </p:pic>
      <p:grpSp>
        <p:nvGrpSpPr>
          <p:cNvPr id="13" name="object 13" descr=""/>
          <p:cNvGrpSpPr/>
          <p:nvPr/>
        </p:nvGrpSpPr>
        <p:grpSpPr>
          <a:xfrm>
            <a:off x="6976871" y="2862072"/>
            <a:ext cx="238125" cy="527685"/>
            <a:chOff x="6976871" y="2862072"/>
            <a:chExt cx="238125" cy="527685"/>
          </a:xfrm>
        </p:grpSpPr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979919" y="2862072"/>
              <a:ext cx="234696" cy="170688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976871" y="3041904"/>
              <a:ext cx="234696" cy="347472"/>
            </a:xfrm>
            <a:prstGeom prst="rect">
              <a:avLst/>
            </a:prstGeom>
          </p:spPr>
        </p:pic>
      </p:grpSp>
      <p:pic>
        <p:nvPicPr>
          <p:cNvPr id="16" name="object 16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37831" y="6437376"/>
            <a:ext cx="185927" cy="329184"/>
          </a:xfrm>
          <a:prstGeom prst="rect">
            <a:avLst/>
          </a:prstGeom>
        </p:spPr>
      </p:pic>
      <p:pic>
        <p:nvPicPr>
          <p:cNvPr id="17" name="object 17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095743" y="9345168"/>
            <a:ext cx="112775" cy="426719"/>
          </a:xfrm>
          <a:prstGeom prst="rect">
            <a:avLst/>
          </a:prstGeom>
        </p:spPr>
      </p:pic>
      <p:pic>
        <p:nvPicPr>
          <p:cNvPr id="18" name="object 18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69391" y="3188208"/>
            <a:ext cx="661415" cy="106679"/>
          </a:xfrm>
          <a:prstGeom prst="rect">
            <a:avLst/>
          </a:prstGeom>
        </p:spPr>
      </p:pic>
      <p:pic>
        <p:nvPicPr>
          <p:cNvPr id="19" name="object 19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20623" y="7385304"/>
            <a:ext cx="893063" cy="106680"/>
          </a:xfrm>
          <a:prstGeom prst="rect">
            <a:avLst/>
          </a:prstGeom>
        </p:spPr>
      </p:pic>
      <p:pic>
        <p:nvPicPr>
          <p:cNvPr id="20" name="object 20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7037831" y="2420111"/>
            <a:ext cx="179831" cy="438912"/>
          </a:xfrm>
          <a:prstGeom prst="rect">
            <a:avLst/>
          </a:prstGeom>
        </p:spPr>
      </p:pic>
      <p:grpSp>
        <p:nvGrpSpPr>
          <p:cNvPr id="21" name="object 21" descr=""/>
          <p:cNvGrpSpPr/>
          <p:nvPr/>
        </p:nvGrpSpPr>
        <p:grpSpPr>
          <a:xfrm>
            <a:off x="6982968" y="5849111"/>
            <a:ext cx="226060" cy="588645"/>
            <a:chOff x="6982968" y="5849111"/>
            <a:chExt cx="226060" cy="588645"/>
          </a:xfrm>
        </p:grpSpPr>
        <p:pic>
          <p:nvPicPr>
            <p:cNvPr id="22" name="object 22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028688" y="5849111"/>
              <a:ext cx="170688" cy="432816"/>
            </a:xfrm>
            <a:prstGeom prst="rect">
              <a:avLst/>
            </a:prstGeom>
          </p:spPr>
        </p:pic>
        <p:pic>
          <p:nvPicPr>
            <p:cNvPr id="23" name="object 23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982968" y="6297167"/>
              <a:ext cx="225551" cy="140208"/>
            </a:xfrm>
            <a:prstGeom prst="rect">
              <a:avLst/>
            </a:prstGeom>
          </p:spPr>
        </p:pic>
      </p:grpSp>
      <p:sp>
        <p:nvSpPr>
          <p:cNvPr id="24" name="object 24" descr=""/>
          <p:cNvSpPr txBox="1"/>
          <p:nvPr/>
        </p:nvSpPr>
        <p:spPr>
          <a:xfrm>
            <a:off x="1289952" y="307594"/>
            <a:ext cx="3050540" cy="542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solidFill>
                  <a:srgbClr val="2B2B2B"/>
                </a:solidFill>
                <a:latin typeface="Arial MT"/>
                <a:cs typeface="Arial MT"/>
              </a:rPr>
              <a:t>Pl1EFEi”rusa</a:t>
            </a:r>
            <a:r>
              <a:rPr dirty="0" sz="1150" spc="16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1150" spc="-10" b="1">
                <a:solidFill>
                  <a:srgbClr val="959595"/>
                </a:solidFill>
                <a:latin typeface="Arial"/>
                <a:cs typeface="Arial"/>
              </a:rPr>
              <a:t>MUNICIPAL</a:t>
            </a:r>
            <a:r>
              <a:rPr dirty="0" sz="1150" spc="254" b="1">
                <a:solidFill>
                  <a:srgbClr val="959595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AAAAAA"/>
                </a:solidFill>
                <a:latin typeface="Arial"/>
                <a:cs typeface="Arial"/>
              </a:rPr>
              <a:t>DE</a:t>
            </a:r>
            <a:r>
              <a:rPr dirty="0" sz="1150" spc="200" b="1">
                <a:solidFill>
                  <a:srgbClr val="AAAAAA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979797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5240" marR="1931670" indent="-3175">
              <a:lnSpc>
                <a:spcPct val="120000"/>
              </a:lnSpc>
              <a:spcBef>
                <a:spcPts val="385"/>
              </a:spcBef>
            </a:pP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Rua</a:t>
            </a:r>
            <a:r>
              <a:rPr dirty="0" sz="800" spc="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84848"/>
                </a:solidFill>
                <a:latin typeface="Arial MT"/>
                <a:cs typeface="Arial MT"/>
              </a:rPr>
              <a:t>Maria</a:t>
            </a:r>
            <a:r>
              <a:rPr dirty="0" sz="800" spc="2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Lourenço,</a:t>
            </a:r>
            <a:r>
              <a:rPr dirty="0" sz="800" spc="-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828282"/>
                </a:solidFill>
                <a:latin typeface="Arial MT"/>
                <a:cs typeface="Arial MT"/>
              </a:rPr>
              <a:t>18</a:t>
            </a:r>
            <a:r>
              <a:rPr dirty="0" sz="800" spc="-10">
                <a:solidFill>
                  <a:srgbClr val="82828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Fazenda</a:t>
            </a:r>
            <a:r>
              <a:rPr dirty="0" sz="800" spc="-4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3906084" y="1473707"/>
            <a:ext cx="2836545" cy="683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3919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414141"/>
                </a:solidFill>
                <a:latin typeface="Arial MT"/>
                <a:cs typeface="Arial MT"/>
              </a:rPr>
              <a:t>Decreto </a:t>
            </a:r>
            <a:r>
              <a:rPr dirty="0" sz="800" spc="-20">
                <a:solidFill>
                  <a:srgbClr val="4B4B4B"/>
                </a:solidFill>
                <a:latin typeface="Arial MT"/>
                <a:cs typeface="Arial MT"/>
              </a:rPr>
              <a:t>N°</a:t>
            </a:r>
            <a:r>
              <a:rPr dirty="0" sz="800" spc="-1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444444"/>
                </a:solidFill>
                <a:latin typeface="Arial MT"/>
                <a:cs typeface="Arial MT"/>
              </a:rPr>
              <a:t>2596</a:t>
            </a:r>
            <a:r>
              <a:rPr dirty="0" sz="800" spc="-1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45454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12</a:t>
            </a:r>
            <a:r>
              <a:rPr dirty="0" sz="800" spc="38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de</a:t>
            </a:r>
            <a:r>
              <a:rPr dirty="0" sz="800" spc="16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606060"/>
                </a:solidFill>
                <a:latin typeface="Arial MT"/>
                <a:cs typeface="Arial MT"/>
              </a:rPr>
              <a:t>abril,</a:t>
            </a:r>
            <a:r>
              <a:rPr dirty="0" sz="800" spc="-30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B5B5B"/>
                </a:solidFill>
                <a:latin typeface="Arial MT"/>
                <a:cs typeface="Arial MT"/>
              </a:rPr>
              <a:t>.’fJ24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80"/>
              </a:spcBef>
            </a:pPr>
            <a:endParaRPr sz="800">
              <a:latin typeface="Arial MT"/>
              <a:cs typeface="Arial MT"/>
            </a:endParaRPr>
          </a:p>
          <a:p>
            <a:pPr marL="12700" marR="117475" indent="6985">
              <a:lnSpc>
                <a:spcPts val="910"/>
              </a:lnSpc>
              <a:spcBef>
                <a:spcPts val="5"/>
              </a:spcBef>
            </a:pPr>
            <a:r>
              <a:rPr dirty="0" sz="800" spc="-30">
                <a:solidFill>
                  <a:srgbClr val="9E9E9E"/>
                </a:solidFill>
                <a:latin typeface="Arial MT"/>
                <a:cs typeface="Arial MT"/>
              </a:rPr>
              <a:t>Abre</a:t>
            </a:r>
            <a:r>
              <a:rPr dirty="0" sz="800" spc="-5">
                <a:solidFill>
                  <a:srgbClr val="9E9E9E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909090"/>
                </a:solidFill>
                <a:latin typeface="Arial MT"/>
                <a:cs typeface="Arial MT"/>
              </a:rPr>
              <a:t>crédito</a:t>
            </a:r>
            <a:r>
              <a:rPr dirty="0" sz="800" spc="25">
                <a:solidFill>
                  <a:srgbClr val="909090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979797"/>
                </a:solidFill>
                <a:latin typeface="Arial MT"/>
                <a:cs typeface="Arial MT"/>
              </a:rPr>
              <a:t>suplementar</a:t>
            </a:r>
            <a:r>
              <a:rPr dirty="0" sz="800" spc="10">
                <a:solidFill>
                  <a:srgbClr val="979797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no</a:t>
            </a:r>
            <a:r>
              <a:rPr dirty="0" sz="800" spc="-1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24242"/>
                </a:solidFill>
                <a:latin typeface="Arial MT"/>
                <a:cs typeface="Arial MT"/>
              </a:rPr>
              <a:t>valor</a:t>
            </a:r>
            <a:r>
              <a:rPr dirty="0" sz="800" spc="-1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D4D4D"/>
                </a:solidFill>
                <a:latin typeface="Arial MT"/>
                <a:cs typeface="Arial MT"/>
              </a:rPr>
              <a:t>total </a:t>
            </a:r>
            <a:r>
              <a:rPr dirty="0" sz="800" spc="-45">
                <a:solidFill>
                  <a:srgbClr val="484848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464646"/>
                </a:solidFill>
                <a:latin typeface="Arial MT"/>
                <a:cs typeface="Arial MT"/>
              </a:rPr>
              <a:t>R$410.000,0Ü,</a:t>
            </a:r>
            <a:r>
              <a:rPr dirty="0" sz="800" spc="5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626262"/>
                </a:solidFill>
                <a:latin typeface="Arial MT"/>
                <a:cs typeface="Arial MT"/>
              </a:rPr>
              <a:t>par« </a:t>
            </a:r>
            <a:r>
              <a:rPr dirty="0" sz="800" spc="-10">
                <a:solidFill>
                  <a:srgbClr val="919191"/>
                </a:solidFill>
                <a:latin typeface="Arial MT"/>
                <a:cs typeface="Arial MT"/>
              </a:rPr>
              <a:t>fins</a:t>
            </a:r>
            <a:r>
              <a:rPr dirty="0" sz="800" spc="-35">
                <a:solidFill>
                  <a:srgbClr val="919191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AEAEAE"/>
                </a:solidFill>
                <a:latin typeface="Arial MT"/>
                <a:cs typeface="Arial MT"/>
              </a:rPr>
              <a:t>que</a:t>
            </a:r>
            <a:r>
              <a:rPr dirty="0" sz="800" spc="-20">
                <a:solidFill>
                  <a:srgbClr val="AEAEAE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B5B5B5"/>
                </a:solidFill>
                <a:latin typeface="Arial MT"/>
                <a:cs typeface="Arial MT"/>
              </a:rPr>
              <a:t>se</a:t>
            </a:r>
            <a:r>
              <a:rPr dirty="0" sz="800" spc="-30">
                <a:solidFill>
                  <a:srgbClr val="B5B5B5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95959"/>
                </a:solidFill>
                <a:latin typeface="Arial MT"/>
                <a:cs typeface="Arial MT"/>
              </a:rPr>
              <a:t>especifica</a:t>
            </a:r>
            <a:r>
              <a:rPr dirty="0" sz="800" spc="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9E9E9E"/>
                </a:solidFill>
                <a:latin typeface="Arial MT"/>
                <a:cs typeface="Arial MT"/>
              </a:rPr>
              <a:t>e</a:t>
            </a:r>
            <a:r>
              <a:rPr dirty="0" sz="800" spc="-30">
                <a:solidFill>
                  <a:srgbClr val="9E9E9E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84848"/>
                </a:solidFill>
                <a:latin typeface="Arial MT"/>
                <a:cs typeface="Arial MT"/>
              </a:rPr>
              <a:t>da</a:t>
            </a:r>
            <a:r>
              <a:rPr dirty="0" sz="800" spc="-2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64646"/>
                </a:solidFill>
                <a:latin typeface="Arial MT"/>
                <a:cs typeface="Arial MT"/>
              </a:rPr>
              <a:t>outras</a:t>
            </a:r>
            <a:r>
              <a:rPr dirty="0" sz="800" spc="1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14141"/>
                </a:solidFill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458393" y="2628900"/>
            <a:ext cx="6209030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788670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O</a:t>
            </a:r>
            <a:r>
              <a:rPr dirty="0" sz="800" spc="-4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D3D3D"/>
                </a:solidFill>
                <a:latin typeface="Arial MT"/>
                <a:cs typeface="Arial MT"/>
              </a:rPr>
              <a:t>PREFEITO</a:t>
            </a:r>
            <a:r>
              <a:rPr dirty="0" sz="800" spc="3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64646"/>
                </a:solidFill>
                <a:latin typeface="Arial MT"/>
                <a:cs typeface="Arial MT"/>
              </a:rPr>
              <a:t>MUNICIPAL,</a:t>
            </a:r>
            <a:r>
              <a:rPr dirty="0" sz="800" spc="3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A0A0A0"/>
                </a:solidFill>
                <a:latin typeface="Arial MT"/>
                <a:cs typeface="Arial MT"/>
              </a:rPr>
              <a:t>no</a:t>
            </a:r>
            <a:r>
              <a:rPr dirty="0" sz="800" spc="-15">
                <a:solidFill>
                  <a:srgbClr val="A0A0A0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838383"/>
                </a:solidFill>
                <a:latin typeface="Arial MT"/>
                <a:cs typeface="Arial MT"/>
              </a:rPr>
              <a:t>uso</a:t>
            </a:r>
            <a:r>
              <a:rPr dirty="0" sz="800" spc="-10">
                <a:solidFill>
                  <a:srgbClr val="83838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A1A1A1"/>
                </a:solidFill>
                <a:latin typeface="Arial MT"/>
                <a:cs typeface="Arial MT"/>
              </a:rPr>
              <a:t>de</a:t>
            </a:r>
            <a:r>
              <a:rPr dirty="0" sz="800" spc="15">
                <a:solidFill>
                  <a:srgbClr val="A1A1A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999999"/>
                </a:solidFill>
                <a:latin typeface="Arial MT"/>
                <a:cs typeface="Arial MT"/>
              </a:rPr>
              <a:t>suas</a:t>
            </a:r>
            <a:r>
              <a:rPr dirty="0" sz="800" spc="15">
                <a:solidFill>
                  <a:srgbClr val="999999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979797"/>
                </a:solidFill>
                <a:latin typeface="Arial MT"/>
                <a:cs typeface="Arial MT"/>
              </a:rPr>
              <a:t>atribuições</a:t>
            </a:r>
            <a:r>
              <a:rPr dirty="0" sz="800" spc="20">
                <a:solidFill>
                  <a:srgbClr val="979797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909090"/>
                </a:solidFill>
                <a:latin typeface="Arial MT"/>
                <a:cs typeface="Arial MT"/>
              </a:rPr>
              <a:t>legais,</a:t>
            </a:r>
            <a:r>
              <a:rPr dirty="0" sz="800" spc="40">
                <a:solidFill>
                  <a:srgbClr val="909090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797979"/>
                </a:solidFill>
                <a:latin typeface="Arial MT"/>
                <a:cs typeface="Arial MT"/>
              </a:rPr>
              <a:t>constitucionais</a:t>
            </a:r>
            <a:r>
              <a:rPr dirty="0" sz="800">
                <a:solidFill>
                  <a:srgbClr val="79797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898989"/>
                </a:solidFill>
                <a:latin typeface="Arial MT"/>
                <a:cs typeface="Arial MT"/>
              </a:rPr>
              <a:t>e</a:t>
            </a:r>
            <a:r>
              <a:rPr dirty="0" sz="800" spc="-35">
                <a:solidFill>
                  <a:srgbClr val="898989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A5A5A5"/>
                </a:solidFill>
                <a:latin typeface="Arial MT"/>
                <a:cs typeface="Arial MT"/>
              </a:rPr>
              <a:t>de </a:t>
            </a:r>
            <a:r>
              <a:rPr dirty="0" sz="800" spc="-30">
                <a:solidFill>
                  <a:srgbClr val="464646"/>
                </a:solidFill>
                <a:latin typeface="Arial MT"/>
                <a:cs typeface="Arial MT"/>
              </a:rPr>
              <a:t>acordo</a:t>
            </a:r>
            <a:r>
              <a:rPr dirty="0" sz="800" spc="-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64646"/>
                </a:solidFill>
                <a:latin typeface="Arial MT"/>
                <a:cs typeface="Arial MT"/>
              </a:rPr>
              <a:t>com</a:t>
            </a:r>
            <a:r>
              <a:rPr dirty="0" sz="800" spc="-1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A3A3A3"/>
                </a:solidFill>
                <a:latin typeface="Arial MT"/>
                <a:cs typeface="Arial MT"/>
              </a:rPr>
              <a:t>o</a:t>
            </a:r>
            <a:r>
              <a:rPr dirty="0" sz="800" spc="-10">
                <a:solidFill>
                  <a:srgbClr val="A3A3A3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595959"/>
                </a:solidFill>
                <a:latin typeface="Arial MT"/>
                <a:cs typeface="Arial MT"/>
              </a:rPr>
              <a:t>que</a:t>
            </a:r>
            <a:r>
              <a:rPr dirty="0" sz="800" spc="-1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414141"/>
                </a:solidFill>
                <a:latin typeface="Arial MT"/>
                <a:cs typeface="Arial MT"/>
              </a:rPr>
              <a:t>Ihe</a:t>
            </a:r>
            <a:r>
              <a:rPr dirty="0" sz="800" spc="-1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44444"/>
                </a:solidFill>
                <a:latin typeface="Arial MT"/>
                <a:cs typeface="Arial MT"/>
              </a:rPr>
              <a:t>confere</a:t>
            </a:r>
            <a:r>
              <a:rPr dirty="0" sz="800" spc="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o</a:t>
            </a:r>
            <a:r>
              <a:rPr dirty="0" sz="800" spc="-1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D4D4D"/>
                </a:solidFill>
                <a:latin typeface="Arial MT"/>
                <a:cs typeface="Arial MT"/>
              </a:rPr>
              <a:t>art.</a:t>
            </a:r>
            <a:r>
              <a:rPr dirty="0" sz="800" spc="-3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27272"/>
                </a:solidFill>
                <a:latin typeface="Arial MT"/>
                <a:cs typeface="Arial MT"/>
              </a:rPr>
              <a:t>8º</a:t>
            </a:r>
            <a:r>
              <a:rPr dirty="0" sz="800" spc="155">
                <a:solidFill>
                  <a:srgbClr val="727272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606060"/>
                </a:solidFill>
                <a:latin typeface="Arial MT"/>
                <a:cs typeface="Arial MT"/>
              </a:rPr>
              <a:t>cia</a:t>
            </a:r>
            <a:r>
              <a:rPr dirty="0" sz="800" spc="-20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LEI</a:t>
            </a:r>
            <a:r>
              <a:rPr dirty="0" sz="800" spc="-4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I</a:t>
            </a:r>
            <a:r>
              <a:rPr dirty="0" sz="800" spc="-15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85">
                <a:solidFill>
                  <a:srgbClr val="343434"/>
                </a:solidFill>
                <a:latin typeface="Arial MT"/>
                <a:cs typeface="Arial MT"/>
              </a:rPr>
              <a:t>J°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F2F2F"/>
                </a:solidFill>
                <a:latin typeface="Arial MT"/>
                <a:cs typeface="Arial MT"/>
              </a:rPr>
              <a:t>823/2023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A3A3A"/>
                </a:solidFill>
                <a:latin typeface="Arial MT"/>
                <a:cs typeface="Arial MT"/>
              </a:rPr>
              <a:t>datada</a:t>
            </a:r>
            <a:r>
              <a:rPr dirty="0" sz="800" spc="1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43434"/>
                </a:solidFill>
                <a:latin typeface="Arial MT"/>
                <a:cs typeface="Arial MT"/>
              </a:rPr>
              <a:t>21/12/2023,</a:t>
            </a:r>
            <a:r>
              <a:rPr dirty="0" sz="800" spc="6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F4F4F"/>
                </a:solidFill>
                <a:latin typeface="Arial MT"/>
                <a:cs typeface="Arial MT"/>
              </a:rPr>
              <a:t>publicada</a:t>
            </a:r>
            <a:r>
              <a:rPr dirty="0" sz="800" spc="2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939393"/>
                </a:solidFill>
                <a:latin typeface="Arial MT"/>
                <a:cs typeface="Arial MT"/>
              </a:rPr>
              <a:t>em</a:t>
            </a:r>
            <a:r>
              <a:rPr dirty="0" sz="800" spc="175">
                <a:solidFill>
                  <a:srgbClr val="93939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959595"/>
                </a:solidFill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755535" y="3418585"/>
            <a:ext cx="285051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Ar</a:t>
            </a:r>
            <a:r>
              <a:rPr dirty="0" sz="750" spc="1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898989"/>
                </a:solidFill>
                <a:latin typeface="Arial MT"/>
                <a:cs typeface="Arial MT"/>
              </a:rPr>
              <a:t>:</a:t>
            </a:r>
            <a:r>
              <a:rPr dirty="0" sz="750" spc="-40">
                <a:solidFill>
                  <a:srgbClr val="898989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4D4D4D"/>
                </a:solidFill>
                <a:latin typeface="Arial MT"/>
                <a:cs typeface="Arial MT"/>
              </a:rPr>
              <a:t>.:i</a:t>
            </a:r>
            <a:r>
              <a:rPr dirty="0" sz="750" spc="1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1º</a:t>
            </a:r>
            <a:r>
              <a:rPr dirty="0" sz="750" spc="-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-</a:t>
            </a:r>
            <a:r>
              <a:rPr dirty="0" sz="750" spc="10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50" spc="-114">
                <a:solidFill>
                  <a:srgbClr val="3D3D3D"/>
                </a:solidFill>
                <a:latin typeface="Arial MT"/>
                <a:cs typeface="Arial MT"/>
              </a:rPr>
              <a:t>F</a:t>
            </a:r>
            <a:r>
              <a:rPr dirty="0" sz="750" spc="-10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ica</a:t>
            </a:r>
            <a:r>
              <a:rPr dirty="0" sz="750" spc="2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aberto</a:t>
            </a:r>
            <a:r>
              <a:rPr dirty="0" sz="750" spc="4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3A3A3A"/>
                </a:solidFill>
                <a:latin typeface="Arial MT"/>
                <a:cs typeface="Arial MT"/>
              </a:rPr>
              <a:t>cré'dito</a:t>
            </a:r>
            <a:r>
              <a:rPr dirty="0" sz="750" spc="2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777777"/>
                </a:solidFill>
                <a:latin typeface="Arial MT"/>
                <a:cs typeface="Arial MT"/>
              </a:rPr>
              <a:t>supIerr\entar</a:t>
            </a:r>
            <a:r>
              <a:rPr dirty="0" sz="750" spc="65">
                <a:solidFill>
                  <a:srgbClr val="777777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8E8E8E"/>
                </a:solidFill>
                <a:latin typeface="Arial MT"/>
                <a:cs typeface="Arial MT"/>
              </a:rPr>
              <a:t>as</a:t>
            </a:r>
            <a:r>
              <a:rPr dirty="0" sz="750" spc="40">
                <a:solidFill>
                  <a:srgbClr val="8E8E8E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979797"/>
                </a:solidFill>
                <a:latin typeface="Arial MT"/>
                <a:cs typeface="Arial MT"/>
              </a:rPr>
              <a:t>seguintes</a:t>
            </a:r>
            <a:r>
              <a:rPr dirty="0" sz="750" spc="70">
                <a:solidFill>
                  <a:srgbClr val="979797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9E9E9E"/>
                </a:solidFill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400574" y="4273871"/>
            <a:ext cx="1875155" cy="356870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heavy" sz="750">
                <a:solidFill>
                  <a:srgbClr val="343434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Dc›ta</a:t>
            </a:r>
            <a:r>
              <a:rPr dirty="0" u="heavy" sz="750" spc="250">
                <a:solidFill>
                  <a:srgbClr val="343434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solidFill>
                  <a:srgbClr val="2B2B2B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ôes</a:t>
            </a:r>
            <a:r>
              <a:rPr dirty="0" u="heavy" sz="750" spc="55">
                <a:solidFill>
                  <a:srgbClr val="2B2B2B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solidFill>
                  <a:srgbClr val="2D2D2D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SLiplenlrritadas</a:t>
            </a:r>
            <a:endParaRPr sz="750">
              <a:latin typeface="Arial MT"/>
              <a:cs typeface="Arial MT"/>
            </a:endParaRPr>
          </a:p>
          <a:p>
            <a:pPr marL="57150">
              <a:lnSpc>
                <a:spcPct val="100000"/>
              </a:lnSpc>
              <a:spcBef>
                <a:spcPts val="315"/>
              </a:spcBef>
            </a:pPr>
            <a:r>
              <a:rPr dirty="0" sz="950" spc="-10">
                <a:solidFill>
                  <a:srgbClr val="3F3F3F"/>
                </a:solidFill>
                <a:latin typeface="Arial MT"/>
                <a:cs typeface="Arial MT"/>
              </a:rPr>
              <a:t>I-</a:t>
            </a:r>
            <a:r>
              <a:rPr dirty="0" sz="950" spc="-80">
                <a:solidFill>
                  <a:srgbClr val="2D2D2D"/>
                </a:solidFill>
                <a:latin typeface="Arial MT"/>
                <a:cs typeface="Arial MT"/>
              </a:rPr>
              <a:t>IJF•IDC</a:t>
            </a:r>
            <a:r>
              <a:rPr dirty="0" sz="950" spc="15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950" spc="-20">
                <a:solidFill>
                  <a:srgbClr val="2F2F2F"/>
                </a:solidFill>
                <a:latin typeface="Arial MT"/>
                <a:cs typeface="Arial MT"/>
              </a:rPr>
              <a:t>MUNItSIPAL</a:t>
            </a:r>
            <a:r>
              <a:rPr dirty="0" sz="950" spc="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3B3B3B"/>
                </a:solidFill>
                <a:latin typeface="Arial MT"/>
                <a:cs typeface="Arial MT"/>
              </a:rPr>
              <a:t>DE</a:t>
            </a:r>
            <a:r>
              <a:rPr dirty="0" sz="950" spc="-3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343434"/>
                </a:solidFill>
                <a:latin typeface="Arial MT"/>
                <a:cs typeface="Arial MT"/>
              </a:rPr>
              <a:t>*.AÚDE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517567" y="4584779"/>
            <a:ext cx="274955" cy="35877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20955">
              <a:lnSpc>
                <a:spcPct val="100000"/>
              </a:lnSpc>
              <a:spcBef>
                <a:spcPts val="470"/>
              </a:spcBef>
            </a:pP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fl5.</a:t>
            </a:r>
            <a:r>
              <a:rPr dirty="0" sz="750" spc="-12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33333"/>
                </a:solidFill>
                <a:latin typeface="Arial MT"/>
                <a:cs typeface="Arial MT"/>
              </a:rPr>
              <a:t>‹!2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.!.0</a:t>
            </a:r>
            <a:r>
              <a:rPr dirty="0" sz="800" spc="-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70">
                <a:solidFill>
                  <a:srgbClr val="3B3B3B"/>
                </a:solidFill>
                <a:latin typeface="Arial MT"/>
                <a:cs typeface="Arial MT"/>
              </a:rPr>
              <a:t>15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1287078" y="4576207"/>
            <a:ext cx="4926965" cy="376555"/>
          </a:xfrm>
          <a:prstGeom prst="rect">
            <a:avLst/>
          </a:prstGeom>
        </p:spPr>
        <p:txBody>
          <a:bodyPr wrap="square" lIns="0" tIns="679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dirty="0" sz="750" spc="10">
                <a:solidFill>
                  <a:srgbClr val="3B3B3B"/>
                </a:solidFill>
                <a:latin typeface="Arial MT"/>
                <a:cs typeface="Arial MT"/>
              </a:rPr>
              <a:t>Fundo</a:t>
            </a:r>
            <a:r>
              <a:rPr dirty="0" sz="750" spc="18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2D2D2D"/>
                </a:solidFill>
                <a:latin typeface="Arial MT"/>
                <a:cs typeface="Arial MT"/>
              </a:rPr>
              <a:t>Municipal</a:t>
            </a:r>
            <a:r>
              <a:rPr dirty="0" sz="750" spc="19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AAAAAA"/>
                </a:solidFill>
                <a:latin typeface="Arial MT"/>
                <a:cs typeface="Arial MT"/>
              </a:rPr>
              <a:t>de</a:t>
            </a:r>
            <a:r>
              <a:rPr dirty="0" sz="750" spc="110">
                <a:solidFill>
                  <a:srgbClr val="AAAAA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494949"/>
                </a:solidFill>
                <a:latin typeface="Arial MT"/>
                <a:cs typeface="Arial MT"/>
              </a:rPr>
              <a:t>Saüde</a:t>
            </a:r>
            <a:endParaRPr sz="750">
              <a:latin typeface="Arial MT"/>
              <a:cs typeface="Arial MT"/>
            </a:endParaRPr>
          </a:p>
          <a:p>
            <a:pPr marL="19050">
              <a:lnSpc>
                <a:spcPct val="100000"/>
              </a:lnSpc>
              <a:spcBef>
                <a:spcPts val="465"/>
              </a:spcBef>
            </a:pPr>
            <a:r>
              <a:rPr dirty="0" baseline="3472" sz="1200" spc="-112">
                <a:solidFill>
                  <a:srgbClr val="313131"/>
                </a:solidFill>
                <a:latin typeface="Arial MT"/>
                <a:cs typeface="Arial MT"/>
              </a:rPr>
              <a:t>fi.JANUTENÚ.4‹D</a:t>
            </a:r>
            <a:r>
              <a:rPr dirty="0" baseline="3472" sz="1200" spc="-44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444444"/>
                </a:solidFill>
                <a:latin typeface="Arial MT"/>
                <a:cs typeface="Arial MT"/>
              </a:rPr>
              <a:t>E</a:t>
            </a:r>
            <a:r>
              <a:rPr dirty="0" baseline="3472" sz="1200" spc="-3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baseline="3472" sz="1200" spc="-52">
                <a:solidFill>
                  <a:srgbClr val="494949"/>
                </a:solidFill>
                <a:latin typeface="Arial MT"/>
                <a:cs typeface="Arial MT"/>
              </a:rPr>
              <a:t>OPE</a:t>
            </a:r>
            <a:r>
              <a:rPr dirty="0" baseline="3472" sz="1200" spc="-52">
                <a:solidFill>
                  <a:srgbClr val="9A9A9A"/>
                </a:solidFill>
                <a:latin typeface="Arial MT"/>
                <a:cs typeface="Arial MT"/>
              </a:rPr>
              <a:t>RACIONALIZA</a:t>
            </a:r>
            <a:r>
              <a:rPr dirty="0" sz="800" spc="-35">
                <a:solidFill>
                  <a:srgbClr val="9A9A9A"/>
                </a:solidFill>
                <a:latin typeface="Arial MT"/>
                <a:cs typeface="Arial MT"/>
              </a:rPr>
              <a:t>CÃ</a:t>
            </a:r>
            <a:r>
              <a:rPr dirty="0" baseline="3472" sz="1200" spc="-52">
                <a:solidFill>
                  <a:srgbClr val="9A9A9A"/>
                </a:solidFill>
                <a:latin typeface="Arial MT"/>
                <a:cs typeface="Arial MT"/>
              </a:rPr>
              <a:t>O</a:t>
            </a:r>
            <a:r>
              <a:rPr dirty="0" baseline="3472" sz="1200" spc="-75">
                <a:solidFill>
                  <a:srgbClr val="9A9A9A"/>
                </a:solidFill>
                <a:latin typeface="Arial MT"/>
                <a:cs typeface="Arial MT"/>
              </a:rPr>
              <a:t> </a:t>
            </a:r>
            <a:r>
              <a:rPr dirty="0" baseline="3472" sz="1200" spc="-44">
                <a:solidFill>
                  <a:srgbClr val="A5A5A5"/>
                </a:solidFill>
                <a:latin typeface="Arial MT"/>
                <a:cs typeface="Arial MT"/>
              </a:rPr>
              <a:t>DA</a:t>
            </a:r>
            <a:r>
              <a:rPr dirty="0" baseline="3472" sz="1200" spc="15">
                <a:solidFill>
                  <a:srgbClr val="A5A5A5"/>
                </a:solidFill>
                <a:latin typeface="Arial MT"/>
                <a:cs typeface="Arial MT"/>
              </a:rPr>
              <a:t> </a:t>
            </a:r>
            <a:r>
              <a:rPr dirty="0" baseline="3472" sz="1200" spc="-52">
                <a:solidFill>
                  <a:srgbClr val="8C8C8C"/>
                </a:solidFill>
                <a:latin typeface="Arial MT"/>
                <a:cs typeface="Arial MT"/>
              </a:rPr>
              <a:t>ESTRATÉGIA</a:t>
            </a:r>
            <a:r>
              <a:rPr dirty="0" baseline="3472" sz="1200" spc="97">
                <a:solidFill>
                  <a:srgbClr val="8C8C8C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9E9E9E"/>
                </a:solidFill>
                <a:latin typeface="Arial MT"/>
                <a:cs typeface="Arial MT"/>
              </a:rPr>
              <a:t>DE</a:t>
            </a:r>
            <a:r>
              <a:rPr dirty="0" baseline="3472" sz="1200" spc="-22">
                <a:solidFill>
                  <a:srgbClr val="9E9E9E"/>
                </a:solidFill>
                <a:latin typeface="Arial MT"/>
                <a:cs typeface="Arial MT"/>
              </a:rPr>
              <a:t> </a:t>
            </a:r>
            <a:r>
              <a:rPr dirty="0" baseline="3472" sz="1200" spc="-52">
                <a:solidFill>
                  <a:srgbClr val="909090"/>
                </a:solidFill>
                <a:latin typeface="Arial MT"/>
                <a:cs typeface="Arial MT"/>
              </a:rPr>
              <a:t>SAÚDE</a:t>
            </a:r>
            <a:r>
              <a:rPr dirty="0" baseline="3472" sz="1200" spc="44">
                <a:solidFill>
                  <a:srgbClr val="909090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959595"/>
                </a:solidFill>
                <a:latin typeface="Arial MT"/>
                <a:cs typeface="Arial MT"/>
              </a:rPr>
              <a:t>DA</a:t>
            </a:r>
            <a:r>
              <a:rPr dirty="0" baseline="3472" sz="1200" spc="7">
                <a:solidFill>
                  <a:srgbClr val="959595"/>
                </a:solidFill>
                <a:latin typeface="Arial MT"/>
                <a:cs typeface="Arial MT"/>
              </a:rPr>
              <a:t> </a:t>
            </a:r>
            <a:r>
              <a:rPr dirty="0" baseline="3472" sz="1200" spc="-52">
                <a:solidFill>
                  <a:srgbClr val="494949"/>
                </a:solidFill>
                <a:latin typeface="Arial MT"/>
                <a:cs typeface="Arial MT"/>
              </a:rPr>
              <a:t>FAMÍLIA/UBS</a:t>
            </a:r>
            <a:r>
              <a:rPr dirty="0" baseline="3472" sz="1200" spc="104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baseline="3472" sz="1200" spc="-44">
                <a:solidFill>
                  <a:srgbClr val="484848"/>
                </a:solidFill>
                <a:latin typeface="Arial MT"/>
                <a:cs typeface="Arial MT"/>
              </a:rPr>
              <a:t>(PREVINE</a:t>
            </a:r>
            <a:r>
              <a:rPr dirty="0" baseline="3472" sz="1200" spc="6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4D4D4D"/>
                </a:solidFill>
                <a:latin typeface="Arial MT"/>
                <a:cs typeface="Arial MT"/>
              </a:rPr>
              <a:t>BRASILI</a:t>
            </a:r>
            <a:endParaRPr baseline="3472" sz="1200">
              <a:latin typeface="Arial MT"/>
              <a:cs typeface="Arial MT"/>
            </a:endParaRPr>
          </a:p>
        </p:txBody>
      </p:sp>
      <p:graphicFrame>
        <p:nvGraphicFramePr>
          <p:cNvPr id="31" name="object 31" descr=""/>
          <p:cNvGraphicFramePr>
            <a:graphicFrameLocks noGrp="1"/>
          </p:cNvGraphicFramePr>
          <p:nvPr/>
        </p:nvGraphicFramePr>
        <p:xfrm>
          <a:off x="499142" y="4982596"/>
          <a:ext cx="6329045" cy="7588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2310"/>
                <a:gridCol w="2546350"/>
                <a:gridCol w="2373630"/>
                <a:gridCol w="629920"/>
              </a:tblGrid>
              <a:tr h="130810">
                <a:tc>
                  <a:txBody>
                    <a:bodyPr/>
                    <a:lstStyle/>
                    <a:p>
                      <a:pPr marL="31750">
                        <a:lnSpc>
                          <a:spcPts val="830"/>
                        </a:lnSpc>
                      </a:pP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:J.3.9.0.:</a:t>
                      </a:r>
                      <a:r>
                        <a:rPr dirty="0" sz="750">
                          <a:solidFill>
                            <a:srgbClr val="C3C3C3"/>
                          </a:solidFill>
                          <a:latin typeface="Arial MT"/>
                          <a:cs typeface="Arial MT"/>
                        </a:rPr>
                        <a:t>’</a:t>
                      </a:r>
                      <a:r>
                        <a:rPr dirty="0" sz="750">
                          <a:solidFill>
                            <a:srgbClr val="BFBFBF"/>
                          </a:solidFill>
                          <a:latin typeface="Arial MT"/>
                          <a:cs typeface="Arial MT"/>
                        </a:rPr>
                        <a:t>t</a:t>
                      </a:r>
                      <a:r>
                        <a:rPr dirty="0" sz="750" spc="-45">
                          <a:solidFill>
                            <a:srgbClr val="BFBFB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959595"/>
                          </a:solidFill>
                          <a:latin typeface="Arial MT"/>
                          <a:cs typeface="Arial MT"/>
                        </a:rPr>
                        <a:t>.</a:t>
                      </a:r>
                      <a:r>
                        <a:rPr dirty="0" sz="750" spc="-2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IJ3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ts val="830"/>
                        </a:lnSpc>
                      </a:pPr>
                      <a:r>
                        <a:rPr dirty="0" sz="75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GLITROS</a:t>
                      </a:r>
                      <a:r>
                        <a:rPr dirty="0" sz="750" spc="1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MAI”ERIAIS</a:t>
                      </a:r>
                      <a:r>
                        <a:rPr dirty="0" sz="750" spc="4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93939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solidFill>
                            <a:srgbClr val="93939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7E7E7E"/>
                          </a:solidFill>
                          <a:latin typeface="Arial MT"/>
                          <a:cs typeface="Arial MT"/>
                        </a:rPr>
                        <a:t>CONSLiMO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98425">
                        <a:lnSpc>
                          <a:spcPts val="830"/>
                        </a:lnSpc>
                      </a:pPr>
                      <a:r>
                        <a:rPr dirty="0" sz="750">
                          <a:solidFill>
                            <a:srgbClr val="939393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750" spc="10">
                          <a:solidFill>
                            <a:srgbClr val="93939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AFAFA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15">
                          <a:solidFill>
                            <a:srgbClr val="AFAFA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7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750" spc="-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747474"/>
                          </a:solidFill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75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750" spc="6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60">
                          <a:solidFill>
                            <a:srgbClr val="A3A3A3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830"/>
                        </a:lnSpc>
                      </a:pPr>
                      <a:r>
                        <a:rPr dirty="0" sz="750" spc="-10">
                          <a:solidFill>
                            <a:srgbClr val="666666"/>
                          </a:solidFill>
                          <a:latin typeface="Arial MT"/>
                          <a:cs typeface="Arial MT"/>
                        </a:rPr>
                        <a:t>70.004,00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10">
                          <a:solidFill>
                            <a:srgbClr val="9A9A9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00">
                          <a:solidFill>
                            <a:srgbClr val="9A9A9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959595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14">
                          <a:solidFill>
                            <a:srgbClr val="95959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8C8C8C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25">
                          <a:solidFill>
                            <a:srgbClr val="8C8C8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A5A5A5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0">
                          <a:solidFill>
                            <a:srgbClr val="A5A5A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70.000,</a:t>
                      </a:r>
                      <a:r>
                        <a:rPr dirty="0" sz="750" spc="-100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909090"/>
                          </a:solidFill>
                          <a:latin typeface="Arial MT"/>
                          <a:cs typeface="Arial MT"/>
                        </a:rPr>
                        <a:t>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32639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2.020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3302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80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3.3.9.0.:</a:t>
                      </a:r>
                      <a:r>
                        <a:rPr dirty="0" sz="800" spc="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Ú.03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MANUTENCAO</a:t>
                      </a:r>
                      <a:r>
                        <a:rPr dirty="0" baseline="3703" sz="1125" spc="16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37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75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703" sz="1125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703" sz="1125" spc="22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AFAFAF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baseline="3703" sz="1125" spc="75">
                          <a:solidFill>
                            <a:srgbClr val="AFAFA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37">
                          <a:solidFill>
                            <a:srgbClr val="A1A1A1"/>
                          </a:solidFill>
                          <a:latin typeface="Arial MT"/>
                          <a:cs typeface="Arial MT"/>
                        </a:rPr>
                        <a:t>FMS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  <a:p>
                      <a:pPr marL="9779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00" spc="-3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2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7C7C7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solidFill>
                            <a:srgbClr val="7C7C7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858585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4775">
                        <a:lnSpc>
                          <a:spcPct val="100000"/>
                        </a:lnSpc>
                      </a:pPr>
                      <a:r>
                        <a:rPr dirty="0" sz="800" spc="-35">
                          <a:solidFill>
                            <a:srgbClr val="909090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20">
                          <a:solidFill>
                            <a:srgbClr val="90909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B1B1B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solidFill>
                            <a:srgbClr val="B1B1B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Transferências </a:t>
                      </a:r>
                      <a:r>
                        <a:rPr dirty="0" sz="800" spc="-2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Esta‹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28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29845">
                        <a:lnSpc>
                          <a:spcPct val="100000"/>
                        </a:lnSpc>
                      </a:pPr>
                      <a:r>
                        <a:rPr dirty="0" sz="800" spc="-10">
                          <a:solidFill>
                            <a:srgbClr val="6D6D6D"/>
                          </a:solidFill>
                          <a:latin typeface="Arial MT"/>
                          <a:cs typeface="Arial MT"/>
                        </a:rPr>
                        <a:t>178.000,00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2865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solidFill>
                            <a:srgbClr val="828282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solidFill>
                            <a:srgbClr val="82828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9A9A9A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solidFill>
                            <a:srgbClr val="9A9A9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959595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0">
                          <a:solidFill>
                            <a:srgbClr val="95959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9C9C9C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solidFill>
                            <a:srgbClr val="9C9C9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2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178.000,00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32" name="object 32" descr=""/>
          <p:cNvSpPr txBox="1"/>
          <p:nvPr/>
        </p:nvSpPr>
        <p:spPr>
          <a:xfrm>
            <a:off x="515096" y="5745734"/>
            <a:ext cx="598170" cy="34861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750" spc="-10">
                <a:solidFill>
                  <a:srgbClr val="363636"/>
                </a:solidFill>
                <a:latin typeface="Arial MT"/>
                <a:cs typeface="Arial MT"/>
              </a:rPr>
              <a:t>.!.1</a:t>
            </a: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'\3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:\./</a:t>
            </a:r>
            <a:r>
              <a:rPr dirty="0" sz="750" spc="-8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 spc="-55">
                <a:solidFill>
                  <a:srgbClr val="333333"/>
                </a:solidFill>
                <a:latin typeface="Arial MT"/>
                <a:cs typeface="Arial MT"/>
              </a:rPr>
              <a:t>•9•0••</a:t>
            </a:r>
            <a:r>
              <a:rPr dirty="0" sz="750" spc="13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 spc="-30">
                <a:solidFill>
                  <a:srgbClr val="8C8C8C"/>
                </a:solidFill>
                <a:latin typeface="Arial MT"/>
                <a:cs typeface="Arial MT"/>
              </a:rPr>
              <a:t>!.</a:t>
            </a:r>
            <a:r>
              <a:rPr dirty="0" sz="750" spc="200">
                <a:solidFill>
                  <a:srgbClr val="8C8C8C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494949"/>
                </a:solidFill>
                <a:latin typeface="Arial MT"/>
                <a:cs typeface="Arial MT"/>
              </a:rPr>
              <a:t>l!3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1287914" y="5792978"/>
            <a:ext cx="521081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solidFill>
                  <a:srgbClr val="343434"/>
                </a:solidFill>
                <a:latin typeface="Arial MT"/>
                <a:cs typeface="Arial MT"/>
              </a:rPr>
              <a:t>L‘‹/</a:t>
            </a:r>
            <a:r>
              <a:rPr dirty="0" sz="750" spc="-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-35">
                <a:solidFill>
                  <a:srgbClr val="343434"/>
                </a:solidFill>
                <a:latin typeface="Arial MT"/>
                <a:cs typeface="Arial MT"/>
              </a:rPr>
              <a:t>NUTENC:.k'D</a:t>
            </a:r>
            <a:r>
              <a:rPr dirty="0" sz="750" spc="8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/ </a:t>
            </a:r>
            <a:r>
              <a:rPr dirty="0" sz="750" spc="-30">
                <a:solidFill>
                  <a:srgbClr val="595959"/>
                </a:solidFill>
                <a:latin typeface="Arial MT"/>
                <a:cs typeface="Arial MT"/>
              </a:rPr>
              <a:t>OPE</a:t>
            </a:r>
            <a:r>
              <a:rPr dirty="0" sz="750" spc="-11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666666"/>
                </a:solidFill>
                <a:latin typeface="Arial MT"/>
                <a:cs typeface="Arial MT"/>
              </a:rPr>
              <a:t>RACIONALIZACÂO</a:t>
            </a:r>
            <a:r>
              <a:rPr dirty="0" sz="750" spc="5">
                <a:solidFill>
                  <a:srgbClr val="66666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AAAAAA"/>
                </a:solidFill>
                <a:latin typeface="Arial MT"/>
                <a:cs typeface="Arial MT"/>
              </a:rPr>
              <a:t>DAS</a:t>
            </a:r>
            <a:r>
              <a:rPr dirty="0" sz="750" spc="20">
                <a:solidFill>
                  <a:srgbClr val="AAAAA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8E8E8E"/>
                </a:solidFill>
                <a:latin typeface="Arial MT"/>
                <a:cs typeface="Arial MT"/>
              </a:rPr>
              <a:t>UNIDADES</a:t>
            </a:r>
            <a:r>
              <a:rPr dirty="0" sz="750" spc="90">
                <a:solidFill>
                  <a:srgbClr val="8E8E8E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9C9C9C"/>
                </a:solidFill>
                <a:latin typeface="Arial MT"/>
                <a:cs typeface="Arial MT"/>
              </a:rPr>
              <a:t>DE </a:t>
            </a:r>
            <a:r>
              <a:rPr dirty="0" sz="750">
                <a:solidFill>
                  <a:srgbClr val="A5A5A5"/>
                </a:solidFill>
                <a:latin typeface="Arial MT"/>
                <a:cs typeface="Arial MT"/>
              </a:rPr>
              <a:t>SAÚDE</a:t>
            </a:r>
            <a:r>
              <a:rPr dirty="0" sz="750" spc="55">
                <a:solidFill>
                  <a:srgbClr val="A5A5A5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BABABA"/>
                </a:solidFill>
                <a:latin typeface="Arial MT"/>
                <a:cs typeface="Arial MT"/>
              </a:rPr>
              <a:t>/ </a:t>
            </a:r>
            <a:r>
              <a:rPr dirty="0" sz="750">
                <a:solidFill>
                  <a:srgbClr val="696969"/>
                </a:solidFill>
                <a:latin typeface="Arial MT"/>
                <a:cs typeface="Arial MT"/>
              </a:rPr>
              <a:t>CEMES</a:t>
            </a:r>
            <a:r>
              <a:rPr dirty="0" sz="750" spc="40">
                <a:solidFill>
                  <a:srgbClr val="696969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B8B8B8"/>
                </a:solidFill>
                <a:latin typeface="Arial MT"/>
                <a:cs typeface="Arial MT"/>
              </a:rPr>
              <a:t>/</a:t>
            </a:r>
            <a:r>
              <a:rPr dirty="0" sz="750" spc="5">
                <a:solidFill>
                  <a:srgbClr val="B8B8B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SAMU</a:t>
            </a:r>
            <a:r>
              <a:rPr dirty="0" sz="750" spc="2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192/SAÚDE</a:t>
            </a:r>
            <a:r>
              <a:rPr dirty="0" sz="750" spc="5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D3D3D"/>
                </a:solidFill>
                <a:latin typeface="Arial MT"/>
                <a:cs typeface="Arial MT"/>
              </a:rPr>
              <a:t>MENTAL.^JPA</a:t>
            </a:r>
            <a:r>
              <a:rPr dirty="0" sz="750" spc="3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878787"/>
                </a:solidFill>
                <a:latin typeface="Arial MT"/>
                <a:cs typeface="Arial MT"/>
              </a:rPr>
              <a:t>?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1290170" y="5954522"/>
            <a:ext cx="167767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838383"/>
                </a:solidFill>
                <a:latin typeface="Arial MT"/>
                <a:cs typeface="Arial MT"/>
              </a:rPr>
              <a:t>t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*LITROS</a:t>
            </a:r>
            <a:r>
              <a:rPr dirty="0" sz="750" spc="-7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 spc="-110">
                <a:solidFill>
                  <a:srgbClr val="3B3B3B"/>
                </a:solidFill>
                <a:latin typeface="Arial MT"/>
                <a:cs typeface="Arial MT"/>
              </a:rPr>
              <a:t>M•*</a:t>
            </a:r>
            <a:r>
              <a:rPr dirty="0" sz="750" spc="6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l”ERIAIü›</a:t>
            </a:r>
            <a:r>
              <a:rPr dirty="0" sz="750" spc="3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777777"/>
                </a:solidFill>
                <a:latin typeface="Arial MT"/>
                <a:cs typeface="Arial MT"/>
              </a:rPr>
              <a:t>DE</a:t>
            </a:r>
            <a:r>
              <a:rPr dirty="0" sz="750" spc="40">
                <a:solidFill>
                  <a:srgbClr val="777777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909090"/>
                </a:solidFill>
                <a:latin typeface="Arial MT"/>
                <a:cs typeface="Arial MT"/>
              </a:rPr>
              <a:t>CONSUMO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3898699" y="5916184"/>
            <a:ext cx="2124075" cy="666115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488950">
              <a:lnSpc>
                <a:spcPct val="100000"/>
              </a:lnSpc>
              <a:spcBef>
                <a:spcPts val="400"/>
              </a:spcBef>
            </a:pPr>
            <a:r>
              <a:rPr dirty="0" sz="750">
                <a:solidFill>
                  <a:srgbClr val="858585"/>
                </a:solidFill>
                <a:latin typeface="Arial MT"/>
                <a:cs typeface="Arial MT"/>
              </a:rPr>
              <a:t>SUS</a:t>
            </a:r>
            <a:r>
              <a:rPr dirty="0" sz="750" spc="35">
                <a:solidFill>
                  <a:srgbClr val="858585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A8A8A8"/>
                </a:solidFill>
                <a:latin typeface="Arial MT"/>
                <a:cs typeface="Arial MT"/>
              </a:rPr>
              <a:t>-</a:t>
            </a:r>
            <a:r>
              <a:rPr dirty="0" sz="750" spc="-10">
                <a:solidFill>
                  <a:srgbClr val="A8A8A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Manutenção</a:t>
            </a:r>
            <a:r>
              <a:rPr dirty="0" sz="750" spc="7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ASPS</a:t>
            </a:r>
            <a:r>
              <a:rPr dirty="0" sz="750" spc="1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95959"/>
                </a:solidFill>
                <a:latin typeface="Arial MT"/>
                <a:cs typeface="Arial MT"/>
              </a:rPr>
              <a:t>-</a:t>
            </a:r>
            <a:r>
              <a:rPr dirty="0" sz="750" spc="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Governo</a:t>
            </a:r>
            <a:r>
              <a:rPr dirty="0" sz="750" spc="3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 spc="-60">
                <a:solidFill>
                  <a:srgbClr val="9C9C9C"/>
                </a:solidFill>
                <a:latin typeface="Arial MT"/>
                <a:cs typeface="Arial MT"/>
              </a:rPr>
              <a:t>I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20"/>
              </a:spcBef>
            </a:pPr>
            <a:r>
              <a:rPr dirty="0" sz="800">
                <a:solidFill>
                  <a:srgbClr val="7B7B7B"/>
                </a:solidFill>
                <a:latin typeface="Arial MT"/>
                <a:cs typeface="Arial MT"/>
              </a:rPr>
              <a:t>Total</a:t>
            </a:r>
            <a:r>
              <a:rPr dirty="0" sz="800" spc="5">
                <a:solidFill>
                  <a:srgbClr val="7B7B7B"/>
                </a:solidFill>
                <a:latin typeface="Arial MT"/>
                <a:cs typeface="Arial MT"/>
              </a:rPr>
              <a:t> </a:t>
            </a:r>
            <a:r>
              <a:rPr dirty="0" sz="800" spc="-30" b="1">
                <a:solidFill>
                  <a:srgbClr val="A1A1A1"/>
                </a:solidFill>
                <a:latin typeface="Arial"/>
                <a:cs typeface="Arial"/>
              </a:rPr>
              <a:t>do</a:t>
            </a:r>
            <a:r>
              <a:rPr dirty="0" sz="800" spc="-25" b="1">
                <a:solidFill>
                  <a:srgbClr val="A1A1A1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A0A0A0"/>
                </a:solidFill>
                <a:latin typeface="Arial"/>
                <a:cs typeface="Arial"/>
              </a:rPr>
              <a:t>Projeto</a:t>
            </a:r>
            <a:r>
              <a:rPr dirty="0" sz="800" spc="40" b="1">
                <a:solidFill>
                  <a:srgbClr val="A0A0A0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B5B5B5"/>
                </a:solidFill>
                <a:latin typeface="Arial"/>
                <a:cs typeface="Arial"/>
              </a:rPr>
              <a:t>/</a:t>
            </a:r>
            <a:r>
              <a:rPr dirty="0" sz="800" spc="-35" b="1">
                <a:solidFill>
                  <a:srgbClr val="B5B5B5"/>
                </a:solidFill>
                <a:latin typeface="Arial"/>
                <a:cs typeface="Arial"/>
              </a:rPr>
              <a:t> </a:t>
            </a:r>
            <a:r>
              <a:rPr dirty="0" sz="800" spc="-30" b="1">
                <a:solidFill>
                  <a:srgbClr val="3F3F3F"/>
                </a:solidFill>
                <a:latin typeface="Arial"/>
                <a:cs typeface="Arial"/>
              </a:rPr>
              <a:t>Atividade</a:t>
            </a:r>
            <a:r>
              <a:rPr dirty="0" sz="800" spc="-5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494949"/>
                </a:solidFill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750">
                <a:solidFill>
                  <a:srgbClr val="808080"/>
                </a:solidFill>
                <a:latin typeface="Arial MT"/>
                <a:cs typeface="Arial MT"/>
              </a:rPr>
              <a:t>Total</a:t>
            </a:r>
            <a:r>
              <a:rPr dirty="0" sz="750" spc="15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A5A5A5"/>
                </a:solidFill>
                <a:latin typeface="Arial MT"/>
                <a:cs typeface="Arial MT"/>
              </a:rPr>
              <a:t>da</a:t>
            </a:r>
            <a:r>
              <a:rPr dirty="0" sz="750" spc="100">
                <a:solidFill>
                  <a:srgbClr val="A5A5A5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9C9C9C"/>
                </a:solidFill>
                <a:latin typeface="Arial MT"/>
                <a:cs typeface="Arial MT"/>
              </a:rPr>
              <a:t>Unidade</a:t>
            </a:r>
            <a:r>
              <a:rPr dirty="0" sz="750" spc="430">
                <a:solidFill>
                  <a:srgbClr val="9C9C9C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8C8C8C"/>
                </a:solidFill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  <a:p>
            <a:pPr marL="401320">
              <a:lnSpc>
                <a:spcPct val="100000"/>
              </a:lnSpc>
              <a:spcBef>
                <a:spcPts val="325"/>
              </a:spcBef>
            </a:pPr>
            <a:r>
              <a:rPr dirty="0" sz="750">
                <a:solidFill>
                  <a:srgbClr val="959595"/>
                </a:solidFill>
                <a:latin typeface="Arial MT"/>
                <a:cs typeface="Arial MT"/>
              </a:rPr>
              <a:t>Valor</a:t>
            </a:r>
            <a:r>
              <a:rPr dirty="0" sz="750" spc="200">
                <a:solidFill>
                  <a:srgbClr val="959595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707070"/>
                </a:solidFill>
                <a:latin typeface="Arial MT"/>
                <a:cs typeface="Arial MT"/>
              </a:rPr>
              <a:t>Total</a:t>
            </a:r>
            <a:r>
              <a:rPr dirty="0" sz="750" spc="175">
                <a:solidFill>
                  <a:srgbClr val="707070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Suplementado</a:t>
            </a:r>
            <a:r>
              <a:rPr dirty="0" sz="750" spc="30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5B5B5B"/>
                </a:solidFill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6215493" y="5916184"/>
            <a:ext cx="511809" cy="666115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400"/>
              </a:spcBef>
            </a:pPr>
            <a:r>
              <a:rPr dirty="0" sz="750" spc="-10">
                <a:solidFill>
                  <a:srgbClr val="484848"/>
                </a:solidFill>
                <a:latin typeface="Arial MT"/>
                <a:cs typeface="Arial MT"/>
              </a:rPr>
              <a:t>162.000,úU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800" spc="-25">
                <a:solidFill>
                  <a:srgbClr val="565656"/>
                </a:solidFill>
                <a:latin typeface="Arial MT"/>
                <a:cs typeface="Arial MT"/>
              </a:rPr>
              <a:t>162.000,00</a:t>
            </a:r>
            <a:endParaRPr sz="80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434"/>
              </a:spcBef>
            </a:pPr>
            <a:r>
              <a:rPr dirty="0" sz="750">
                <a:solidFill>
                  <a:srgbClr val="757575"/>
                </a:solidFill>
                <a:latin typeface="Arial MT"/>
                <a:cs typeface="Arial MT"/>
              </a:rPr>
              <a:t>4t </a:t>
            </a:r>
            <a:r>
              <a:rPr dirty="0" sz="750" spc="-10">
                <a:solidFill>
                  <a:srgbClr val="4F4F4F"/>
                </a:solidFill>
                <a:latin typeface="Arial MT"/>
                <a:cs typeface="Arial MT"/>
              </a:rPr>
              <a:t>0.000,00</a:t>
            </a:r>
            <a:endParaRPr sz="75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325"/>
              </a:spcBef>
            </a:pPr>
            <a:r>
              <a:rPr dirty="0" sz="750" spc="-10">
                <a:solidFill>
                  <a:srgbClr val="646464"/>
                </a:solidFill>
                <a:latin typeface="Arial MT"/>
                <a:cs typeface="Arial MT"/>
              </a:rPr>
              <a:t>410.000,00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840739" y="6624828"/>
            <a:ext cx="5740400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55930" marR="5080" indent="-443865">
              <a:lnSpc>
                <a:spcPct val="102499"/>
              </a:lnSpc>
              <a:spcBef>
                <a:spcPts val="75"/>
              </a:spcBef>
            </a:pP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/\rtigo</a:t>
            </a:r>
            <a:r>
              <a:rPr dirty="0" sz="800" spc="-4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2º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44444"/>
                </a:solidFill>
                <a:latin typeface="Arial MT"/>
                <a:cs typeface="Arial MT"/>
              </a:rPr>
              <a:t>-</a:t>
            </a:r>
            <a:r>
              <a:rPr dirty="0" sz="800" spc="-7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A3A3A"/>
                </a:solidFill>
                <a:latin typeface="Arial MT"/>
                <a:cs typeface="Arial MT"/>
              </a:rPr>
              <a:t>As</a:t>
            </a:r>
            <a:r>
              <a:rPr dirty="0" sz="800" spc="-3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despesas</a:t>
            </a:r>
            <a:r>
              <a:rPr dirty="0" sz="800" spc="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A3A3A"/>
                </a:solidFill>
                <a:latin typeface="Arial MT"/>
                <a:cs typeface="Arial MT"/>
              </a:rPr>
              <a:t>decorrentes</a:t>
            </a:r>
            <a:r>
              <a:rPr dirty="0" sz="800" spc="4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7E7E7E"/>
                </a:solidFill>
                <a:latin typeface="Arial MT"/>
                <a:cs typeface="Arial MT"/>
              </a:rPr>
              <a:t>da</a:t>
            </a:r>
            <a:r>
              <a:rPr dirty="0" sz="800" spc="-1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797979"/>
                </a:solidFill>
                <a:latin typeface="Arial MT"/>
                <a:cs typeface="Arial MT"/>
              </a:rPr>
              <a:t>abertura</a:t>
            </a:r>
            <a:r>
              <a:rPr dirty="0" sz="800" spc="20">
                <a:solidFill>
                  <a:srgbClr val="797979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919191"/>
                </a:solidFill>
                <a:latin typeface="Arial MT"/>
                <a:cs typeface="Arial MT"/>
              </a:rPr>
              <a:t>do</a:t>
            </a:r>
            <a:r>
              <a:rPr dirty="0" sz="800" spc="-25">
                <a:solidFill>
                  <a:srgbClr val="91919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959595"/>
                </a:solidFill>
                <a:latin typeface="Arial MT"/>
                <a:cs typeface="Arial MT"/>
              </a:rPr>
              <a:t>presente</a:t>
            </a:r>
            <a:r>
              <a:rPr dirty="0" sz="800" spc="30">
                <a:solidFill>
                  <a:srgbClr val="959595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8C8C8C"/>
                </a:solidFill>
                <a:latin typeface="Arial MT"/>
                <a:cs typeface="Arial MT"/>
              </a:rPr>
              <a:t>crédito</a:t>
            </a:r>
            <a:r>
              <a:rPr dirty="0" sz="800" spc="35">
                <a:solidFill>
                  <a:srgbClr val="8C8C8C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858585"/>
                </a:solidFill>
                <a:latin typeface="Arial MT"/>
                <a:cs typeface="Arial MT"/>
              </a:rPr>
              <a:t>suplementar,</a:t>
            </a:r>
            <a:r>
              <a:rPr dirty="0" sz="800" spc="75">
                <a:solidFill>
                  <a:srgbClr val="858585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8C8C8C"/>
                </a:solidFill>
                <a:latin typeface="Arial MT"/>
                <a:cs typeface="Arial MT"/>
              </a:rPr>
              <a:t>serão</a:t>
            </a:r>
            <a:r>
              <a:rPr dirty="0" sz="800" spc="-5">
                <a:solidFill>
                  <a:srgbClr val="8C8C8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24242"/>
                </a:solidFill>
                <a:latin typeface="Arial MT"/>
                <a:cs typeface="Arial MT"/>
              </a:rPr>
              <a:t>cobertas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45454"/>
                </a:solidFill>
                <a:latin typeface="Arial MT"/>
                <a:cs typeface="Arial MT"/>
              </a:rPr>
              <a:t>com</a:t>
            </a:r>
            <a:r>
              <a:rPr dirty="0" sz="800" spc="-1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94949"/>
                </a:solidFill>
                <a:latin typeface="Arial MT"/>
                <a:cs typeface="Arial MT"/>
              </a:rPr>
              <a:t>recursos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525252"/>
                </a:solidFill>
                <a:latin typeface="Arial MT"/>
                <a:cs typeface="Arial MT"/>
              </a:rPr>
              <a:t>que</a:t>
            </a:r>
            <a:r>
              <a:rPr dirty="0" sz="800" spc="-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64646"/>
                </a:solidFill>
                <a:latin typeface="Arial MT"/>
                <a:cs typeface="Arial MT"/>
              </a:rPr>
              <a:t>trata</a:t>
            </a:r>
            <a:r>
              <a:rPr dirty="0" sz="800" spc="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676767"/>
                </a:solidFill>
                <a:latin typeface="Arial MT"/>
                <a:cs typeface="Arial MT"/>
              </a:rPr>
              <a:t>o</a:t>
            </a:r>
            <a:r>
              <a:rPr dirty="0" sz="800" spc="-100">
                <a:solidFill>
                  <a:srgbClr val="676767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6E6E6E"/>
                </a:solidFill>
                <a:latin typeface="Arial MT"/>
                <a:cs typeface="Arial MT"/>
              </a:rPr>
              <a:t>.Artig‹› 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43</a:t>
            </a:r>
            <a:r>
              <a:rPr dirty="0" sz="800" spc="-4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D3D3D"/>
                </a:solidFill>
                <a:latin typeface="Arial MT"/>
                <a:cs typeface="Arial MT"/>
              </a:rPr>
              <a:t>parágrafo</a:t>
            </a:r>
            <a:r>
              <a:rPr dirty="0" sz="800" spc="-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1º</a:t>
            </a:r>
            <a:r>
              <a:rPr dirty="0" sz="800" spc="-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33333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6B6B6B"/>
                </a:solidFill>
                <a:latin typeface="Arial MT"/>
                <a:cs typeface="Arial MT"/>
              </a:rPr>
              <a:t>Lei</a:t>
            </a:r>
            <a:r>
              <a:rPr dirty="0" sz="800" spc="-30">
                <a:solidFill>
                  <a:srgbClr val="6B6B6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95959"/>
                </a:solidFill>
                <a:latin typeface="Arial MT"/>
                <a:cs typeface="Arial MT"/>
              </a:rPr>
              <a:t>Federal</a:t>
            </a:r>
            <a:r>
              <a:rPr dirty="0" sz="800" spc="1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9A9A9A"/>
                </a:solidFill>
                <a:latin typeface="Arial MT"/>
                <a:cs typeface="Arial MT"/>
              </a:rPr>
              <a:t>N°</a:t>
            </a:r>
            <a:r>
              <a:rPr dirty="0" sz="800" spc="-35">
                <a:solidFill>
                  <a:srgbClr val="9A9A9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939393"/>
                </a:solidFill>
                <a:latin typeface="Arial MT"/>
                <a:cs typeface="Arial MT"/>
              </a:rPr>
              <a:t>4.320/64,</a:t>
            </a:r>
            <a:r>
              <a:rPr dirty="0" sz="800" spc="10">
                <a:solidFill>
                  <a:srgbClr val="93939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919191"/>
                </a:solidFill>
                <a:latin typeface="Arial MT"/>
                <a:cs typeface="Arial MT"/>
              </a:rPr>
              <a:t>Inciso</a:t>
            </a:r>
            <a:r>
              <a:rPr dirty="0" sz="800">
                <a:solidFill>
                  <a:srgbClr val="91919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979797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1678608" y="6957059"/>
            <a:ext cx="1586865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Inciso:</a:t>
            </a:r>
            <a:r>
              <a:rPr dirty="0" sz="800" spc="6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ll</a:t>
            </a:r>
            <a:r>
              <a:rPr dirty="0" sz="800" spc="1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77777"/>
                </a:solidFill>
                <a:latin typeface="Arial MT"/>
                <a:cs typeface="Arial MT"/>
              </a:rPr>
              <a:t>-</a:t>
            </a:r>
            <a:r>
              <a:rPr dirty="0" sz="800" spc="-35">
                <a:solidFill>
                  <a:srgbClr val="777777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B4B4B"/>
                </a:solidFill>
                <a:latin typeface="Arial MT"/>
                <a:cs typeface="Arial MT"/>
              </a:rPr>
              <a:t>Excesso</a:t>
            </a:r>
            <a:r>
              <a:rPr dirty="0" sz="800" spc="-1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8C8C8C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8C8C8C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9C9C9C"/>
                </a:solidFill>
                <a:latin typeface="Arial MT"/>
                <a:cs typeface="Arial MT"/>
              </a:rPr>
              <a:t>Arrecadação:</a:t>
            </a:r>
            <a:endParaRPr sz="800">
              <a:latin typeface="Arial MT"/>
              <a:cs typeface="Arial MT"/>
            </a:endParaRPr>
          </a:p>
          <a:p>
            <a:pPr marL="332105">
              <a:lnSpc>
                <a:spcPct val="100000"/>
              </a:lnSpc>
              <a:spcBef>
                <a:spcPts val="430"/>
              </a:spcBef>
            </a:pP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III</a:t>
            </a:r>
            <a:r>
              <a:rPr dirty="0" sz="800" spc="38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525252"/>
                </a:solidFill>
                <a:latin typeface="Arial MT"/>
                <a:cs typeface="Arial MT"/>
              </a:rPr>
              <a:t>.Fri.ilação</a:t>
            </a:r>
            <a:r>
              <a:rPr dirty="0" sz="800" spc="8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8E8E8E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8E8E8E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9E9E9E"/>
                </a:solidFill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445926" y="7504938"/>
            <a:ext cx="182435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solidFill>
                  <a:srgbClr val="2D2D2D"/>
                </a:solidFill>
                <a:latin typeface="Arial MT"/>
                <a:cs typeface="Arial MT"/>
              </a:rPr>
              <a:t>l°l./flDC</a:t>
            </a:r>
            <a:r>
              <a:rPr dirty="0" sz="950" spc="18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950" spc="-45">
                <a:solidFill>
                  <a:srgbClr val="313131"/>
                </a:solidFill>
                <a:latin typeface="Arial MT"/>
                <a:cs typeface="Arial MT"/>
              </a:rPr>
              <a:t>l\/tUNlT?lF’AL</a:t>
            </a:r>
            <a:r>
              <a:rPr dirty="0" sz="950" spc="4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424242"/>
                </a:solidFill>
                <a:latin typeface="Arial MT"/>
                <a:cs typeface="Arial MT"/>
              </a:rPr>
              <a:t>DE</a:t>
            </a:r>
            <a:r>
              <a:rPr dirty="0" sz="950" spc="-5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950" spc="-30">
                <a:solidFill>
                  <a:srgbClr val="363636"/>
                </a:solidFill>
                <a:latin typeface="Arial MT"/>
                <a:cs typeface="Arial MT"/>
              </a:rPr>
              <a:t>!».AÚDE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3761880" y="6960108"/>
            <a:ext cx="62166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45">
                <a:solidFill>
                  <a:srgbClr val="979797"/>
                </a:solidFill>
                <a:latin typeface="Arial MT"/>
                <a:cs typeface="Arial MT"/>
              </a:rPr>
              <a:t>R$410.C00,00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09"/>
              </a:spcBef>
            </a:pPr>
            <a:r>
              <a:rPr dirty="0" sz="800" spc="-35">
                <a:solidFill>
                  <a:srgbClr val="959595"/>
                </a:solidFill>
                <a:latin typeface="Arial MT"/>
                <a:cs typeface="Arial MT"/>
              </a:rPr>
              <a:t>$410.00†</a:t>
            </a:r>
            <a:r>
              <a:rPr dirty="0" sz="800" spc="15">
                <a:solidFill>
                  <a:srgbClr val="959595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A8A8A8"/>
                </a:solidFill>
                <a:latin typeface="Arial MT"/>
                <a:cs typeface="Arial MT"/>
              </a:rPr>
              <a:t>0ú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1283510" y="7609331"/>
            <a:ext cx="5219065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Fundo</a:t>
            </a:r>
            <a:r>
              <a:rPr dirty="0" sz="800" spc="2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Municipal</a:t>
            </a:r>
            <a:r>
              <a:rPr dirty="0" sz="800" spc="6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de</a:t>
            </a:r>
            <a:r>
              <a:rPr dirty="0" sz="800" spc="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D4D4D"/>
                </a:solidFill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55"/>
              </a:spcBef>
            </a:pPr>
            <a:r>
              <a:rPr dirty="0" baseline="3472" sz="1200" spc="-112">
                <a:solidFill>
                  <a:srgbClr val="3F3F3F"/>
                </a:solidFill>
                <a:latin typeface="Arial MT"/>
                <a:cs typeface="Arial MT"/>
              </a:rPr>
              <a:t>hJANUTENC:,ÃO,</a:t>
            </a:r>
            <a:r>
              <a:rPr dirty="0" baseline="3472" sz="1200" spc="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baseline="3472" sz="1200" spc="-60">
                <a:solidFill>
                  <a:srgbClr val="4B4B4B"/>
                </a:solidFill>
                <a:latin typeface="Arial MT"/>
                <a:cs typeface="Arial MT"/>
              </a:rPr>
              <a:t>ADMINISTRACÃO</a:t>
            </a:r>
            <a:r>
              <a:rPr dirty="0" baseline="3472" sz="1200" spc="142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A5A5A5"/>
                </a:solidFill>
                <a:latin typeface="Arial MT"/>
                <a:cs typeface="Arial MT"/>
              </a:rPr>
              <a:t>E</a:t>
            </a:r>
            <a:r>
              <a:rPr dirty="0" baseline="3472" sz="1200" spc="75">
                <a:solidFill>
                  <a:srgbClr val="A5A5A5"/>
                </a:solidFill>
                <a:latin typeface="Arial MT"/>
                <a:cs typeface="Arial MT"/>
              </a:rPr>
              <a:t> </a:t>
            </a:r>
            <a:r>
              <a:rPr dirty="0" baseline="3472" sz="1200" spc="-52">
                <a:solidFill>
                  <a:srgbClr val="8A8A8A"/>
                </a:solidFill>
                <a:latin typeface="Arial MT"/>
                <a:cs typeface="Arial MT"/>
              </a:rPr>
              <a:t>OPERACIONALIZA</a:t>
            </a:r>
            <a:r>
              <a:rPr dirty="0" sz="800" spc="-35">
                <a:solidFill>
                  <a:srgbClr val="8A8A8A"/>
                </a:solidFill>
                <a:latin typeface="Arial MT"/>
                <a:cs typeface="Arial MT"/>
              </a:rPr>
              <a:t>CÃ</a:t>
            </a:r>
            <a:r>
              <a:rPr dirty="0" baseline="3472" sz="1200" spc="-52">
                <a:solidFill>
                  <a:srgbClr val="8A8A8A"/>
                </a:solidFill>
                <a:latin typeface="Arial MT"/>
                <a:cs typeface="Arial MT"/>
              </a:rPr>
              <a:t>O</a:t>
            </a:r>
            <a:r>
              <a:rPr dirty="0" baseline="3472" sz="1200" spc="-120">
                <a:solidFill>
                  <a:srgbClr val="8A8A8A"/>
                </a:solidFill>
                <a:latin typeface="Arial MT"/>
                <a:cs typeface="Arial MT"/>
              </a:rPr>
              <a:t> </a:t>
            </a:r>
            <a:r>
              <a:rPr dirty="0" baseline="3472" sz="1200" spc="-30">
                <a:solidFill>
                  <a:srgbClr val="8C8C8C"/>
                </a:solidFill>
                <a:latin typeface="Arial MT"/>
                <a:cs typeface="Arial MT"/>
              </a:rPr>
              <a:t>DAS</a:t>
            </a:r>
            <a:r>
              <a:rPr dirty="0" baseline="3472" sz="1200" spc="22">
                <a:solidFill>
                  <a:srgbClr val="8C8C8C"/>
                </a:solidFill>
                <a:latin typeface="Arial MT"/>
                <a:cs typeface="Arial MT"/>
              </a:rPr>
              <a:t> </a:t>
            </a:r>
            <a:r>
              <a:rPr dirty="0" baseline="3472" sz="1200" spc="-52">
                <a:solidFill>
                  <a:srgbClr val="838383"/>
                </a:solidFill>
                <a:latin typeface="Arial MT"/>
                <a:cs typeface="Arial MT"/>
              </a:rPr>
              <a:t>UNIDADES</a:t>
            </a:r>
            <a:r>
              <a:rPr dirty="0" baseline="3472" sz="1200" spc="104">
                <a:solidFill>
                  <a:srgbClr val="838383"/>
                </a:solidFill>
                <a:latin typeface="Arial MT"/>
                <a:cs typeface="Arial MT"/>
              </a:rPr>
              <a:t> </a:t>
            </a:r>
            <a:r>
              <a:rPr dirty="0" baseline="3472" sz="1200" spc="-44">
                <a:solidFill>
                  <a:srgbClr val="8E8E8E"/>
                </a:solidFill>
                <a:latin typeface="Arial MT"/>
                <a:cs typeface="Arial MT"/>
              </a:rPr>
              <a:t>DE</a:t>
            </a:r>
            <a:r>
              <a:rPr dirty="0" baseline="3472" sz="1200" spc="22">
                <a:solidFill>
                  <a:srgbClr val="8E8E8E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3F3F3F"/>
                </a:solidFill>
                <a:latin typeface="Arial MT"/>
                <a:cs typeface="Arial MT"/>
              </a:rPr>
              <a:t>SAÚDE/CONST/REFORMA/AMPI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514519" y="7618476"/>
            <a:ext cx="597535" cy="531495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84"/>
              </a:spcBef>
            </a:pP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tl5..!2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.!.8?7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40"/>
              </a:spcBef>
            </a:pPr>
            <a:r>
              <a:rPr dirty="0" sz="800" spc="-30">
                <a:solidFill>
                  <a:srgbClr val="2D2D2D"/>
                </a:solidFill>
                <a:latin typeface="Arial MT"/>
                <a:cs typeface="Arial MT"/>
              </a:rPr>
              <a:t>•t.4.9.0.'J1.00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1286932" y="8011668"/>
            <a:ext cx="11779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472" sz="1200" spc="-44">
                <a:solidFill>
                  <a:srgbClr val="383838"/>
                </a:solidFill>
                <a:latin typeface="Arial MT"/>
                <a:cs typeface="Arial MT"/>
              </a:rPr>
              <a:t>OBRAS</a:t>
            </a:r>
            <a:r>
              <a:rPr dirty="0" baseline="3472" sz="1200" spc="7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baseline="3472" sz="1200" spc="-104">
                <a:solidFill>
                  <a:srgbClr val="525252"/>
                </a:solidFill>
                <a:latin typeface="Arial MT"/>
                <a:cs typeface="Arial MT"/>
              </a:rPr>
              <a:t>E</a:t>
            </a:r>
            <a:r>
              <a:rPr dirty="0" baseline="3472" sz="1200" spc="-1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363636"/>
                </a:solidFill>
                <a:latin typeface="Arial MT"/>
                <a:cs typeface="Arial MT"/>
              </a:rPr>
              <a:t>INSTALA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C</a:t>
            </a:r>
            <a:r>
              <a:rPr dirty="0" baseline="3472" sz="1200" spc="-15">
                <a:solidFill>
                  <a:srgbClr val="363636"/>
                </a:solidFill>
                <a:latin typeface="Arial MT"/>
                <a:cs typeface="Arial MT"/>
              </a:rPr>
              <a:t>ÔES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3901598" y="7959852"/>
            <a:ext cx="2117725" cy="675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6250">
              <a:lnSpc>
                <a:spcPct val="135000"/>
              </a:lnSpc>
              <a:spcBef>
                <a:spcPts val="100"/>
              </a:spcBef>
            </a:pPr>
            <a:r>
              <a:rPr dirty="0" sz="800" spc="-45">
                <a:solidFill>
                  <a:srgbClr val="939393"/>
                </a:solidFill>
                <a:latin typeface="Arial MT"/>
                <a:cs typeface="Arial MT"/>
              </a:rPr>
              <a:t>SUS</a:t>
            </a:r>
            <a:r>
              <a:rPr dirty="0" sz="800" spc="5">
                <a:solidFill>
                  <a:srgbClr val="93939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B1B1B1"/>
                </a:solidFill>
                <a:latin typeface="Arial MT"/>
                <a:cs typeface="Arial MT"/>
              </a:rPr>
              <a:t>-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Transferências</a:t>
            </a:r>
            <a:r>
              <a:rPr dirty="0" sz="800" spc="-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45454"/>
                </a:solidFill>
                <a:latin typeface="Arial MT"/>
                <a:cs typeface="Arial MT"/>
              </a:rPr>
              <a:t>do</a:t>
            </a:r>
            <a:r>
              <a:rPr dirty="0" sz="800" spc="1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24242"/>
                </a:solidFill>
                <a:latin typeface="Arial MT"/>
                <a:cs typeface="Arial MT"/>
              </a:rPr>
              <a:t>Fundo</a:t>
            </a:r>
            <a:r>
              <a:rPr dirty="0" sz="800" spc="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24242"/>
                </a:solidFill>
                <a:latin typeface="Arial MT"/>
                <a:cs typeface="Arial MT"/>
              </a:rPr>
              <a:t>Esta‹ </a:t>
            </a:r>
            <a:r>
              <a:rPr dirty="0" sz="800">
                <a:solidFill>
                  <a:srgbClr val="919191"/>
                </a:solidFill>
                <a:latin typeface="Arial MT"/>
                <a:cs typeface="Arial MT"/>
              </a:rPr>
              <a:t>Total</a:t>
            </a:r>
            <a:r>
              <a:rPr dirty="0" sz="800" spc="40">
                <a:solidFill>
                  <a:srgbClr val="91919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909090"/>
                </a:solidFill>
                <a:latin typeface="Arial MT"/>
                <a:cs typeface="Arial MT"/>
              </a:rPr>
              <a:t>do</a:t>
            </a:r>
            <a:r>
              <a:rPr dirty="0" sz="800" spc="-35">
                <a:solidFill>
                  <a:srgbClr val="909090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878787"/>
                </a:solidFill>
                <a:latin typeface="Arial MT"/>
                <a:cs typeface="Arial MT"/>
              </a:rPr>
              <a:t>Projeto</a:t>
            </a:r>
            <a:r>
              <a:rPr dirty="0" sz="800" spc="45">
                <a:solidFill>
                  <a:srgbClr val="878787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A1A1A1"/>
                </a:solidFill>
                <a:latin typeface="Arial MT"/>
                <a:cs typeface="Arial MT"/>
              </a:rPr>
              <a:t>/</a:t>
            </a:r>
            <a:r>
              <a:rPr dirty="0" sz="800" spc="5">
                <a:solidFill>
                  <a:srgbClr val="A1A1A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Atividade</a:t>
            </a:r>
            <a:r>
              <a:rPr dirty="0" sz="800" spc="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24242"/>
                </a:solidFill>
                <a:latin typeface="Arial MT"/>
                <a:cs typeface="Arial MT"/>
              </a:rPr>
              <a:t>RS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>
                <a:solidFill>
                  <a:srgbClr val="9A9A9A"/>
                </a:solidFill>
                <a:latin typeface="Arial MT"/>
                <a:cs typeface="Arial MT"/>
              </a:rPr>
              <a:t>Total</a:t>
            </a:r>
            <a:r>
              <a:rPr dirty="0" sz="800" spc="-20">
                <a:solidFill>
                  <a:srgbClr val="9A9A9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898989"/>
                </a:solidFill>
                <a:latin typeface="Arial MT"/>
                <a:cs typeface="Arial MT"/>
              </a:rPr>
              <a:t>da</a:t>
            </a:r>
            <a:r>
              <a:rPr dirty="0" sz="800" spc="-40">
                <a:solidFill>
                  <a:srgbClr val="89898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8A8A8A"/>
                </a:solidFill>
                <a:latin typeface="Arial MT"/>
                <a:cs typeface="Arial MT"/>
              </a:rPr>
              <a:t>Unidade</a:t>
            </a:r>
            <a:r>
              <a:rPr dirty="0" sz="800" spc="195">
                <a:solidFill>
                  <a:srgbClr val="8A8A8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939393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675640">
              <a:lnSpc>
                <a:spcPct val="100000"/>
              </a:lnSpc>
              <a:spcBef>
                <a:spcPts val="240"/>
              </a:spcBef>
            </a:pPr>
            <a:r>
              <a:rPr dirty="0" sz="800">
                <a:solidFill>
                  <a:srgbClr val="9C9C9C"/>
                </a:solidFill>
                <a:latin typeface="Arial MT"/>
                <a:cs typeface="Arial MT"/>
              </a:rPr>
              <a:t>Valor</a:t>
            </a:r>
            <a:r>
              <a:rPr dirty="0" sz="800" spc="15">
                <a:solidFill>
                  <a:srgbClr val="9C9C9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Total</a:t>
            </a:r>
            <a:r>
              <a:rPr dirty="0" sz="800" spc="2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Anulado</a:t>
            </a:r>
            <a:r>
              <a:rPr dirty="0" sz="800" spc="4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D5D5D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6219169" y="7959852"/>
            <a:ext cx="503555" cy="67500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 spc="-30">
                <a:solidFill>
                  <a:srgbClr val="4B4B4B"/>
                </a:solidFill>
                <a:latin typeface="Arial MT"/>
                <a:cs typeface="Arial MT"/>
              </a:rPr>
              <a:t>410.000,00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solidFill>
                  <a:srgbClr val="4F4F4F"/>
                </a:solidFill>
                <a:latin typeface="Arial MT"/>
                <a:cs typeface="Arial MT"/>
              </a:rPr>
              <a:t>410.000.00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800" spc="-30">
                <a:solidFill>
                  <a:srgbClr val="4F4F4F"/>
                </a:solidFill>
                <a:latin typeface="Arial MT"/>
                <a:cs typeface="Arial MT"/>
              </a:rPr>
              <a:t>410.000,00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800" spc="-30">
                <a:solidFill>
                  <a:srgbClr val="525252"/>
                </a:solidFill>
                <a:latin typeface="Arial MT"/>
                <a:cs typeface="Arial MT"/>
              </a:rPr>
              <a:t>410.000,00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2849281" y="9555226"/>
            <a:ext cx="28702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solidFill>
                  <a:srgbClr val="909090"/>
                </a:solidFill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816" y="408311"/>
            <a:ext cx="704088" cy="697785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444752" y="9541991"/>
            <a:ext cx="402590" cy="0"/>
          </a:xfrm>
          <a:custGeom>
            <a:avLst/>
            <a:gdLst/>
            <a:ahLst/>
            <a:cxnLst/>
            <a:rect l="l" t="t" r="r" b="b"/>
            <a:pathLst>
              <a:path w="402589" h="0">
                <a:moveTo>
                  <a:pt x="0" y="0"/>
                </a:moveTo>
                <a:lnTo>
                  <a:pt x="402336" y="0"/>
                </a:lnTo>
              </a:path>
            </a:pathLst>
          </a:custGeom>
          <a:ln w="9141">
            <a:solidFill>
              <a:srgbClr val="5B5B6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2100072" y="9537420"/>
            <a:ext cx="4444365" cy="9525"/>
            <a:chOff x="2100072" y="9537420"/>
            <a:chExt cx="4444365" cy="9525"/>
          </a:xfrm>
        </p:grpSpPr>
        <p:sp>
          <p:nvSpPr>
            <p:cNvPr id="5" name="object 5" descr=""/>
            <p:cNvSpPr/>
            <p:nvPr/>
          </p:nvSpPr>
          <p:spPr>
            <a:xfrm>
              <a:off x="2100072" y="9541991"/>
              <a:ext cx="4239895" cy="0"/>
            </a:xfrm>
            <a:custGeom>
              <a:avLst/>
              <a:gdLst/>
              <a:ahLst/>
              <a:cxnLst/>
              <a:rect l="l" t="t" r="r" b="b"/>
              <a:pathLst>
                <a:path w="4239895" h="0">
                  <a:moveTo>
                    <a:pt x="0" y="0"/>
                  </a:moveTo>
                  <a:lnTo>
                    <a:pt x="4239768" y="0"/>
                  </a:lnTo>
                </a:path>
              </a:pathLst>
            </a:custGeom>
            <a:ln w="9141">
              <a:solidFill>
                <a:srgbClr val="5B5B6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352031" y="9541991"/>
              <a:ext cx="192405" cy="0"/>
            </a:xfrm>
            <a:custGeom>
              <a:avLst/>
              <a:gdLst/>
              <a:ahLst/>
              <a:cxnLst/>
              <a:rect l="l" t="t" r="r" b="b"/>
              <a:pathLst>
                <a:path w="192404" h="0">
                  <a:moveTo>
                    <a:pt x="0" y="0"/>
                  </a:moveTo>
                  <a:lnTo>
                    <a:pt x="192024" y="0"/>
                  </a:lnTo>
                </a:path>
              </a:pathLst>
            </a:custGeom>
            <a:ln w="9141">
              <a:solidFill>
                <a:srgbClr val="5B5B6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/>
          <p:nvPr/>
        </p:nvSpPr>
        <p:spPr>
          <a:xfrm>
            <a:off x="1060703" y="9538944"/>
            <a:ext cx="131445" cy="0"/>
          </a:xfrm>
          <a:custGeom>
            <a:avLst/>
            <a:gdLst/>
            <a:ahLst/>
            <a:cxnLst/>
            <a:rect l="l" t="t" r="r" b="b"/>
            <a:pathLst>
              <a:path w="131444" h="0">
                <a:moveTo>
                  <a:pt x="0" y="0"/>
                </a:moveTo>
                <a:lnTo>
                  <a:pt x="131064" y="0"/>
                </a:lnTo>
              </a:path>
            </a:pathLst>
          </a:custGeom>
          <a:ln w="9141">
            <a:solidFill>
              <a:srgbClr val="5B5B6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97479" y="2114685"/>
            <a:ext cx="1740408" cy="88365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245792" y="350157"/>
            <a:ext cx="3051175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100"/>
              </a:spcBef>
            </a:pPr>
            <a:r>
              <a:rPr dirty="0" sz="1150" spc="-75">
                <a:solidFill>
                  <a:srgbClr val="343434"/>
                </a:solidFill>
                <a:latin typeface="Arial MT"/>
                <a:cs typeface="Arial MT"/>
              </a:rPr>
              <a:t>PREFEI1-</a:t>
            </a:r>
            <a:r>
              <a:rPr dirty="0" sz="1150" spc="-35">
                <a:solidFill>
                  <a:srgbClr val="343434"/>
                </a:solidFill>
                <a:latin typeface="Arial MT"/>
                <a:cs typeface="Arial MT"/>
              </a:rPr>
              <a:t>LJRA</a:t>
            </a:r>
            <a:r>
              <a:rPr dirty="0" sz="1150" spc="114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444444"/>
                </a:solidFill>
                <a:latin typeface="Arial MT"/>
                <a:cs typeface="Arial MT"/>
              </a:rPr>
              <a:t>MUNICIPAL</a:t>
            </a:r>
            <a:r>
              <a:rPr dirty="0" sz="1150" spc="9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ACACAC"/>
                </a:solidFill>
                <a:latin typeface="Arial MT"/>
                <a:cs typeface="Arial MT"/>
              </a:rPr>
              <a:t>DE</a:t>
            </a:r>
            <a:r>
              <a:rPr dirty="0" sz="1150" spc="-25">
                <a:solidFill>
                  <a:srgbClr val="ACACAC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909090"/>
                </a:solidFill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30400">
              <a:lnSpc>
                <a:spcPct val="122500"/>
              </a:lnSpc>
              <a:spcBef>
                <a:spcPts val="385"/>
              </a:spcBef>
            </a:pPr>
            <a:r>
              <a:rPr dirty="0" sz="800" spc="-85">
                <a:solidFill>
                  <a:srgbClr val="3B3B3B"/>
                </a:solidFill>
                <a:latin typeface="Arial MT"/>
                <a:cs typeface="Arial MT"/>
              </a:rPr>
              <a:t>Ik.JEi</a:t>
            </a:r>
            <a:r>
              <a:rPr dirty="0" sz="800" spc="5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424242"/>
                </a:solidFill>
                <a:latin typeface="Arial MT"/>
                <a:cs typeface="Arial MT"/>
              </a:rPr>
              <a:t>f'/Iaria</a:t>
            </a:r>
            <a:r>
              <a:rPr dirty="0" sz="800" spc="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Lourenço,</a:t>
            </a:r>
            <a:r>
              <a:rPr dirty="0" sz="800" spc="8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444444"/>
                </a:solidFill>
                <a:latin typeface="Arial MT"/>
                <a:cs typeface="Arial MT"/>
              </a:rPr>
              <a:t>‘I</a:t>
            </a:r>
            <a:r>
              <a:rPr dirty="0" sz="800" spc="-10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7E7E7E"/>
                </a:solidFill>
                <a:latin typeface="Arial MT"/>
                <a:cs typeface="Arial MT"/>
              </a:rPr>
              <a:t>6</a:t>
            </a:r>
            <a:r>
              <a:rPr dirty="0" sz="800" spc="50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B3B3B"/>
                </a:solidFill>
                <a:latin typeface="Arial MT"/>
                <a:cs typeface="Arial MT"/>
              </a:rPr>
              <a:t>I-</a:t>
            </a:r>
            <a:r>
              <a:rPr dirty="0" sz="800" spc="-35">
                <a:solidFill>
                  <a:srgbClr val="3B3B3B"/>
                </a:solidFill>
                <a:latin typeface="Arial MT"/>
                <a:cs typeface="Arial MT"/>
              </a:rPr>
              <a:t>&lt;!zerida</a:t>
            </a:r>
            <a:r>
              <a:rPr dirty="0" sz="800" spc="4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Ca›:ias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731161" y="1336149"/>
            <a:ext cx="4584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Arti</a:t>
            </a:r>
            <a:r>
              <a:rPr dirty="0" sz="800" spc="18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u</a:t>
            </a:r>
            <a:r>
              <a:rPr dirty="0" sz="800" spc="-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J°</a:t>
            </a:r>
            <a:r>
              <a:rPr dirty="0" sz="800" spc="-7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444444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17384" y="1336149"/>
            <a:ext cx="33013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solidFill>
                  <a:srgbClr val="3D3D3D"/>
                </a:solidFill>
                <a:latin typeface="Arial MT"/>
                <a:cs typeface="Arial MT"/>
              </a:rPr>
              <a:t>Revogadas</a:t>
            </a:r>
            <a:r>
              <a:rPr dirty="0" sz="800" spc="6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as</a:t>
            </a:r>
            <a:r>
              <a:rPr dirty="0" sz="800" spc="-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F3F3F"/>
                </a:solidFill>
                <a:latin typeface="Arial MT"/>
                <a:cs typeface="Arial MT"/>
              </a:rPr>
              <a:t>disposições</a:t>
            </a:r>
            <a:r>
              <a:rPr dirty="0" sz="800" spc="5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9A9A9A"/>
                </a:solidFill>
                <a:latin typeface="Arial MT"/>
                <a:cs typeface="Arial MT"/>
              </a:rPr>
              <a:t>em</a:t>
            </a:r>
            <a:r>
              <a:rPr dirty="0" sz="800" spc="5">
                <a:solidFill>
                  <a:srgbClr val="9A9A9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7C7C7C"/>
                </a:solidFill>
                <a:latin typeface="Arial MT"/>
                <a:cs typeface="Arial MT"/>
              </a:rPr>
              <a:t>cor\trãric.</a:t>
            </a:r>
            <a:r>
              <a:rPr dirty="0" sz="800" spc="45">
                <a:solidFill>
                  <a:srgbClr val="7C7C7C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909090"/>
                </a:solidFill>
                <a:latin typeface="Arial MT"/>
                <a:cs typeface="Arial MT"/>
              </a:rPr>
              <a:t>Publique-</a:t>
            </a:r>
            <a:r>
              <a:rPr dirty="0" sz="800">
                <a:solidFill>
                  <a:srgbClr val="909090"/>
                </a:solidFill>
                <a:latin typeface="Arial MT"/>
                <a:cs typeface="Arial MT"/>
              </a:rPr>
              <a:t>se,</a:t>
            </a:r>
            <a:r>
              <a:rPr dirty="0" sz="800" spc="60">
                <a:solidFill>
                  <a:srgbClr val="909090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909090"/>
                </a:solidFill>
                <a:latin typeface="Arial MT"/>
                <a:cs typeface="Arial MT"/>
              </a:rPr>
              <a:t>afixe-</a:t>
            </a:r>
            <a:r>
              <a:rPr dirty="0" sz="800">
                <a:solidFill>
                  <a:srgbClr val="909090"/>
                </a:solidFill>
                <a:latin typeface="Arial MT"/>
                <a:cs typeface="Arial MT"/>
              </a:rPr>
              <a:t>se</a:t>
            </a:r>
            <a:r>
              <a:rPr dirty="0" sz="800" spc="15">
                <a:solidFill>
                  <a:srgbClr val="909090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A1A1A1"/>
                </a:solidFill>
                <a:latin typeface="Arial MT"/>
                <a:cs typeface="Arial MT"/>
              </a:rPr>
              <a:t>e</a:t>
            </a:r>
            <a:r>
              <a:rPr dirty="0" sz="800" spc="-15">
                <a:solidFill>
                  <a:srgbClr val="A1A1A1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9C9C9C"/>
                </a:solidFill>
                <a:latin typeface="Arial MT"/>
                <a:cs typeface="Arial MT"/>
              </a:rPr>
              <a:t>cumpra-</a:t>
            </a:r>
            <a:r>
              <a:rPr dirty="0" sz="800" spc="-25">
                <a:solidFill>
                  <a:srgbClr val="9C9C9C"/>
                </a:solidFill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2025-09-03T16:41:09Z</dcterms:created>
  <dcterms:modified xsi:type="dcterms:W3CDTF">2025-09-03T16:41:09Z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2025-09-03T00:00:00Z</vt:filetime>
  </property>
  <property fmtid="{D5CDD505-2E9C-101B-9397-08002B2CF9AE}" pid="3" name="LastSaved">
    <vt:filetime>2025-09-03T00:00:00Z</vt:filetime>
  </property>
</Properties>
</file>