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287000"/>
  <p:notesSz cx="73406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88970"/>
            <a:ext cx="6244907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60720"/>
            <a:ext cx="5142865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66010"/>
            <a:ext cx="3195923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66010"/>
            <a:ext cx="3195923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7095" y="8221680"/>
            <a:ext cx="6370320" cy="143780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45008" y="411236"/>
            <a:ext cx="719328" cy="70062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390143" y="1277879"/>
            <a:ext cx="6367780" cy="0"/>
          </a:xfrm>
          <a:custGeom>
            <a:avLst/>
            <a:gdLst/>
            <a:ahLst/>
            <a:cxnLst/>
            <a:rect l="l" t="t" r="r" b="b"/>
            <a:pathLst>
              <a:path w="6367780" h="0">
                <a:moveTo>
                  <a:pt x="0" y="0"/>
                </a:moveTo>
                <a:lnTo>
                  <a:pt x="6367272" y="0"/>
                </a:lnTo>
              </a:path>
            </a:pathLst>
          </a:custGeom>
          <a:ln w="15230">
            <a:solidFill>
              <a:srgbClr val="7C7C7C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263640" y="7039756"/>
            <a:ext cx="478536" cy="25283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1480"/>
            <a:ext cx="6612255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66010"/>
            <a:ext cx="6612255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66910"/>
            <a:ext cx="2351024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66910"/>
            <a:ext cx="1689798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66910"/>
            <a:ext cx="1689798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0631" y="225872"/>
            <a:ext cx="3044825" cy="633095"/>
          </a:xfrm>
          <a:prstGeom prst="rect">
            <a:avLst/>
          </a:prstGeom>
        </p:spPr>
        <p:txBody>
          <a:bodyPr wrap="square" lIns="0" tIns="10287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810"/>
              </a:spcBef>
            </a:pPr>
            <a:r>
              <a:rPr dirty="0" sz="1150" spc="-10" b="1">
                <a:solidFill>
                  <a:srgbClr val="2A2A2A"/>
                </a:solidFill>
                <a:latin typeface="Arial"/>
                <a:cs typeface="Arial"/>
              </a:rPr>
              <a:t>PREFEITURA</a:t>
            </a:r>
            <a:r>
              <a:rPr dirty="0" sz="1150" spc="8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626262"/>
                </a:solidFill>
                <a:latin typeface="Arial"/>
                <a:cs typeface="Arial"/>
              </a:rPr>
              <a:t>MUNICIPAL</a:t>
            </a:r>
            <a:r>
              <a:rPr dirty="0" sz="1150" spc="50" b="1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A7A7A7"/>
                </a:solidFill>
                <a:latin typeface="Arial"/>
                <a:cs typeface="Arial"/>
              </a:rPr>
              <a:t>DE</a:t>
            </a:r>
            <a:r>
              <a:rPr dirty="0" sz="1150" spc="-10" b="1">
                <a:solidFill>
                  <a:srgbClr val="A7A7A7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8A8A8A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50" spc="-45">
                <a:solidFill>
                  <a:srgbClr val="2F2F2F"/>
                </a:solidFill>
                <a:latin typeface="Microsoft Sans Serif"/>
                <a:cs typeface="Microsoft Sans Serif"/>
              </a:rPr>
              <a:t>Rua</a:t>
            </a:r>
            <a:r>
              <a:rPr dirty="0" sz="850" spc="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5E5E5E"/>
                </a:solidFill>
                <a:latin typeface="Microsoft Sans Serif"/>
                <a:cs typeface="Microsoft Sans Serif"/>
              </a:rPr>
              <a:t>Maria</a:t>
            </a:r>
            <a:r>
              <a:rPr dirty="0" sz="850" spc="5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383838"/>
                </a:solidFill>
                <a:latin typeface="Microsoft Sans Serif"/>
                <a:cs typeface="Microsoft Sans Serif"/>
              </a:rPr>
              <a:t>Lourenço,</a:t>
            </a:r>
            <a:r>
              <a:rPr dirty="0" sz="85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757575"/>
                </a:solidFill>
                <a:latin typeface="Microsoft Sans Serif"/>
                <a:cs typeface="Microsoft Sans Serif"/>
              </a:rPr>
              <a:t>18</a:t>
            </a:r>
            <a:endParaRPr sz="8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800" spc="-10">
                <a:solidFill>
                  <a:srgbClr val="383838"/>
                </a:solidFill>
                <a:latin typeface="Microsoft Sans Serif"/>
                <a:cs typeface="Microsoft Sans Serif"/>
              </a:rPr>
              <a:t>Fazenda</a:t>
            </a:r>
            <a:r>
              <a:rPr dirty="0" sz="800" spc="-3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Microsoft Sans Serif"/>
                <a:cs typeface="Microsoft Sans Serif"/>
              </a:rPr>
              <a:t>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054592" y="1491359"/>
            <a:ext cx="170370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464646"/>
                </a:solidFill>
                <a:latin typeface="Microsoft Sans Serif"/>
                <a:cs typeface="Microsoft Sans Serif"/>
              </a:rPr>
              <a:t>Decreto</a:t>
            </a:r>
            <a:r>
              <a:rPr dirty="0" sz="750" spc="6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F4F4F"/>
                </a:solidFill>
                <a:latin typeface="Microsoft Sans Serif"/>
                <a:cs typeface="Microsoft Sans Serif"/>
              </a:rPr>
              <a:t>N°</a:t>
            </a:r>
            <a:r>
              <a:rPr dirty="0" sz="750" spc="10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64646"/>
                </a:solidFill>
                <a:latin typeface="Microsoft Sans Serif"/>
                <a:cs typeface="Microsoft Sans Serif"/>
              </a:rPr>
              <a:t>2596</a:t>
            </a:r>
            <a:r>
              <a:rPr dirty="0" sz="750" spc="2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64646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5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606060"/>
                </a:solidFill>
                <a:latin typeface="Microsoft Sans Serif"/>
                <a:cs typeface="Microsoft Sans Serif"/>
              </a:rPr>
              <a:t>15</a:t>
            </a:r>
            <a:r>
              <a:rPr dirty="0" sz="750" spc="445">
                <a:solidFill>
                  <a:srgbClr val="606060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5D5D5D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220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55">
                <a:solidFill>
                  <a:srgbClr val="545454"/>
                </a:solidFill>
                <a:latin typeface="Microsoft Sans Serif"/>
                <a:cs typeface="Microsoft Sans Serif"/>
              </a:rPr>
              <a:t>ăDi°ïl.</a:t>
            </a:r>
            <a:r>
              <a:rPr dirty="0" sz="750" spc="80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525252"/>
                </a:solidFill>
                <a:latin typeface="Microsoft Sans Serif"/>
                <a:cs typeface="Microsoft Sans Serif"/>
              </a:rPr>
              <a:t>2.)2'ł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27570" y="1902340"/>
            <a:ext cx="2723515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635">
              <a:lnSpc>
                <a:spcPts val="890"/>
              </a:lnSpc>
              <a:spcBef>
                <a:spcPts val="185"/>
              </a:spcBef>
            </a:pPr>
            <a:r>
              <a:rPr dirty="0" sz="800" spc="-25">
                <a:solidFill>
                  <a:srgbClr val="808080"/>
                </a:solidFill>
                <a:latin typeface="Microsoft Sans Serif"/>
                <a:cs typeface="Microsoft Sans Serif"/>
              </a:rPr>
              <a:t>Abre</a:t>
            </a:r>
            <a:r>
              <a:rPr dirty="0" sz="800" spc="-10">
                <a:solidFill>
                  <a:srgbClr val="80808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828282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5">
                <a:solidFill>
                  <a:srgbClr val="82828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6E6E6E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00" spc="10">
                <a:solidFill>
                  <a:srgbClr val="6E6E6E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B4B4B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-1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Microsoft Sans Serif"/>
                <a:cs typeface="Microsoft Sans Serif"/>
              </a:rPr>
              <a:t>valor</a:t>
            </a:r>
            <a:r>
              <a:rPr dirty="0" sz="800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Microsoft Sans Serif"/>
                <a:cs typeface="Microsoft Sans Serif"/>
              </a:rPr>
              <a:t>total</a:t>
            </a:r>
            <a:r>
              <a:rPr dirty="0" sz="80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44444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5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14141"/>
                </a:solidFill>
                <a:latin typeface="Microsoft Sans Serif"/>
                <a:cs typeface="Microsoft Sans Serif"/>
              </a:rPr>
              <a:t>R$200.000,00,</a:t>
            </a:r>
            <a:r>
              <a:rPr dirty="0" sz="800" spc="45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Microsoft Sans Serif"/>
                <a:cs typeface="Microsoft Sans Serif"/>
              </a:rPr>
              <a:t>para</a:t>
            </a:r>
            <a:r>
              <a:rPr dirty="0" sz="800" spc="-1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878787"/>
                </a:solidFill>
                <a:latin typeface="Microsoft Sans Serif"/>
                <a:cs typeface="Microsoft Sans Serif"/>
              </a:rPr>
              <a:t>fins</a:t>
            </a:r>
            <a:r>
              <a:rPr dirty="0" sz="800" spc="-15">
                <a:solidFill>
                  <a:srgbClr val="87878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959595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-30">
                <a:solidFill>
                  <a:srgbClr val="959595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7E7E7E"/>
                </a:solidFill>
                <a:latin typeface="Microsoft Sans Serif"/>
                <a:cs typeface="Microsoft Sans Serif"/>
              </a:rPr>
              <a:t>se</a:t>
            </a:r>
            <a:r>
              <a:rPr dirty="0" sz="800" spc="-35">
                <a:solidFill>
                  <a:srgbClr val="7E7E7E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6D6D6D"/>
                </a:solidFill>
                <a:latin typeface="Microsoft Sans Serif"/>
                <a:cs typeface="Microsoft Sans Serif"/>
              </a:rPr>
              <a:t>especifíca</a:t>
            </a:r>
            <a:r>
              <a:rPr dirty="0" sz="800">
                <a:solidFill>
                  <a:srgbClr val="6D6D6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79797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20">
                <a:solidFill>
                  <a:srgbClr val="97979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3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Microsoft Sans Serif"/>
                <a:cs typeface="Microsoft Sans Serif"/>
              </a:rPr>
              <a:t>outras </a:t>
            </a:r>
            <a:r>
              <a:rPr dirty="0" sz="800" spc="-10">
                <a:solidFill>
                  <a:srgbClr val="444444"/>
                </a:solidFill>
                <a:latin typeface="Microsoft Sans Serif"/>
                <a:cs typeface="Microsoft Sans Serif"/>
              </a:rPr>
              <a:t>providências.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15714" y="2642565"/>
            <a:ext cx="6274435" cy="924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1755" marR="30480" indent="790575">
              <a:lnSpc>
                <a:spcPct val="142400"/>
              </a:lnSpc>
              <a:spcBef>
                <a:spcPts val="100"/>
              </a:spcBef>
            </a:pPr>
            <a:r>
              <a:rPr dirty="0" sz="800">
                <a:solidFill>
                  <a:srgbClr val="3B3B3B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5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3B3B3B"/>
                </a:solidFill>
                <a:latin typeface="Microsoft Sans Serif"/>
                <a:cs typeface="Microsoft Sans Serif"/>
              </a:rPr>
              <a:t>PREFEITO</a:t>
            </a:r>
            <a:r>
              <a:rPr dirty="0" sz="800" spc="4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3B3B3B"/>
                </a:solidFill>
                <a:latin typeface="Microsoft Sans Serif"/>
                <a:cs typeface="Microsoft Sans Serif"/>
              </a:rPr>
              <a:t>MUNICIPAL,</a:t>
            </a:r>
            <a:r>
              <a:rPr dirty="0" sz="800" spc="60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939393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-20">
                <a:solidFill>
                  <a:srgbClr val="93939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6D6D6D"/>
                </a:solidFill>
                <a:latin typeface="Microsoft Sans Serif"/>
                <a:cs typeface="Microsoft Sans Serif"/>
              </a:rPr>
              <a:t>uso</a:t>
            </a:r>
            <a:r>
              <a:rPr dirty="0" sz="800" spc="-5">
                <a:solidFill>
                  <a:srgbClr val="6D6D6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8C8C8C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5">
                <a:solidFill>
                  <a:srgbClr val="8C8C8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9A9A9A"/>
                </a:solidFill>
                <a:latin typeface="Microsoft Sans Serif"/>
                <a:cs typeface="Microsoft Sans Serif"/>
              </a:rPr>
              <a:t>suas</a:t>
            </a:r>
            <a:r>
              <a:rPr dirty="0" sz="800" spc="15">
                <a:solidFill>
                  <a:srgbClr val="9A9A9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8E8E8E"/>
                </a:solidFill>
                <a:latin typeface="Microsoft Sans Serif"/>
                <a:cs typeface="Microsoft Sans Serif"/>
              </a:rPr>
              <a:t>atribuições</a:t>
            </a:r>
            <a:r>
              <a:rPr dirty="0" sz="800" spc="15">
                <a:solidFill>
                  <a:srgbClr val="8E8E8E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878787"/>
                </a:solidFill>
                <a:latin typeface="Microsoft Sans Serif"/>
                <a:cs typeface="Microsoft Sans Serif"/>
              </a:rPr>
              <a:t>legais,</a:t>
            </a:r>
            <a:r>
              <a:rPr dirty="0" sz="800" spc="20">
                <a:solidFill>
                  <a:srgbClr val="87878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858585"/>
                </a:solidFill>
                <a:latin typeface="Microsoft Sans Serif"/>
                <a:cs typeface="Microsoft Sans Serif"/>
              </a:rPr>
              <a:t>constitucionais</a:t>
            </a:r>
            <a:r>
              <a:rPr dirty="0" sz="800" spc="-10">
                <a:solidFill>
                  <a:srgbClr val="858585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838383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5">
                <a:solidFill>
                  <a:srgbClr val="83838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959595"/>
                </a:solidFill>
                <a:latin typeface="Microsoft Sans Serif"/>
                <a:cs typeface="Microsoft Sans Serif"/>
              </a:rPr>
              <a:t>de </a:t>
            </a:r>
            <a:r>
              <a:rPr dirty="0" sz="800" spc="-25">
                <a:solidFill>
                  <a:srgbClr val="424242"/>
                </a:solidFill>
                <a:latin typeface="Microsoft Sans Serif"/>
                <a:cs typeface="Microsoft Sans Serif"/>
              </a:rPr>
              <a:t>acordo</a:t>
            </a:r>
            <a:r>
              <a:rPr dirty="0" sz="800" spc="-2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Microsoft Sans Serif"/>
                <a:cs typeface="Microsoft Sans Serif"/>
              </a:rPr>
              <a:t>com</a:t>
            </a:r>
            <a:r>
              <a:rPr dirty="0" sz="80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B6B6B6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5">
                <a:solidFill>
                  <a:srgbClr val="B6B6B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5D5D5D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-10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84848"/>
                </a:solidFill>
                <a:latin typeface="Microsoft Sans Serif"/>
                <a:cs typeface="Microsoft Sans Serif"/>
              </a:rPr>
              <a:t>Ihe</a:t>
            </a:r>
            <a:r>
              <a:rPr dirty="0" sz="800" spc="-15">
                <a:solidFill>
                  <a:srgbClr val="48484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Microsoft Sans Serif"/>
                <a:cs typeface="Microsoft Sans Serif"/>
              </a:rPr>
              <a:t>confere</a:t>
            </a:r>
            <a:r>
              <a:rPr dirty="0" sz="800" spc="25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75757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5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595959"/>
                </a:solidFill>
                <a:latin typeface="Microsoft Sans Serif"/>
                <a:cs typeface="Microsoft Sans Serif"/>
              </a:rPr>
              <a:t>ar..</a:t>
            </a:r>
            <a:r>
              <a:rPr dirty="0" sz="800" spc="-15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797979"/>
                </a:solidFill>
                <a:latin typeface="Microsoft Sans Serif"/>
                <a:cs typeface="Microsoft Sans Serif"/>
              </a:rPr>
              <a:t>8’</a:t>
            </a:r>
            <a:r>
              <a:rPr dirty="0" sz="800" spc="240">
                <a:solidFill>
                  <a:srgbClr val="797979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79797"/>
                </a:solidFill>
                <a:latin typeface="Microsoft Sans Serif"/>
                <a:cs typeface="Microsoft Sans Serif"/>
              </a:rPr>
              <a:t>‹</a:t>
            </a:r>
            <a:r>
              <a:rPr dirty="0" sz="800" spc="-80">
                <a:solidFill>
                  <a:srgbClr val="97979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828282"/>
                </a:solidFill>
                <a:latin typeface="Microsoft Sans Serif"/>
                <a:cs typeface="Microsoft Sans Serif"/>
              </a:rPr>
              <a:t>r</a:t>
            </a:r>
            <a:r>
              <a:rPr dirty="0" sz="800">
                <a:solidFill>
                  <a:srgbClr val="82828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I.El</a:t>
            </a:r>
            <a:r>
              <a:rPr dirty="0" sz="800" spc="-55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85">
                <a:solidFill>
                  <a:srgbClr val="3B3B3B"/>
                </a:solidFill>
                <a:latin typeface="Microsoft Sans Serif"/>
                <a:cs typeface="Microsoft Sans Serif"/>
              </a:rPr>
              <a:t>IN°</a:t>
            </a:r>
            <a:r>
              <a:rPr dirty="0" sz="800" spc="-40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Microsoft Sans Serif"/>
                <a:cs typeface="Microsoft Sans Serif"/>
              </a:rPr>
              <a:t>823/ž023</a:t>
            </a:r>
            <a:r>
              <a:rPr dirty="0" sz="800" spc="-1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Microsoft Sans Serif"/>
                <a:cs typeface="Microsoft Sans Serif"/>
              </a:rPr>
              <a:t>datada</a:t>
            </a:r>
            <a:r>
              <a:rPr dirty="0" sz="800" spc="35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333333"/>
                </a:solidFill>
                <a:latin typeface="Microsoft Sans Serif"/>
                <a:cs typeface="Microsoft Sans Serif"/>
              </a:rPr>
              <a:t>21/12/2023,</a:t>
            </a:r>
            <a:r>
              <a:rPr dirty="0" sz="800" spc="7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626262"/>
                </a:solidFill>
                <a:latin typeface="Microsoft Sans Serif"/>
                <a:cs typeface="Microsoft Sans Serif"/>
              </a:rPr>
              <a:t>publicada</a:t>
            </a:r>
            <a:r>
              <a:rPr dirty="0" sz="800" spc="25">
                <a:solidFill>
                  <a:srgbClr val="62626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09090"/>
                </a:solidFill>
                <a:latin typeface="Microsoft Sans Serif"/>
                <a:cs typeface="Microsoft Sans Serif"/>
              </a:rPr>
              <a:t>em</a:t>
            </a:r>
            <a:r>
              <a:rPr dirty="0" sz="800" spc="170">
                <a:solidFill>
                  <a:srgbClr val="90909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8C8C8C"/>
                </a:solidFill>
                <a:latin typeface="Microsoft Sans Serif"/>
                <a:cs typeface="Microsoft Sans Serif"/>
              </a:rPr>
              <a:t>21/12/2023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63500">
              <a:lnSpc>
                <a:spcPct val="100000"/>
              </a:lnSpc>
            </a:pPr>
            <a:r>
              <a:rPr dirty="0" baseline="-14814" sz="1125">
                <a:solidFill>
                  <a:srgbClr val="333333"/>
                </a:solidFill>
                <a:latin typeface="Microsoft Sans Serif"/>
                <a:cs typeface="Microsoft Sans Serif"/>
              </a:rPr>
              <a:t>!J.!</a:t>
            </a:r>
            <a:r>
              <a:rPr dirty="0" baseline="-14814" sz="1125" spc="70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35">
                <a:solidFill>
                  <a:srgbClr val="333333"/>
                </a:solidFill>
                <a:latin typeface="Microsoft Sans Serif"/>
                <a:cs typeface="Microsoft Sans Serif"/>
              </a:rPr>
              <a:t>-</a:t>
            </a:r>
            <a:r>
              <a:rPr dirty="0" sz="750" spc="-125">
                <a:solidFill>
                  <a:srgbClr val="333333"/>
                </a:solidFill>
                <a:latin typeface="Microsoft Sans Serif"/>
                <a:cs typeface="Microsoft Sans Serif"/>
              </a:rPr>
              <a:t>:</a:t>
            </a:r>
            <a:r>
              <a:rPr dirty="0" u="sng" sz="750" spc="85">
                <a:solidFill>
                  <a:srgbClr val="2D2D2D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2D2D2D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R</a:t>
            </a:r>
            <a:r>
              <a:rPr dirty="0" u="sng" sz="750" spc="10">
                <a:solidFill>
                  <a:srgbClr val="2D2D2D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363636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750" spc="25">
                <a:solidFill>
                  <a:srgbClr val="363636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A3A3A3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T</a:t>
            </a:r>
            <a:r>
              <a:rPr dirty="0" u="sng" sz="750" spc="40">
                <a:solidFill>
                  <a:srgbClr val="A3A3A3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 spc="-25">
                <a:solidFill>
                  <a:srgbClr val="3F3F3F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A:</a:t>
            </a: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750">
              <a:latin typeface="Microsoft Sans Serif"/>
              <a:cs typeface="Microsoft Sans Serif"/>
            </a:endParaRPr>
          </a:p>
          <a:p>
            <a:pPr marL="373380">
              <a:lnSpc>
                <a:spcPct val="100000"/>
              </a:lnSpc>
            </a:pPr>
            <a:r>
              <a:rPr dirty="0" sz="800" spc="-10">
                <a:solidFill>
                  <a:srgbClr val="333333"/>
                </a:solidFill>
                <a:latin typeface="Microsoft Sans Serif"/>
                <a:cs typeface="Microsoft Sans Serif"/>
              </a:rPr>
              <a:t>Ari'go</a:t>
            </a:r>
            <a:r>
              <a:rPr dirty="0" sz="800" spc="-2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D3D3D"/>
                </a:solidFill>
                <a:latin typeface="Microsoft Sans Serif"/>
                <a:cs typeface="Microsoft Sans Serif"/>
              </a:rPr>
              <a:t>1º</a:t>
            </a:r>
            <a:r>
              <a:rPr dirty="0" sz="800" spc="-5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44444"/>
                </a:solidFill>
                <a:latin typeface="Microsoft Sans Serif"/>
                <a:cs typeface="Microsoft Sans Serif"/>
              </a:rPr>
              <a:t>- </a:t>
            </a:r>
            <a:r>
              <a:rPr dirty="0" sz="800" spc="-20">
                <a:solidFill>
                  <a:srgbClr val="3A3A3A"/>
                </a:solidFill>
                <a:latin typeface="Microsoft Sans Serif"/>
                <a:cs typeface="Microsoft Sans Serif"/>
              </a:rPr>
              <a:t>Fica</a:t>
            </a:r>
            <a:r>
              <a:rPr dirty="0" sz="800" spc="-35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Microsoft Sans Serif"/>
                <a:cs typeface="Microsoft Sans Serif"/>
              </a:rPr>
              <a:t>aberto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3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00" spc="5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C9C9C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5">
                <a:solidFill>
                  <a:srgbClr val="9C9C9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909090"/>
                </a:solidFill>
                <a:latin typeface="Microsoft Sans Serif"/>
                <a:cs typeface="Microsoft Sans Serif"/>
              </a:rPr>
              <a:t>seguintes</a:t>
            </a:r>
            <a:r>
              <a:rPr dirty="0" sz="800" spc="30">
                <a:solidFill>
                  <a:srgbClr val="90909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909090"/>
                </a:solidFill>
                <a:latin typeface="Microsoft Sans Serif"/>
                <a:cs typeface="Microsoft Sans Serif"/>
              </a:rPr>
              <a:t>dotações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1124" y="4273083"/>
            <a:ext cx="259207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D</a:t>
            </a:r>
            <a:r>
              <a:rPr dirty="0" u="sng" sz="800">
                <a:solidFill>
                  <a:srgbClr val="282828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otações</a:t>
            </a:r>
            <a:r>
              <a:rPr dirty="0" u="sng" sz="800" spc="75">
                <a:solidFill>
                  <a:srgbClr val="282828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solidFill>
                  <a:srgbClr val="282828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sng" sz="800" spc="500">
                <a:solidFill>
                  <a:srgbClr val="282828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8419">
              <a:lnSpc>
                <a:spcPct val="100000"/>
              </a:lnSpc>
              <a:spcBef>
                <a:spcPts val="305"/>
              </a:spcBef>
            </a:pPr>
            <a:r>
              <a:rPr dirty="0" sz="950" spc="-35">
                <a:solidFill>
                  <a:srgbClr val="262626"/>
                </a:solidFill>
                <a:latin typeface="Microsoft Sans Serif"/>
                <a:cs typeface="Microsoft Sans Serif"/>
              </a:rPr>
              <a:t>I^I2E.FEITURA</a:t>
            </a:r>
            <a:r>
              <a:rPr dirty="0" sz="950" spc="13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950">
                <a:solidFill>
                  <a:srgbClr val="333333"/>
                </a:solidFill>
                <a:latin typeface="Microsoft Sans Serif"/>
                <a:cs typeface="Microsoft Sans Serif"/>
              </a:rPr>
              <a:t>MUNICIPAL</a:t>
            </a:r>
            <a:r>
              <a:rPr dirty="0" sz="950" spc="8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950">
                <a:solidFill>
                  <a:srgbClr val="909090"/>
                </a:solidFill>
                <a:latin typeface="Microsoft Sans Serif"/>
                <a:cs typeface="Microsoft Sans Serif"/>
              </a:rPr>
              <a:t>DE</a:t>
            </a:r>
            <a:r>
              <a:rPr dirty="0" sz="950" spc="30">
                <a:solidFill>
                  <a:srgbClr val="909090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10">
                <a:solidFill>
                  <a:srgbClr val="808080"/>
                </a:solidFill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520616" y="4658214"/>
          <a:ext cx="6325235" cy="9131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2531745"/>
                <a:gridCol w="2388869"/>
                <a:gridCol w="629285"/>
              </a:tblGrid>
              <a:tr h="303530">
                <a:tc>
                  <a:txBody>
                    <a:bodyPr/>
                    <a:lstStyle/>
                    <a:p>
                      <a:pPr marL="34925">
                        <a:lnSpc>
                          <a:spcPts val="840"/>
                        </a:lnSpc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tł1.</a:t>
                      </a:r>
                      <a:r>
                        <a:rPr dirty="0" sz="750" spc="-114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°I7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.!.8"o1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40"/>
                        </a:lnSpc>
                      </a:pPr>
                      <a:r>
                        <a:rPr dirty="0" sz="750" spc="1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750" spc="17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750" spc="15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solidFill>
                            <a:srgbClr val="909090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165">
                          <a:solidFill>
                            <a:srgbClr val="90909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solidFill>
                            <a:srgbClr val="777777"/>
                          </a:solidFill>
                          <a:latin typeface="Microsoft Sans Serif"/>
                          <a:cs typeface="Microsoft Sans Serif"/>
                        </a:rPr>
                        <a:t>Comunicação</a:t>
                      </a:r>
                      <a:r>
                        <a:rPr dirty="0" sz="750" spc="220">
                          <a:solidFill>
                            <a:srgbClr val="777777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solidFill>
                            <a:srgbClr val="9E9E9E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80">
                          <a:solidFill>
                            <a:srgbClr val="9E9E9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858585"/>
                          </a:solidFill>
                          <a:latin typeface="Microsoft Sans Serif"/>
                          <a:cs typeface="Microsoft Sans Serif"/>
                        </a:rPr>
                        <a:t>Eventos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  <a:p>
                      <a:pPr marL="10541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Festas</a:t>
                      </a:r>
                      <a:r>
                        <a:rPr dirty="0" sz="750" spc="3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Oficiais,</a:t>
                      </a:r>
                      <a:r>
                        <a:rPr dirty="0" sz="750" spc="2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Promocão</a:t>
                      </a:r>
                      <a:r>
                        <a:rPr dirty="0" sz="750" spc="65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6B6B6B"/>
                          </a:solidFill>
                          <a:latin typeface="Microsoft Sans Serif"/>
                          <a:cs typeface="Microsoft Sans Serif"/>
                        </a:rPr>
                        <a:t>Realizacáo</a:t>
                      </a:r>
                      <a:r>
                        <a:rPr dirty="0" sz="750" spc="65">
                          <a:solidFill>
                            <a:srgbClr val="6B6B6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8E8E8E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5">
                          <a:solidFill>
                            <a:srgbClr val="8E8E8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959595"/>
                          </a:solidFill>
                          <a:latin typeface="Microsoft Sans Serif"/>
                          <a:cs typeface="Microsoft Sans Serif"/>
                        </a:rPr>
                        <a:t>Eventos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ú.3.9.0.92.00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DESPESAS</a:t>
                      </a:r>
                      <a:r>
                        <a:rPr dirty="0" sz="750" spc="9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3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EXERC</a:t>
                      </a:r>
                      <a:r>
                        <a:rPr dirty="0" sz="750" spc="-12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797979"/>
                          </a:solidFill>
                          <a:latin typeface="Microsoft Sans Serif"/>
                          <a:cs typeface="Microsoft Sans Serif"/>
                        </a:rPr>
                        <a:t>ÍCIOS</a:t>
                      </a:r>
                      <a:r>
                        <a:rPr dirty="0" sz="750" spc="65">
                          <a:solidFill>
                            <a:srgbClr val="79797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8A8A8A"/>
                          </a:solidFill>
                          <a:latin typeface="Microsoft Sans Serif"/>
                          <a:cs typeface="Microsoft Sans Serif"/>
                        </a:rPr>
                        <a:t>ANTERIORES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6610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808080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80808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939393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750" spc="50">
                          <a:solidFill>
                            <a:srgbClr val="93939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750" spc="60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5B5B5B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70">
                          <a:solidFill>
                            <a:srgbClr val="5B5B5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lmposto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200.0i30,0U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898989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90">
                          <a:solidFill>
                            <a:srgbClr val="89898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8C8C8C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50" spc="135">
                          <a:solidFill>
                            <a:srgbClr val="8C8C8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777777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170">
                          <a:solidFill>
                            <a:srgbClr val="777777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979797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165">
                          <a:solidFill>
                            <a:srgbClr val="979797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19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8E8E8E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60">
                          <a:solidFill>
                            <a:srgbClr val="8E8E8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7C7C7C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55">
                          <a:solidFill>
                            <a:srgbClr val="7C7C7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7E7E7E"/>
                          </a:solidFill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434">
                          <a:solidFill>
                            <a:srgbClr val="7E7E7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858585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</a:tr>
              <a:tr h="1295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4040">
                        <a:lnSpc>
                          <a:spcPts val="805"/>
                        </a:lnSpc>
                        <a:spcBef>
                          <a:spcPts val="114"/>
                        </a:spcBef>
                      </a:pPr>
                      <a:r>
                        <a:rPr dirty="0" sz="750">
                          <a:solidFill>
                            <a:srgbClr val="7C7C7C"/>
                          </a:solidFill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750" spc="210">
                          <a:solidFill>
                            <a:srgbClr val="7C7C7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6B6B6B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204">
                          <a:solidFill>
                            <a:srgbClr val="6B6B6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Suplementado</a:t>
                      </a:r>
                      <a:r>
                        <a:rPr dirty="0" sz="750" spc="30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626262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05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62176" y="5624791"/>
            <a:ext cx="5742305" cy="272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414141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-30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D3D3D"/>
                </a:solidFill>
                <a:latin typeface="Microsoft Sans Serif"/>
                <a:cs typeface="Microsoft Sans Serif"/>
              </a:rPr>
              <a:t>2º</a:t>
            </a:r>
            <a:r>
              <a:rPr dirty="0" sz="800" spc="-1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95">
                <a:solidFill>
                  <a:srgbClr val="4B4B4B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2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3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Microsoft Sans Serif"/>
                <a:cs typeface="Microsoft Sans Serif"/>
              </a:rPr>
              <a:t>despesas</a:t>
            </a:r>
            <a:r>
              <a:rPr dirty="0" sz="800" spc="3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Microsoft Sans Serif"/>
                <a:cs typeface="Microsoft Sans Serif"/>
              </a:rPr>
              <a:t>decorrentes</a:t>
            </a:r>
            <a:r>
              <a:rPr dirty="0" sz="800" spc="3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19191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25">
                <a:solidFill>
                  <a:srgbClr val="91919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8C8C8C"/>
                </a:solidFill>
                <a:latin typeface="Microsoft Sans Serif"/>
                <a:cs typeface="Microsoft Sans Serif"/>
              </a:rPr>
              <a:t>abertura</a:t>
            </a:r>
            <a:r>
              <a:rPr dirty="0" sz="800" spc="20">
                <a:solidFill>
                  <a:srgbClr val="8C8C8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909090"/>
                </a:solidFill>
                <a:latin typeface="Microsoft Sans Serif"/>
                <a:cs typeface="Microsoft Sans Serif"/>
              </a:rPr>
              <a:t>do</a:t>
            </a:r>
            <a:r>
              <a:rPr dirty="0" sz="800">
                <a:solidFill>
                  <a:srgbClr val="90909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8E8E8E"/>
                </a:solidFill>
                <a:latin typeface="Microsoft Sans Serif"/>
                <a:cs typeface="Microsoft Sans Serif"/>
              </a:rPr>
              <a:t>presente</a:t>
            </a:r>
            <a:r>
              <a:rPr dirty="0" sz="800" spc="35">
                <a:solidFill>
                  <a:srgbClr val="8E8E8E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919191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25">
                <a:solidFill>
                  <a:srgbClr val="91919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797979"/>
                </a:solidFill>
                <a:latin typeface="Microsoft Sans Serif"/>
                <a:cs typeface="Microsoft Sans Serif"/>
              </a:rPr>
              <a:t>suplementar,</a:t>
            </a:r>
            <a:r>
              <a:rPr dirty="0" sz="800" spc="65">
                <a:solidFill>
                  <a:srgbClr val="79797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828282"/>
                </a:solidFill>
                <a:latin typeface="Microsoft Sans Serif"/>
                <a:cs typeface="Microsoft Sans Serif"/>
              </a:rPr>
              <a:t>seräo</a:t>
            </a:r>
            <a:r>
              <a:rPr dirty="0" sz="800" spc="-5">
                <a:solidFill>
                  <a:srgbClr val="82828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Microsoft Sans Serif"/>
                <a:cs typeface="Microsoft Sans Serif"/>
              </a:rPr>
              <a:t>cobertas</a:t>
            </a:r>
            <a:r>
              <a:rPr dirty="0" sz="800" spc="5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44444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-15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0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64646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20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Microsoft Sans Serif"/>
                <a:cs typeface="Microsoft Sans Serif"/>
              </a:rPr>
              <a:t>trata </a:t>
            </a:r>
            <a:r>
              <a:rPr dirty="0" sz="800" spc="-45">
                <a:solidFill>
                  <a:srgbClr val="676767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65">
                <a:solidFill>
                  <a:srgbClr val="67676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646464"/>
                </a:solidFill>
                <a:latin typeface="Microsoft Sans Serif"/>
                <a:cs typeface="Microsoft Sans Serif"/>
              </a:rPr>
              <a:t>.4i\i.ț‹›</a:t>
            </a:r>
            <a:endParaRPr sz="800">
              <a:latin typeface="Microsoft Sans Serif"/>
              <a:cs typeface="Microsoft Sans Serif"/>
            </a:endParaRPr>
          </a:p>
          <a:p>
            <a:pPr marL="455930">
              <a:lnSpc>
                <a:spcPct val="100000"/>
              </a:lnSpc>
              <a:spcBef>
                <a:spcPts val="20"/>
              </a:spcBef>
            </a:pPr>
            <a:r>
              <a:rPr dirty="0" sz="800">
                <a:solidFill>
                  <a:srgbClr val="414141"/>
                </a:solidFill>
                <a:latin typeface="Microsoft Sans Serif"/>
                <a:cs typeface="Microsoft Sans Serif"/>
              </a:rPr>
              <a:t>‹3</a:t>
            </a:r>
            <a:r>
              <a:rPr dirty="0" sz="800" spc="155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Microsoft Sans Serif"/>
                <a:cs typeface="Microsoft Sans Serif"/>
              </a:rPr>
              <a:t>parágrafo</a:t>
            </a:r>
            <a:r>
              <a:rPr dirty="0" sz="800" spc="2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D5D5D"/>
                </a:solidFill>
                <a:latin typeface="Microsoft Sans Serif"/>
                <a:cs typeface="Microsoft Sans Serif"/>
              </a:rPr>
              <a:t>1º</a:t>
            </a:r>
            <a:r>
              <a:rPr dirty="0" sz="800" spc="-30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444444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25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646464"/>
                </a:solidFill>
                <a:latin typeface="Microsoft Sans Serif"/>
                <a:cs typeface="Microsoft Sans Serif"/>
              </a:rPr>
              <a:t>Lei</a:t>
            </a:r>
            <a:r>
              <a:rPr dirty="0" sz="800" spc="-20">
                <a:solidFill>
                  <a:srgbClr val="64646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626262"/>
                </a:solidFill>
                <a:latin typeface="Microsoft Sans Serif"/>
                <a:cs typeface="Microsoft Sans Serif"/>
              </a:rPr>
              <a:t>Federal</a:t>
            </a:r>
            <a:r>
              <a:rPr dirty="0" sz="800" spc="30">
                <a:solidFill>
                  <a:srgbClr val="62626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858585"/>
                </a:solidFill>
                <a:latin typeface="Microsoft Sans Serif"/>
                <a:cs typeface="Microsoft Sans Serif"/>
              </a:rPr>
              <a:t>N° </a:t>
            </a:r>
            <a:r>
              <a:rPr dirty="0" sz="800" spc="-30">
                <a:solidFill>
                  <a:srgbClr val="808080"/>
                </a:solidFill>
                <a:latin typeface="Microsoft Sans Serif"/>
                <a:cs typeface="Microsoft Sans Serif"/>
              </a:rPr>
              <a:t>4.320/64,</a:t>
            </a:r>
            <a:r>
              <a:rPr dirty="0" sz="800" spc="35">
                <a:solidFill>
                  <a:srgbClr val="80808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8C8C8C"/>
                </a:solidFill>
                <a:latin typeface="Microsoft Sans Serif"/>
                <a:cs typeface="Microsoft Sans Serif"/>
              </a:rPr>
              <a:t>lnciso</a:t>
            </a:r>
            <a:r>
              <a:rPr dirty="0" sz="800" spc="-5">
                <a:solidFill>
                  <a:srgbClr val="8C8C8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878787"/>
                </a:solidFill>
                <a:latin typeface="Microsoft Sans Serif"/>
                <a:cs typeface="Microsoft Sans Serif"/>
              </a:rPr>
              <a:t>III.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06189" y="5959871"/>
            <a:ext cx="158686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6390" marR="5080" indent="-314325">
              <a:lnSpc>
                <a:spcPct val="139900"/>
              </a:lnSpc>
              <a:spcBef>
                <a:spcPts val="100"/>
              </a:spcBef>
            </a:pPr>
            <a:r>
              <a:rPr dirty="0" sz="800" spc="-20">
                <a:solidFill>
                  <a:srgbClr val="383838"/>
                </a:solidFill>
                <a:latin typeface="Microsoft Sans Serif"/>
                <a:cs typeface="Microsoft Sans Serif"/>
              </a:rPr>
              <a:t>Inc</a:t>
            </a:r>
            <a:r>
              <a:rPr dirty="0" sz="800" spc="-4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83838"/>
                </a:solidFill>
                <a:latin typeface="Microsoft Sans Serif"/>
                <a:cs typeface="Microsoft Sans Serif"/>
              </a:rPr>
              <a:t>so:</a:t>
            </a:r>
            <a:r>
              <a:rPr dirty="0" sz="800" spc="-1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84848"/>
                </a:solidFill>
                <a:latin typeface="Microsoft Sans Serif"/>
                <a:cs typeface="Microsoft Sans Serif"/>
              </a:rPr>
              <a:t>II</a:t>
            </a:r>
            <a:r>
              <a:rPr dirty="0" sz="800" spc="-50">
                <a:solidFill>
                  <a:srgbClr val="48484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747474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10">
                <a:solidFill>
                  <a:srgbClr val="74747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Microsoft Sans Serif"/>
                <a:cs typeface="Microsoft Sans Serif"/>
              </a:rPr>
              <a:t>Excesso</a:t>
            </a:r>
            <a:r>
              <a:rPr dirty="0" sz="800" spc="35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A9A9A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10">
                <a:solidFill>
                  <a:srgbClr val="9A9A9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878787"/>
                </a:solidFill>
                <a:latin typeface="Microsoft Sans Serif"/>
                <a:cs typeface="Microsoft Sans Serif"/>
              </a:rPr>
              <a:t>Arrecadação:</a:t>
            </a:r>
            <a:r>
              <a:rPr dirty="0" sz="800">
                <a:solidFill>
                  <a:srgbClr val="878787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F4F4F"/>
                </a:solidFill>
                <a:latin typeface="Microsoft Sans Serif"/>
                <a:cs typeface="Microsoft Sans Serif"/>
              </a:rPr>
              <a:t>III</a:t>
            </a:r>
            <a:r>
              <a:rPr dirty="0" sz="800" spc="-55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A5A5A5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20">
                <a:solidFill>
                  <a:srgbClr val="A5A5A5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595959"/>
                </a:solidFill>
                <a:latin typeface="Microsoft Sans Serif"/>
                <a:cs typeface="Microsoft Sans Serif"/>
              </a:rPr>
              <a:t>Anulação</a:t>
            </a:r>
            <a:r>
              <a:rPr dirty="0" sz="800" spc="25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59595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5">
                <a:solidFill>
                  <a:srgbClr val="959595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828282"/>
                </a:solidFill>
                <a:latin typeface="Microsoft Sans Serif"/>
                <a:cs typeface="Microsoft Sans Serif"/>
              </a:rPr>
              <a:t>Dotaçáo</a:t>
            </a:r>
            <a:r>
              <a:rPr dirty="0" sz="800" spc="35">
                <a:solidFill>
                  <a:srgbClr val="82828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B8B8B8"/>
                </a:solidFill>
                <a:latin typeface="Microsoft Sans Serif"/>
                <a:cs typeface="Microsoft Sans Serif"/>
              </a:rPr>
              <a:t>: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21124" y="6304895"/>
            <a:ext cx="258445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 spc="-35">
                <a:solidFill>
                  <a:srgbClr val="242424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Ełcta4Ões</a:t>
            </a:r>
            <a:r>
              <a:rPr dirty="0" u="sng" sz="800" spc="5">
                <a:solidFill>
                  <a:srgbClr val="242424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solidFill>
                  <a:srgbClr val="282828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.ßnuladas</a:t>
            </a:r>
            <a:r>
              <a:rPr dirty="0" u="sng" sz="800" spc="500">
                <a:solidFill>
                  <a:srgbClr val="282828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9690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solidFill>
                  <a:srgbClr val="2B2B2B"/>
                </a:solidFill>
                <a:latin typeface="Microsoft Sans Serif"/>
                <a:cs typeface="Microsoft Sans Serif"/>
              </a:rPr>
              <a:t>PREFEITURA</a:t>
            </a:r>
            <a:r>
              <a:rPr dirty="0" sz="950" spc="10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950">
                <a:solidFill>
                  <a:srgbClr val="2B2B2B"/>
                </a:solidFill>
                <a:latin typeface="Microsoft Sans Serif"/>
                <a:cs typeface="Microsoft Sans Serif"/>
              </a:rPr>
              <a:t>MUNICIPAL</a:t>
            </a:r>
            <a:r>
              <a:rPr dirty="0" sz="950" spc="7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950">
                <a:solidFill>
                  <a:srgbClr val="3A3A3A"/>
                </a:solidFill>
                <a:latin typeface="Microsoft Sans Serif"/>
                <a:cs typeface="Microsoft Sans Serif"/>
              </a:rPr>
              <a:t>DE</a:t>
            </a:r>
            <a:r>
              <a:rPr dirty="0" sz="950" spc="15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10">
                <a:solidFill>
                  <a:srgbClr val="828282"/>
                </a:solidFill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786116" y="5989927"/>
            <a:ext cx="625475" cy="341630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dirty="0" sz="800" spc="-25">
                <a:solidFill>
                  <a:srgbClr val="858585"/>
                </a:solidFill>
                <a:latin typeface="Microsoft Sans Serif"/>
                <a:cs typeface="Microsoft Sans Serif"/>
              </a:rPr>
              <a:t>R$200.000,00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 sz="1000" spc="-70">
                <a:solidFill>
                  <a:srgbClr val="6E6E6E"/>
                </a:solidFill>
                <a:latin typeface="Microsoft Sans Serif"/>
                <a:cs typeface="Microsoft Sans Serif"/>
              </a:rPr>
              <a:t>$zoo.ooo,oo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39130" y="6614802"/>
            <a:ext cx="3416300" cy="53149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80"/>
              </a:spcBef>
              <a:tabLst>
                <a:tab pos="784860" algn="l"/>
              </a:tabLst>
            </a:pPr>
            <a:r>
              <a:rPr dirty="0" sz="800" spc="-10">
                <a:solidFill>
                  <a:srgbClr val="282828"/>
                </a:solidFill>
                <a:latin typeface="Microsoft Sans Serif"/>
                <a:cs typeface="Microsoft Sans Serif"/>
              </a:rPr>
              <a:t>01.17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	</a:t>
            </a:r>
            <a:r>
              <a:rPr dirty="0" sz="800">
                <a:solidFill>
                  <a:srgbClr val="2F2F2F"/>
                </a:solidFill>
                <a:latin typeface="Microsoft Sans Serif"/>
                <a:cs typeface="Microsoft Sans Serif"/>
              </a:rPr>
              <a:t>Secretaria</a:t>
            </a:r>
            <a:r>
              <a:rPr dirty="0" sz="800" spc="-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Municipal</a:t>
            </a:r>
            <a:r>
              <a:rPr dirty="0" sz="800" spc="2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D6D6D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0">
                <a:solidFill>
                  <a:srgbClr val="6D6D6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D6D6D"/>
                </a:solidFill>
                <a:latin typeface="Microsoft Sans Serif"/>
                <a:cs typeface="Microsoft Sans Serif"/>
              </a:rPr>
              <a:t>Comunicaşão</a:t>
            </a:r>
            <a:r>
              <a:rPr dirty="0" sz="800" spc="75">
                <a:solidFill>
                  <a:srgbClr val="6D6D6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09090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20">
                <a:solidFill>
                  <a:srgbClr val="90909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797979"/>
                </a:solidFill>
                <a:latin typeface="Microsoft Sans Serif"/>
                <a:cs typeface="Microsoft Sans Serif"/>
              </a:rPr>
              <a:t>Eventos</a:t>
            </a:r>
            <a:endParaRPr sz="800">
              <a:latin typeface="Microsoft Sans Serif"/>
              <a:cs typeface="Microsoft Sans Serif"/>
            </a:endParaRPr>
          </a:p>
          <a:p>
            <a:pPr marL="13970" marR="5080" indent="-1905">
              <a:lnSpc>
                <a:spcPct val="134900"/>
              </a:lnSpc>
              <a:spcBef>
                <a:spcPts val="50"/>
              </a:spcBef>
              <a:tabLst>
                <a:tab pos="781050" algn="l"/>
              </a:tabLst>
            </a:pPr>
            <a:r>
              <a:rPr dirty="0" sz="800" spc="-10" i="1">
                <a:solidFill>
                  <a:srgbClr val="2B2B2B"/>
                </a:solidFill>
                <a:latin typeface="Arial"/>
                <a:cs typeface="Arial"/>
              </a:rPr>
              <a:t>2.861</a:t>
            </a:r>
            <a:r>
              <a:rPr dirty="0" sz="800" i="1">
                <a:solidFill>
                  <a:srgbClr val="2B2B2B"/>
                </a:solidFill>
                <a:latin typeface="Arial"/>
                <a:cs typeface="Arial"/>
              </a:rPr>
              <a:t>	</a:t>
            </a:r>
            <a:r>
              <a:rPr dirty="0" sz="800" spc="-20">
                <a:solidFill>
                  <a:srgbClr val="343434"/>
                </a:solidFill>
                <a:latin typeface="Microsoft Sans Serif"/>
                <a:cs typeface="Microsoft Sans Serif"/>
              </a:rPr>
              <a:t>Festas</a:t>
            </a:r>
            <a:r>
              <a:rPr dirty="0" sz="800" spc="-1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Microsoft Sans Serif"/>
                <a:cs typeface="Microsoft Sans Serif"/>
              </a:rPr>
              <a:t>Oficiais,</a:t>
            </a:r>
            <a:r>
              <a:rPr dirty="0" sz="800" spc="4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5">
                <a:solidFill>
                  <a:srgbClr val="444444"/>
                </a:solidFill>
                <a:latin typeface="Microsoft Sans Serif"/>
                <a:cs typeface="Microsoft Sans Serif"/>
              </a:rPr>
              <a:t>PromoCäo,</a:t>
            </a:r>
            <a:r>
              <a:rPr dirty="0" sz="800" spc="60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696969"/>
                </a:solidFill>
                <a:latin typeface="Microsoft Sans Serif"/>
                <a:cs typeface="Microsoft Sans Serif"/>
              </a:rPr>
              <a:t>Realizacáo</a:t>
            </a:r>
            <a:r>
              <a:rPr dirty="0" sz="800" spc="40">
                <a:solidFill>
                  <a:srgbClr val="696969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A0A0A0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15">
                <a:solidFill>
                  <a:srgbClr val="A0A0A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838383"/>
                </a:solidFill>
                <a:latin typeface="Microsoft Sans Serif"/>
                <a:cs typeface="Microsoft Sans Serif"/>
              </a:rPr>
              <a:t>Evento </a:t>
            </a:r>
            <a:r>
              <a:rPr dirty="0" sz="800" spc="-10">
                <a:solidFill>
                  <a:srgbClr val="2B2B2B"/>
                </a:solidFill>
                <a:latin typeface="Microsoft Sans Serif"/>
                <a:cs typeface="Microsoft Sans Serif"/>
              </a:rPr>
              <a:t>3.3.9.0.39.05</a:t>
            </a:r>
            <a:r>
              <a:rPr dirty="0" sz="800">
                <a:solidFill>
                  <a:srgbClr val="2B2B2B"/>
                </a:solidFill>
                <a:latin typeface="Microsoft Sans Serif"/>
                <a:cs typeface="Microsoft Sans Serif"/>
              </a:rPr>
              <a:t>	</a:t>
            </a:r>
            <a:r>
              <a:rPr dirty="0" sz="800" spc="-25">
                <a:solidFill>
                  <a:srgbClr val="363636"/>
                </a:solidFill>
                <a:latin typeface="Microsoft Sans Serif"/>
                <a:cs typeface="Microsoft Sans Serif"/>
              </a:rPr>
              <a:t>DEMAIS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Microsoft Sans Serif"/>
                <a:cs typeface="Microsoft Sans Serif"/>
              </a:rPr>
              <a:t>SERVICOS</a:t>
            </a:r>
            <a:r>
              <a:rPr dirty="0" sz="800" spc="-10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727272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5">
                <a:solidFill>
                  <a:srgbClr val="72727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6B6B6B"/>
                </a:solidFill>
                <a:latin typeface="Microsoft Sans Serif"/>
                <a:cs typeface="Microsoft Sans Serif"/>
              </a:rPr>
              <a:t>TERCEIROS</a:t>
            </a:r>
            <a:r>
              <a:rPr dirty="0" sz="800" spc="25">
                <a:solidFill>
                  <a:srgbClr val="6B6B6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C9C9C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50">
                <a:solidFill>
                  <a:srgbClr val="9C9C9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909090"/>
                </a:solidFill>
                <a:latin typeface="Microsoft Sans Serif"/>
                <a:cs typeface="Microsoft Sans Serif"/>
              </a:rPr>
              <a:t>PESSOA</a:t>
            </a:r>
            <a:r>
              <a:rPr dirty="0" sz="800" spc="15">
                <a:solidFill>
                  <a:srgbClr val="90909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858585"/>
                </a:solidFill>
                <a:latin typeface="Microsoft Sans Serif"/>
                <a:cs typeface="Microsoft Sans Serif"/>
              </a:rPr>
              <a:t>JURÍDICA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99089" y="6998624"/>
            <a:ext cx="14433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797979"/>
                </a:solidFill>
                <a:latin typeface="Microsoft Sans Serif"/>
                <a:cs typeface="Microsoft Sans Serif"/>
              </a:rPr>
              <a:t>Outros</a:t>
            </a:r>
            <a:r>
              <a:rPr dirty="0" sz="800" spc="-30">
                <a:solidFill>
                  <a:srgbClr val="79797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3A3A3A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0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Microsoft Sans Serif"/>
                <a:cs typeface="Microsoft Sans Serif"/>
              </a:rPr>
              <a:t>não</a:t>
            </a:r>
            <a:r>
              <a:rPr dirty="0" sz="800" spc="-5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Microsoft Sans Serif"/>
                <a:cs typeface="Microsoft Sans Serif"/>
              </a:rPr>
              <a:t>Vinculados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29936" y="7108288"/>
            <a:ext cx="4357370" cy="715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08580" marR="331470">
              <a:lnSpc>
                <a:spcPct val="142400"/>
              </a:lnSpc>
              <a:spcBef>
                <a:spcPts val="100"/>
              </a:spcBef>
            </a:pPr>
            <a:r>
              <a:rPr dirty="0" sz="800">
                <a:solidFill>
                  <a:srgbClr val="828282"/>
                </a:solidFill>
                <a:latin typeface="Microsoft Sans Serif"/>
                <a:cs typeface="Microsoft Sans Serif"/>
              </a:rPr>
              <a:t>Total</a:t>
            </a:r>
            <a:r>
              <a:rPr dirty="0" sz="800" spc="45">
                <a:solidFill>
                  <a:srgbClr val="82828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59595"/>
                </a:solidFill>
                <a:latin typeface="Microsoft Sans Serif"/>
                <a:cs typeface="Microsoft Sans Serif"/>
              </a:rPr>
              <a:t>do</a:t>
            </a:r>
            <a:r>
              <a:rPr dirty="0" sz="800" spc="-40">
                <a:solidFill>
                  <a:srgbClr val="959595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878787"/>
                </a:solidFill>
                <a:latin typeface="Microsoft Sans Serif"/>
                <a:cs typeface="Microsoft Sans Serif"/>
              </a:rPr>
              <a:t>Projeto</a:t>
            </a:r>
            <a:r>
              <a:rPr dirty="0" sz="800" spc="35">
                <a:solidFill>
                  <a:srgbClr val="878787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39393"/>
                </a:solidFill>
                <a:latin typeface="Microsoft Sans Serif"/>
                <a:cs typeface="Microsoft Sans Serif"/>
              </a:rPr>
              <a:t>/</a:t>
            </a:r>
            <a:r>
              <a:rPr dirty="0" sz="800" spc="25">
                <a:solidFill>
                  <a:srgbClr val="93939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A3A3A"/>
                </a:solidFill>
                <a:latin typeface="Microsoft Sans Serif"/>
                <a:cs typeface="Microsoft Sans Serif"/>
              </a:rPr>
              <a:t>Atividade</a:t>
            </a:r>
            <a:r>
              <a:rPr dirty="0" sz="800" spc="45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Microsoft Sans Serif"/>
                <a:cs typeface="Microsoft Sans Serif"/>
              </a:rPr>
              <a:t>R$</a:t>
            </a:r>
            <a:r>
              <a:rPr dirty="0" sz="80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7C7C7C"/>
                </a:solidFill>
                <a:latin typeface="Microsoft Sans Serif"/>
                <a:cs typeface="Microsoft Sans Serif"/>
              </a:rPr>
              <a:t>Total</a:t>
            </a:r>
            <a:r>
              <a:rPr dirty="0" sz="800" spc="30">
                <a:solidFill>
                  <a:srgbClr val="7C7C7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A9A9A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45">
                <a:solidFill>
                  <a:srgbClr val="9A9A9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858585"/>
                </a:solidFill>
                <a:latin typeface="Microsoft Sans Serif"/>
                <a:cs typeface="Microsoft Sans Serif"/>
              </a:rPr>
              <a:t>Unidade</a:t>
            </a:r>
            <a:r>
              <a:rPr dirty="0" sz="800" spc="235">
                <a:solidFill>
                  <a:srgbClr val="858585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8C8C8C"/>
                </a:solidFill>
                <a:latin typeface="Microsoft Sans Serif"/>
                <a:cs typeface="Microsoft Sans Serif"/>
              </a:rPr>
              <a:t>R$</a:t>
            </a:r>
            <a:endParaRPr sz="800">
              <a:latin typeface="Microsoft Sans Serif"/>
              <a:cs typeface="Microsoft Sans Serif"/>
            </a:endParaRPr>
          </a:p>
          <a:p>
            <a:pPr marL="3274695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solidFill>
                  <a:srgbClr val="878787"/>
                </a:solidFill>
                <a:latin typeface="Microsoft Sans Serif"/>
                <a:cs typeface="Microsoft Sans Serif"/>
              </a:rPr>
              <a:t>Valor</a:t>
            </a:r>
            <a:r>
              <a:rPr dirty="0" sz="800" spc="5">
                <a:solidFill>
                  <a:srgbClr val="878787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64646"/>
                </a:solidFill>
                <a:latin typeface="Microsoft Sans Serif"/>
                <a:cs typeface="Microsoft Sans Serif"/>
              </a:rPr>
              <a:t>Total</a:t>
            </a:r>
            <a:r>
              <a:rPr dirty="0" sz="800" spc="3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D3D3D"/>
                </a:solidFill>
                <a:latin typeface="Microsoft Sans Serif"/>
                <a:cs typeface="Microsoft Sans Serif"/>
              </a:rPr>
              <a:t>Anulado</a:t>
            </a:r>
            <a:r>
              <a:rPr dirty="0" sz="800" spc="2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545454"/>
                </a:solidFill>
                <a:latin typeface="Microsoft Sans Serif"/>
                <a:cs typeface="Microsoft Sans Serif"/>
              </a:rPr>
              <a:t>R$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750">
                <a:solidFill>
                  <a:srgbClr val="343434"/>
                </a:solidFill>
                <a:latin typeface="Microsoft Sans Serif"/>
                <a:cs typeface="Microsoft Sans Serif"/>
              </a:rPr>
              <a:t>Revogadas</a:t>
            </a:r>
            <a:r>
              <a:rPr dirty="0" sz="750" spc="85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313131"/>
                </a:solidFill>
                <a:latin typeface="Microsoft Sans Serif"/>
                <a:cs typeface="Microsoft Sans Serif"/>
              </a:rPr>
              <a:t>as</a:t>
            </a:r>
            <a:r>
              <a:rPr dirty="0" sz="750" spc="4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4B4B4B"/>
                </a:solidFill>
                <a:latin typeface="Microsoft Sans Serif"/>
                <a:cs typeface="Microsoft Sans Serif"/>
              </a:rPr>
              <a:t>disposiçÕes</a:t>
            </a:r>
            <a:r>
              <a:rPr dirty="0" sz="750" spc="130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808080"/>
                </a:solidFill>
                <a:latin typeface="Microsoft Sans Serif"/>
                <a:cs typeface="Microsoft Sans Serif"/>
              </a:rPr>
              <a:t>em</a:t>
            </a:r>
            <a:r>
              <a:rPr dirty="0" sz="750" spc="25">
                <a:solidFill>
                  <a:srgbClr val="808080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878787"/>
                </a:solidFill>
                <a:latin typeface="Microsoft Sans Serif"/>
                <a:cs typeface="Microsoft Sans Serif"/>
              </a:rPr>
              <a:t>contrário.</a:t>
            </a:r>
            <a:r>
              <a:rPr dirty="0" sz="750" spc="90">
                <a:solidFill>
                  <a:srgbClr val="878787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828282"/>
                </a:solidFill>
                <a:latin typeface="Microsoft Sans Serif"/>
                <a:cs typeface="Microsoft Sans Serif"/>
              </a:rPr>
              <a:t>Publique-</a:t>
            </a:r>
            <a:r>
              <a:rPr dirty="0" sz="750">
                <a:solidFill>
                  <a:srgbClr val="828282"/>
                </a:solidFill>
                <a:latin typeface="Microsoft Sans Serif"/>
                <a:cs typeface="Microsoft Sans Serif"/>
              </a:rPr>
              <a:t>se,</a:t>
            </a:r>
            <a:r>
              <a:rPr dirty="0" sz="750" spc="95">
                <a:solidFill>
                  <a:srgbClr val="828282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7C7C7C"/>
                </a:solidFill>
                <a:latin typeface="Microsoft Sans Serif"/>
                <a:cs typeface="Microsoft Sans Serif"/>
              </a:rPr>
              <a:t>afixe-</a:t>
            </a:r>
            <a:r>
              <a:rPr dirty="0" sz="750">
                <a:solidFill>
                  <a:srgbClr val="7C7C7C"/>
                </a:solidFill>
                <a:latin typeface="Microsoft Sans Serif"/>
                <a:cs typeface="Microsoft Sans Serif"/>
              </a:rPr>
              <a:t>se</a:t>
            </a:r>
            <a:r>
              <a:rPr dirty="0" sz="750" spc="45">
                <a:solidFill>
                  <a:srgbClr val="7C7C7C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8E8E8E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40">
                <a:solidFill>
                  <a:srgbClr val="8E8E8E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757575"/>
                </a:solidFill>
                <a:latin typeface="Microsoft Sans Serif"/>
                <a:cs typeface="Microsoft Sans Serif"/>
              </a:rPr>
              <a:t>cumpra-</a:t>
            </a:r>
            <a:r>
              <a:rPr dirty="0" sz="750" spc="-25">
                <a:solidFill>
                  <a:srgbClr val="757575"/>
                </a:solidFill>
                <a:latin typeface="Microsoft Sans Serif"/>
                <a:cs typeface="Microsoft Sans Serif"/>
              </a:rPr>
              <a:t>se.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46345" y="7684272"/>
            <a:ext cx="4552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33333"/>
                </a:solidFill>
                <a:latin typeface="Microsoft Sans Serif"/>
                <a:cs typeface="Microsoft Sans Serif"/>
              </a:rPr>
              <a:t>Artigo</a:t>
            </a:r>
            <a:r>
              <a:rPr dirty="0" sz="750" spc="2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24242"/>
                </a:solidFill>
                <a:latin typeface="Microsoft Sans Serif"/>
                <a:cs typeface="Microsoft Sans Serif"/>
              </a:rPr>
              <a:t>3ᵉ</a:t>
            </a:r>
            <a:r>
              <a:rPr dirty="0" sz="750" spc="-5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50">
                <a:solidFill>
                  <a:srgbClr val="424242"/>
                </a:solidFill>
                <a:latin typeface="Microsoft Sans Serif"/>
                <a:cs typeface="Microsoft Sans Serif"/>
              </a:rPr>
              <a:t>-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42310" y="7305021"/>
            <a:ext cx="510540" cy="33020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400"/>
              </a:spcBef>
            </a:pPr>
            <a:r>
              <a:rPr dirty="0" sz="750" spc="-80">
                <a:solidFill>
                  <a:srgbClr val="545454"/>
                </a:solidFill>
                <a:latin typeface="Arial Black"/>
                <a:cs typeface="Arial Black"/>
              </a:rPr>
              <a:t>200.000,Oíł</a:t>
            </a:r>
            <a:endParaRPr sz="7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sz="750" spc="-10" i="1">
                <a:solidFill>
                  <a:srgbClr val="505050"/>
                </a:solidFill>
                <a:latin typeface="Arial"/>
                <a:cs typeface="Arial"/>
              </a:rPr>
              <a:t>200.</a:t>
            </a:r>
            <a:r>
              <a:rPr dirty="0" sz="750" spc="-120" i="1">
                <a:solidFill>
                  <a:srgbClr val="505050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5B5B5B"/>
                </a:solidFill>
                <a:latin typeface="Microsoft Sans Serif"/>
                <a:cs typeface="Microsoft Sans Serif"/>
              </a:rPr>
              <a:t>000,00</a:t>
            </a:r>
            <a:endParaRPr sz="7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2025-09-03T16:02:52Z</dcterms:created>
  <dcterms:modified xsi:type="dcterms:W3CDTF">2025-09-03T16:02:52Z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2025-09-03T00:00:00Z</vt:filetime>
  </property>
  <property fmtid="{D5CDD505-2E9C-101B-9397-08002B2CF9AE}" pid="3" name="LastSaved">
    <vt:filetime>2025-09-03T00:00:00Z</vt:filetime>
  </property>
</Properties>
</file>