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8812"/>
            <a:ext cx="6244907" cy="2166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8500"/>
            <a:ext cx="5142865" cy="2579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2D2D2D"/>
                </a:solidFill>
              </a:rPr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1D1D1D"/>
                </a:solidFill>
              </a:rPr>
              <a:t>Păgina</a:t>
            </a:r>
            <a:r>
              <a:rPr dirty="0" sz="600">
                <a:solidFill>
                  <a:srgbClr val="1D1D1D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424242"/>
                </a:solidFill>
              </a:rPr>
              <a:t>#</a:t>
            </a:fld>
            <a:r>
              <a:rPr dirty="0" sz="600" spc="-40">
                <a:solidFill>
                  <a:srgbClr val="424242"/>
                </a:solidFill>
              </a:rPr>
              <a:t> </a:t>
            </a:r>
            <a:r>
              <a:rPr dirty="0" sz="600" spc="-10"/>
              <a:t>de</a:t>
            </a:r>
            <a:r>
              <a:rPr dirty="0" sz="600" spc="-7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2D2D2D"/>
                </a:solidFill>
              </a:rPr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1D1D1D"/>
                </a:solidFill>
              </a:rPr>
              <a:t>Păgina</a:t>
            </a:r>
            <a:r>
              <a:rPr dirty="0" sz="600">
                <a:solidFill>
                  <a:srgbClr val="1D1D1D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424242"/>
                </a:solidFill>
              </a:rPr>
              <a:t>#</a:t>
            </a:fld>
            <a:r>
              <a:rPr dirty="0" sz="600" spc="-40">
                <a:solidFill>
                  <a:srgbClr val="424242"/>
                </a:solidFill>
              </a:rPr>
              <a:t> </a:t>
            </a:r>
            <a:r>
              <a:rPr dirty="0" sz="600" spc="-10"/>
              <a:t>de</a:t>
            </a:r>
            <a:r>
              <a:rPr dirty="0" sz="600" spc="-7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2D2D2D"/>
                </a:solidFill>
              </a:rPr>
              <a:t>Servaux</a:t>
            </a:r>
            <a:endParaRPr sz="60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1D1D1D"/>
                </a:solidFill>
              </a:rPr>
              <a:t>Păgina</a:t>
            </a:r>
            <a:r>
              <a:rPr dirty="0" sz="600">
                <a:solidFill>
                  <a:srgbClr val="1D1D1D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424242"/>
                </a:solidFill>
              </a:rPr>
              <a:t>#</a:t>
            </a:fld>
            <a:r>
              <a:rPr dirty="0" sz="600" spc="-40">
                <a:solidFill>
                  <a:srgbClr val="424242"/>
                </a:solidFill>
              </a:rPr>
              <a:t> </a:t>
            </a:r>
            <a:r>
              <a:rPr dirty="0" sz="600" spc="-10"/>
              <a:t>de</a:t>
            </a:r>
            <a:r>
              <a:rPr dirty="0" sz="600" spc="-7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2D2D2D"/>
                </a:solidFill>
              </a:rPr>
              <a:t>Servaux</a:t>
            </a:r>
            <a:endParaRPr sz="60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1D1D1D"/>
                </a:solidFill>
              </a:rPr>
              <a:t>Păgina</a:t>
            </a:r>
            <a:r>
              <a:rPr dirty="0" sz="600">
                <a:solidFill>
                  <a:srgbClr val="1D1D1D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424242"/>
                </a:solidFill>
              </a:rPr>
              <a:t>#</a:t>
            </a:fld>
            <a:r>
              <a:rPr dirty="0" sz="600" spc="-40">
                <a:solidFill>
                  <a:srgbClr val="424242"/>
                </a:solidFill>
              </a:rPr>
              <a:t> </a:t>
            </a:r>
            <a:r>
              <a:rPr dirty="0" sz="600" spc="-10"/>
              <a:t>de</a:t>
            </a:r>
            <a:r>
              <a:rPr dirty="0" sz="600" spc="-7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2D2D2D"/>
                </a:solidFill>
              </a:rPr>
              <a:t>Servaux</a:t>
            </a:r>
            <a:endParaRPr sz="60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1D1D1D"/>
                </a:solidFill>
              </a:rPr>
              <a:t>Păgina</a:t>
            </a:r>
            <a:r>
              <a:rPr dirty="0" sz="600">
                <a:solidFill>
                  <a:srgbClr val="1D1D1D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424242"/>
                </a:solidFill>
              </a:rPr>
              <a:t>#</a:t>
            </a:fld>
            <a:r>
              <a:rPr dirty="0" sz="600" spc="-40">
                <a:solidFill>
                  <a:srgbClr val="424242"/>
                </a:solidFill>
              </a:rPr>
              <a:t> </a:t>
            </a:r>
            <a:r>
              <a:rPr dirty="0" sz="600" spc="-10"/>
              <a:t>de</a:t>
            </a:r>
            <a:r>
              <a:rPr dirty="0" sz="600" spc="-7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750"/>
            <a:ext cx="6612255" cy="165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3312"/>
            <a:ext cx="6612255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784690" y="9714996"/>
            <a:ext cx="298450" cy="1272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2D2D2D"/>
                </a:solidFill>
              </a:rPr>
              <a:t>Servaux</a:t>
            </a:r>
            <a:endParaRPr sz="60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38321" y="9711948"/>
            <a:ext cx="501650" cy="1303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D2D2D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1D1D1D"/>
                </a:solidFill>
              </a:rPr>
              <a:t>Păgina</a:t>
            </a:r>
            <a:r>
              <a:rPr dirty="0" sz="600">
                <a:solidFill>
                  <a:srgbClr val="1D1D1D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424242"/>
                </a:solidFill>
              </a:rPr>
              <a:t>#</a:t>
            </a:fld>
            <a:r>
              <a:rPr dirty="0" sz="600" spc="-40">
                <a:solidFill>
                  <a:srgbClr val="424242"/>
                </a:solidFill>
              </a:rPr>
              <a:t> </a:t>
            </a:r>
            <a:r>
              <a:rPr dirty="0" sz="600" spc="-10"/>
              <a:t>de</a:t>
            </a:r>
            <a:r>
              <a:rPr dirty="0" sz="600" spc="-7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320" y="204215"/>
            <a:ext cx="728472" cy="72237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13359" y="9694163"/>
            <a:ext cx="6654165" cy="0"/>
          </a:xfrm>
          <a:custGeom>
            <a:avLst/>
            <a:gdLst/>
            <a:ahLst/>
            <a:cxnLst/>
            <a:rect l="l" t="t" r="r" b="b"/>
            <a:pathLst>
              <a:path w="6654165" h="0">
                <a:moveTo>
                  <a:pt x="0" y="0"/>
                </a:moveTo>
                <a:lnTo>
                  <a:pt x="6653783" y="0"/>
                </a:lnTo>
              </a:path>
            </a:pathLst>
          </a:custGeom>
          <a:ln w="9144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10311" y="1098803"/>
            <a:ext cx="6642100" cy="0"/>
          </a:xfrm>
          <a:custGeom>
            <a:avLst/>
            <a:gdLst/>
            <a:ahLst/>
            <a:cxnLst/>
            <a:rect l="l" t="t" r="r" b="b"/>
            <a:pathLst>
              <a:path w="6642100" h="0">
                <a:moveTo>
                  <a:pt x="0" y="0"/>
                </a:moveTo>
                <a:lnTo>
                  <a:pt x="6641592" y="0"/>
                </a:lnTo>
              </a:path>
            </a:pathLst>
          </a:custGeom>
          <a:ln w="15240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61884" y="87883"/>
            <a:ext cx="316420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200" spc="6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200" spc="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200" spc="-5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3335" marR="1999614">
              <a:lnSpc>
                <a:spcPct val="115300"/>
              </a:lnSpc>
              <a:spcBef>
                <a:spcPts val="530"/>
              </a:spcBef>
            </a:pP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42424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62626"/>
                </a:solidFill>
                <a:latin typeface="Lucida Sans Unicode"/>
                <a:cs typeface="Lucida Sans Unicode"/>
              </a:rPr>
              <a:t>Lourenço, </a:t>
            </a:r>
            <a:r>
              <a:rPr dirty="0" sz="850" spc="-35">
                <a:solidFill>
                  <a:srgbClr val="31313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5">
                <a:solidFill>
                  <a:srgbClr val="242424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2D2D2D"/>
                </a:solidFill>
              </a:rPr>
              <a:t>Servaux</a:t>
            </a:r>
            <a:endParaRPr sz="600"/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1D1D1D"/>
                </a:solidFill>
              </a:rPr>
              <a:t>Păgina</a:t>
            </a:r>
            <a:r>
              <a:rPr dirty="0" sz="600">
                <a:solidFill>
                  <a:srgbClr val="1D1D1D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424242"/>
                </a:solidFill>
              </a:rPr>
              <a:t>1</a:t>
            </a:fld>
            <a:r>
              <a:rPr dirty="0" sz="600" spc="-40">
                <a:solidFill>
                  <a:srgbClr val="424242"/>
                </a:solidFill>
              </a:rPr>
              <a:t> </a:t>
            </a:r>
            <a:r>
              <a:rPr dirty="0" sz="600" spc="-10"/>
              <a:t>de</a:t>
            </a:r>
            <a:r>
              <a:rPr dirty="0" sz="600" spc="-70"/>
              <a:t> </a:t>
            </a:r>
            <a:r>
              <a:rPr dirty="0" sz="600" spc="-50"/>
              <a:t>2</a:t>
            </a:r>
            <a:endParaRPr sz="600"/>
          </a:p>
        </p:txBody>
      </p:sp>
      <p:sp>
        <p:nvSpPr>
          <p:cNvPr id="6" name="object 6" descr=""/>
          <p:cNvSpPr txBox="1"/>
          <p:nvPr/>
        </p:nvSpPr>
        <p:spPr>
          <a:xfrm>
            <a:off x="3875379" y="1308861"/>
            <a:ext cx="2962910" cy="706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8618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63636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2B2B2B"/>
                </a:solidFill>
                <a:latin typeface="Lucida Sans Unicode"/>
                <a:cs typeface="Lucida Sans Unicode"/>
              </a:rPr>
              <a:t>2599</a:t>
            </a:r>
            <a:r>
              <a:rPr dirty="0" sz="850" spc="-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15</a:t>
            </a:r>
            <a:r>
              <a:rPr dirty="0" sz="850" spc="3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abril,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43180" indent="3175">
              <a:lnSpc>
                <a:spcPts val="960"/>
              </a:lnSpc>
              <a:spcBef>
                <a:spcPts val="5"/>
              </a:spcBef>
            </a:pPr>
            <a:r>
              <a:rPr dirty="0" sz="850" spc="-85">
                <a:solidFill>
                  <a:srgbClr val="343434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33333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13131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A2A2A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R$1.050.000,00,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solidFill>
                  <a:srgbClr val="313131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6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3333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1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8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B2B2B"/>
                </a:solidFill>
                <a:latin typeface="Lucida Sans Unicode"/>
                <a:cs typeface="Lucida Sans Unicode"/>
              </a:rPr>
              <a:t>especifica</a:t>
            </a:r>
            <a:r>
              <a:rPr dirty="0" sz="850" spc="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D3D3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A3A3A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F2F2F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7271" y="2514346"/>
            <a:ext cx="6460490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2165">
              <a:lnSpc>
                <a:spcPct val="141200"/>
              </a:lnSpc>
              <a:spcBef>
                <a:spcPts val="100"/>
              </a:spcBef>
            </a:pPr>
            <a:r>
              <a:rPr dirty="0" sz="850" spc="-25">
                <a:solidFill>
                  <a:srgbClr val="3A3A3A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333333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43434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43434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63636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A2A2A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33333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85">
                <a:solidFill>
                  <a:srgbClr val="242424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D2D2D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42424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5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151515"/>
                </a:solidFill>
                <a:latin typeface="Lucida Sans Unicode"/>
                <a:cs typeface="Lucida Sans Unicode"/>
              </a:rPr>
              <a:t>823/2023</a:t>
            </a:r>
            <a:r>
              <a:rPr dirty="0" sz="850" spc="-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F2F2F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262626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50" spc="6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D2D2D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33333"/>
                </a:solidFill>
                <a:latin typeface="Lucida Sans Unicode"/>
                <a:cs typeface="Lucida Sans Unicode"/>
              </a:rPr>
              <a:t>21/12/2023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70">
                <a:solidFill>
                  <a:srgbClr val="282828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95">
                <a:solidFill>
                  <a:srgbClr val="282828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A2A2A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55">
                <a:solidFill>
                  <a:srgbClr val="2A2A2A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232323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75">
                <a:solidFill>
                  <a:srgbClr val="232323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20">
                <a:solidFill>
                  <a:srgbClr val="2B2B2B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82828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30">
                <a:solidFill>
                  <a:srgbClr val="282828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60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5">
                <a:solidFill>
                  <a:srgbClr val="2D2D2D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solidFill>
                  <a:srgbClr val="2A2A2A"/>
                </a:solidFill>
                <a:uFill>
                  <a:solidFill>
                    <a:srgbClr val="383B3F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9565">
              <a:lnSpc>
                <a:spcPct val="100000"/>
              </a:lnSpc>
              <a:spcBef>
                <a:spcPts val="1210"/>
              </a:spcBef>
            </a:pPr>
            <a:r>
              <a:rPr dirty="0" sz="850" spc="-95">
                <a:solidFill>
                  <a:srgbClr val="151515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A2A2A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42424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4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13131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63636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0349" y="4219915"/>
            <a:ext cx="1943100" cy="3771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850" spc="-135">
                <a:solidFill>
                  <a:srgbClr val="111111"/>
                </a:solidFill>
                <a:uFill>
                  <a:solidFill>
                    <a:srgbClr val="343838"/>
                  </a:solidFill>
                </a:uFill>
                <a:latin typeface="Arial Black"/>
                <a:cs typeface="Arial Black"/>
              </a:rPr>
              <a:t>DotaşÓes</a:t>
            </a:r>
            <a:r>
              <a:rPr dirty="0" u="heavy" sz="850" spc="95">
                <a:solidFill>
                  <a:srgbClr val="111111"/>
                </a:solidFill>
                <a:uFill>
                  <a:solidFill>
                    <a:srgbClr val="343838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heavy" sz="850" spc="-45">
                <a:solidFill>
                  <a:srgbClr val="111111"/>
                </a:solidFill>
                <a:uFill>
                  <a:solidFill>
                    <a:srgbClr val="343838"/>
                  </a:solidFill>
                </a:uFill>
                <a:latin typeface="Arial Black"/>
                <a:cs typeface="Arial Black"/>
              </a:rPr>
              <a:t>Suplementadas</a:t>
            </a:r>
            <a:r>
              <a:rPr dirty="0" u="heavy" sz="850" spc="500">
                <a:solidFill>
                  <a:srgbClr val="111111"/>
                </a:solidFill>
                <a:uFill>
                  <a:solidFill>
                    <a:srgbClr val="343838"/>
                  </a:solidFill>
                </a:uFill>
                <a:latin typeface="Arial Black"/>
                <a:cs typeface="Arial Black"/>
              </a:rPr>
              <a:t> </a:t>
            </a:r>
            <a:endParaRPr sz="850">
              <a:latin typeface="Arial Black"/>
              <a:cs typeface="Arial Black"/>
            </a:endParaRPr>
          </a:p>
          <a:p>
            <a:pPr marL="60325">
              <a:lnSpc>
                <a:spcPct val="100000"/>
              </a:lnSpc>
              <a:spcBef>
                <a:spcPts val="320"/>
              </a:spcBef>
            </a:pPr>
            <a:r>
              <a:rPr dirty="0" sz="950" b="1">
                <a:solidFill>
                  <a:srgbClr val="151515"/>
                </a:solidFill>
                <a:latin typeface="Arial"/>
                <a:cs typeface="Arial"/>
              </a:rPr>
              <a:t>FUNDO</a:t>
            </a:r>
            <a:r>
              <a:rPr dirty="0" sz="950" spc="14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950" spc="229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950" spc="5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62626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349432" y="4590351"/>
          <a:ext cx="6569075" cy="643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4535"/>
                <a:gridCol w="5219065"/>
                <a:gridCol w="548639"/>
              </a:tblGrid>
              <a:tr h="17145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05.22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95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Fundo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5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Saúde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2.015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MANUTENCÄO</a:t>
                      </a:r>
                      <a:r>
                        <a:rPr dirty="0" sz="850" spc="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8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850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ESTRATÉGIA</a:t>
                      </a:r>
                      <a:r>
                        <a:rPr dirty="0" sz="850" spc="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SAÚDE </a:t>
                      </a:r>
                      <a:r>
                        <a:rPr dirty="0" sz="850" spc="-7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FAMÍLIÆUBS</a:t>
                      </a:r>
                      <a:r>
                        <a:rPr dirty="0" sz="850" spc="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(PREVINE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BRASIL)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315335" algn="l"/>
                        </a:tabLst>
                      </a:pPr>
                      <a:r>
                        <a:rPr dirty="0" sz="8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-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50" spc="-2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TERCEIROS </a:t>
                      </a:r>
                      <a:r>
                        <a:rPr dirty="0" sz="850" spc="-19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50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11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50" spc="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8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450.000,00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1876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450.000,00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369528" y="5242306"/>
            <a:ext cx="6455410" cy="3486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350"/>
              </a:spcBef>
              <a:tabLst>
                <a:tab pos="808990" algn="l"/>
              </a:tabLst>
            </a:pP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2.133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5">
                <a:solidFill>
                  <a:srgbClr val="2D2D2D"/>
                </a:solidFill>
                <a:latin typeface="Lucida Sans Unicode"/>
                <a:cs typeface="Lucida Sans Unicode"/>
              </a:rPr>
              <a:t>MANUTENCÄO</a:t>
            </a:r>
            <a:r>
              <a:rPr dirty="0" sz="8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63636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9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Lucida Sans Unicode"/>
                <a:cs typeface="Lucida Sans Unicode"/>
              </a:rPr>
              <a:t>OPERACIONALIZACÃO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333333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3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2F2F2F"/>
                </a:solidFill>
                <a:latin typeface="Lucida Sans Unicode"/>
                <a:cs typeface="Lucida Sans Unicode"/>
              </a:rPr>
              <a:t>UNIDADES</a:t>
            </a:r>
            <a:r>
              <a:rPr dirty="0" sz="850" spc="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SAÚDE/</a:t>
            </a:r>
            <a:r>
              <a:rPr dirty="0" sz="850" spc="-9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CEMES</a:t>
            </a:r>
            <a:r>
              <a:rPr dirty="0" sz="850" spc="-9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83838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8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Lucida Sans Unicode"/>
                <a:cs typeface="Lucida Sans Unicode"/>
              </a:rPr>
              <a:t>SAMU</a:t>
            </a:r>
            <a:r>
              <a:rPr dirty="0" sz="8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192/SAÚDE</a:t>
            </a:r>
            <a:r>
              <a:rPr dirty="0" sz="850" spc="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MENTAL/UPA</a:t>
            </a:r>
            <a:r>
              <a:rPr dirty="0" sz="850" spc="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Lucida Sans Unicode"/>
                <a:cs typeface="Lucida Sans Unicode"/>
              </a:rPr>
              <a:t>x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  <a:tabLst>
                <a:tab pos="808990" algn="l"/>
                <a:tab pos="4017010" algn="l"/>
                <a:tab pos="5938520" algn="l"/>
              </a:tabLst>
            </a:pP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DEMAIS</a:t>
            </a:r>
            <a:r>
              <a:rPr dirty="0" sz="850" spc="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SERVICOS</a:t>
            </a:r>
            <a:r>
              <a:rPr dirty="0" sz="850" spc="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DE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TERCEIROS</a:t>
            </a:r>
            <a:r>
              <a:rPr dirty="0" sz="850" spc="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B3B3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8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JURÍDICA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1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43434"/>
                </a:solidFill>
                <a:latin typeface="Lucida Sans Unicode"/>
                <a:cs typeface="Lucida Sans Unicode"/>
              </a:rPr>
              <a:t>I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600.000,00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3858226" y="5629467"/>
          <a:ext cx="3063240" cy="458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4390"/>
                <a:gridCol w="882650"/>
              </a:tblGrid>
              <a:tr h="14859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600.000,00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4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1.050.000,00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</a:tr>
              <a:tr h="140970">
                <a:tc>
                  <a:txBody>
                    <a:bodyPr/>
                    <a:lstStyle/>
                    <a:p>
                      <a:pPr marL="43307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5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50" spc="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1.050.000,00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702684" y="6142989"/>
            <a:ext cx="596963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71170" marR="5080" indent="-459105">
              <a:lnSpc>
                <a:spcPct val="101200"/>
              </a:lnSpc>
              <a:spcBef>
                <a:spcPts val="85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2º </a:t>
            </a:r>
            <a:r>
              <a:rPr dirty="0" sz="850" spc="-215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43434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D1D1D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83838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9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F2F2F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A2A2A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42424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82828"/>
                </a:solidFill>
                <a:latin typeface="Lucida Sans Unicode"/>
                <a:cs typeface="Lucida Sans Unicode"/>
              </a:rPr>
              <a:t>parăgrafo</a:t>
            </a:r>
            <a:r>
              <a:rPr dirty="0" sz="850" spc="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A2A2A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6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2D2D2D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10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43434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-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363636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77484" y="6501129"/>
            <a:ext cx="1637664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8455" marR="5080" indent="-326390">
              <a:lnSpc>
                <a:spcPct val="136500"/>
              </a:lnSpc>
              <a:spcBef>
                <a:spcPts val="100"/>
              </a:spcBef>
            </a:pP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B2B2B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Arrecadação. </a:t>
            </a:r>
            <a:r>
              <a:rPr dirty="0" sz="850" spc="-30">
                <a:solidFill>
                  <a:srgbClr val="2B2B2B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A2A2A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B3B3B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47301" y="6854964"/>
            <a:ext cx="1939925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850" spc="-100">
                <a:solidFill>
                  <a:srgbClr val="131313"/>
                </a:solidFill>
                <a:uFill>
                  <a:solidFill>
                    <a:srgbClr val="2F3438"/>
                  </a:solidFill>
                </a:uFill>
                <a:latin typeface="Arial Black"/>
                <a:cs typeface="Arial Black"/>
              </a:rPr>
              <a:t>Dotațôes</a:t>
            </a:r>
            <a:r>
              <a:rPr dirty="0" u="sng" sz="850" spc="85">
                <a:solidFill>
                  <a:srgbClr val="131313"/>
                </a:solidFill>
                <a:uFill>
                  <a:solidFill>
                    <a:srgbClr val="2F3438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50" spc="-10">
                <a:solidFill>
                  <a:srgbClr val="151515"/>
                </a:solidFill>
                <a:uFill>
                  <a:solidFill>
                    <a:srgbClr val="2F3438"/>
                  </a:solidFill>
                </a:uFill>
                <a:latin typeface="Arial Black"/>
                <a:cs typeface="Arial Black"/>
              </a:rPr>
              <a:t>Anuladas</a:t>
            </a:r>
            <a:r>
              <a:rPr dirty="0" u="sng" sz="850" spc="500">
                <a:solidFill>
                  <a:srgbClr val="151515"/>
                </a:solidFill>
                <a:uFill>
                  <a:solidFill>
                    <a:srgbClr val="2F3438"/>
                  </a:solidFill>
                </a:uFill>
                <a:latin typeface="Arial Black"/>
                <a:cs typeface="Arial Black"/>
              </a:rPr>
              <a:t> </a:t>
            </a:r>
            <a:endParaRPr sz="850">
              <a:latin typeface="Arial Black"/>
              <a:cs typeface="Arial Black"/>
            </a:endParaRPr>
          </a:p>
          <a:p>
            <a:pPr marL="57150">
              <a:lnSpc>
                <a:spcPct val="100000"/>
              </a:lnSpc>
              <a:spcBef>
                <a:spcPts val="290"/>
              </a:spcBef>
              <a:tabLst>
                <a:tab pos="319405" algn="l"/>
              </a:tabLst>
            </a:pPr>
            <a:r>
              <a:rPr dirty="0" sz="1000" spc="-25">
                <a:solidFill>
                  <a:srgbClr val="131313"/>
                </a:solidFill>
                <a:latin typeface="Lucida Sans Unicode"/>
                <a:cs typeface="Lucida Sans Unicode"/>
              </a:rPr>
              <a:t>ru</a:t>
            </a:r>
            <a:r>
              <a:rPr dirty="0" sz="1000">
                <a:solidFill>
                  <a:srgbClr val="131313"/>
                </a:solidFill>
                <a:latin typeface="Lucida Sans Unicode"/>
                <a:cs typeface="Lucida Sans Unicode"/>
              </a:rPr>
              <a:t>	</a:t>
            </a:r>
            <a:r>
              <a:rPr dirty="0" sz="1000" b="1">
                <a:solidFill>
                  <a:srgbClr val="131313"/>
                </a:solidFill>
                <a:latin typeface="Arial"/>
                <a:cs typeface="Arial"/>
              </a:rPr>
              <a:t>DO</a:t>
            </a:r>
            <a:r>
              <a:rPr dirty="0" sz="1000" spc="-6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E0E0E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000" spc="-4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728002" y="6495033"/>
            <a:ext cx="75501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95"/>
              </a:spcBef>
            </a:pPr>
            <a:r>
              <a:rPr dirty="0" sz="850" spc="-75">
                <a:solidFill>
                  <a:srgbClr val="2A2A2A"/>
                </a:solidFill>
                <a:latin typeface="Lucida Sans Unicode"/>
                <a:cs typeface="Lucida Sans Unicode"/>
              </a:rPr>
              <a:t>R$1.050.000,00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solidFill>
                  <a:srgbClr val="2A2A2A"/>
                </a:solidFill>
                <a:latin typeface="Lucida Sans Unicode"/>
                <a:cs typeface="Lucida Sans Unicode"/>
              </a:rPr>
              <a:t>$1.050.000,00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62903" y="7165593"/>
            <a:ext cx="5410835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dirty="0" sz="850" spc="-55" b="1">
                <a:solidFill>
                  <a:srgbClr val="262626"/>
                </a:solidFill>
                <a:latin typeface="Arial"/>
                <a:cs typeface="Arial"/>
              </a:rPr>
              <a:t>Fundo</a:t>
            </a:r>
            <a:r>
              <a:rPr dirty="0" sz="85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850" spc="1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850" spc="-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82828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baseline="3267" sz="1275" spc="-75">
                <a:solidFill>
                  <a:srgbClr val="262626"/>
                </a:solidFill>
                <a:latin typeface="Lucida Sans Unicode"/>
                <a:cs typeface="Lucida Sans Unicode"/>
              </a:rPr>
              <a:t>MANUTENÇÃO,</a:t>
            </a:r>
            <a:r>
              <a:rPr dirty="0" baseline="3267" sz="1275" spc="187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67">
                <a:solidFill>
                  <a:srgbClr val="262626"/>
                </a:solidFill>
                <a:latin typeface="Lucida Sans Unicode"/>
                <a:cs typeface="Lucida Sans Unicode"/>
              </a:rPr>
              <a:t>ADMINISTR</a:t>
            </a:r>
            <a:r>
              <a:rPr dirty="0" sz="850" spc="-45">
                <a:solidFill>
                  <a:srgbClr val="262626"/>
                </a:solidFill>
                <a:latin typeface="Lucida Sans Unicode"/>
                <a:cs typeface="Lucida Sans Unicode"/>
              </a:rPr>
              <a:t>AC</a:t>
            </a:r>
            <a:r>
              <a:rPr dirty="0" baseline="3267" sz="1275" spc="-67">
                <a:solidFill>
                  <a:srgbClr val="262626"/>
                </a:solidFill>
                <a:latin typeface="Lucida Sans Unicode"/>
                <a:cs typeface="Lucida Sans Unicode"/>
              </a:rPr>
              <a:t>ÃO</a:t>
            </a:r>
            <a:r>
              <a:rPr dirty="0" baseline="3267" sz="1275" spc="-1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313131"/>
                </a:solidFill>
                <a:latin typeface="Lucida Sans Unicode"/>
                <a:cs typeface="Lucida Sans Unicode"/>
              </a:rPr>
              <a:t>E</a:t>
            </a:r>
            <a:r>
              <a:rPr dirty="0" baseline="3267" sz="1275" spc="112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52">
                <a:solidFill>
                  <a:srgbClr val="282828"/>
                </a:solidFill>
                <a:latin typeface="Lucida Sans Unicode"/>
                <a:cs typeface="Lucida Sans Unicode"/>
              </a:rPr>
              <a:t>OPERACIONALIZACÄO</a:t>
            </a:r>
            <a:r>
              <a:rPr dirty="0" baseline="3267" sz="1275" spc="-1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0">
                <a:solidFill>
                  <a:srgbClr val="363636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22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282828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37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7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212121"/>
                </a:solidFill>
                <a:latin typeface="Lucida Sans Unicode"/>
                <a:cs typeface="Lucida Sans Unicode"/>
              </a:rPr>
              <a:t>SAÚDE/CONST/REFORMÆAMPí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65434" y="7174738"/>
            <a:ext cx="1998345" cy="54991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850" spc="-10" b="1">
                <a:solidFill>
                  <a:srgbClr val="1C1C1C"/>
                </a:solidFill>
                <a:latin typeface="Arial"/>
                <a:cs typeface="Arial"/>
              </a:rPr>
              <a:t>05.22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2.837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  <a:tabLst>
                <a:tab pos="811530" algn="l"/>
              </a:tabLst>
            </a:pP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4.4.9.0.51.00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OBRAS</a:t>
            </a:r>
            <a:r>
              <a:rPr dirty="0" sz="850" spc="-3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E </a:t>
            </a:r>
            <a:r>
              <a:rPr dirty="0" sz="850" spc="-10">
                <a:solidFill>
                  <a:srgbClr val="262626"/>
                </a:solidFill>
                <a:latin typeface="Lucida Sans Unicode"/>
                <a:cs typeface="Lucida Sans Unicode"/>
              </a:rPr>
              <a:t>INSTALACÖES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74070" y="7531353"/>
            <a:ext cx="2212340" cy="69596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509270">
              <a:lnSpc>
                <a:spcPct val="100000"/>
              </a:lnSpc>
              <a:spcBef>
                <a:spcPts val="400"/>
              </a:spcBef>
            </a:pP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3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Transferéncias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13131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F2F2F"/>
                </a:solidFill>
                <a:latin typeface="Lucida Sans Unicode"/>
                <a:cs typeface="Lucida Sans Unicode"/>
              </a:rPr>
              <a:t>Fundo</a:t>
            </a:r>
            <a:r>
              <a:rPr dirty="0" sz="850" spc="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Lucida Sans Unicode"/>
                <a:cs typeface="Lucida Sans Unicode"/>
              </a:rPr>
              <a:t>Estar</a:t>
            </a:r>
            <a:endParaRPr sz="8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300"/>
              </a:spcBef>
            </a:pPr>
            <a:r>
              <a:rPr dirty="0" sz="850" spc="-35" b="1">
                <a:solidFill>
                  <a:srgbClr val="262626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2F2F2F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2B2B2B"/>
                </a:solidFill>
                <a:latin typeface="Arial"/>
                <a:cs typeface="Arial"/>
              </a:rPr>
              <a:t>Projeto</a:t>
            </a:r>
            <a:r>
              <a:rPr dirty="0" sz="850" spc="-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313131"/>
                </a:solidFill>
                <a:latin typeface="Arial"/>
                <a:cs typeface="Arial"/>
              </a:rPr>
              <a:t>/</a:t>
            </a:r>
            <a:r>
              <a:rPr dirty="0" sz="850" spc="-3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262626"/>
                </a:solidFill>
                <a:latin typeface="Arial"/>
                <a:cs typeface="Arial"/>
              </a:rPr>
              <a:t>Atividade</a:t>
            </a:r>
            <a:r>
              <a:rPr dirty="0" sz="850" spc="3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82828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850" spc="-110">
                <a:solidFill>
                  <a:srgbClr val="2B2B2B"/>
                </a:solidFill>
                <a:latin typeface="Arial Black"/>
                <a:cs typeface="Arial Black"/>
              </a:rPr>
              <a:t>Total</a:t>
            </a:r>
            <a:r>
              <a:rPr dirty="0" sz="850" spc="-40">
                <a:solidFill>
                  <a:srgbClr val="2B2B2B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2A2A2A"/>
                </a:solidFill>
                <a:latin typeface="Arial Black"/>
                <a:cs typeface="Arial Black"/>
              </a:rPr>
              <a:t>da</a:t>
            </a:r>
            <a:r>
              <a:rPr dirty="0" sz="850" spc="-60">
                <a:solidFill>
                  <a:srgbClr val="2A2A2A"/>
                </a:solidFill>
                <a:latin typeface="Arial Black"/>
                <a:cs typeface="Arial Black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Arial Black"/>
                <a:cs typeface="Arial Black"/>
              </a:rPr>
              <a:t>Unidade</a:t>
            </a:r>
            <a:r>
              <a:rPr dirty="0" sz="850" spc="14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363636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  <a:p>
            <a:pPr marL="706755">
              <a:lnSpc>
                <a:spcPct val="100000"/>
              </a:lnSpc>
              <a:spcBef>
                <a:spcPts val="254"/>
              </a:spcBef>
            </a:pPr>
            <a:r>
              <a:rPr dirty="0" sz="850" spc="-110">
                <a:solidFill>
                  <a:srgbClr val="1F1F1F"/>
                </a:solidFill>
                <a:latin typeface="Arial Black"/>
                <a:cs typeface="Arial Black"/>
              </a:rPr>
              <a:t>Valor</a:t>
            </a:r>
            <a:r>
              <a:rPr dirty="0" sz="850" spc="4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850" spc="-120">
                <a:solidFill>
                  <a:srgbClr val="282828"/>
                </a:solidFill>
                <a:latin typeface="Arial Black"/>
                <a:cs typeface="Arial Black"/>
              </a:rPr>
              <a:t>Total</a:t>
            </a:r>
            <a:r>
              <a:rPr dirty="0" sz="850" spc="4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850" spc="-105">
                <a:solidFill>
                  <a:srgbClr val="262626"/>
                </a:solidFill>
                <a:latin typeface="Arial Black"/>
                <a:cs typeface="Arial Black"/>
              </a:rPr>
              <a:t>Anulado</a:t>
            </a:r>
            <a:r>
              <a:rPr dirty="0" sz="850" spc="50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2D2D2D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04540" y="7531353"/>
            <a:ext cx="615950" cy="69596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1.050.000.00</a:t>
            </a:r>
            <a:endParaRPr sz="85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300"/>
              </a:spcBef>
            </a:pP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1.050.000,00</a:t>
            </a:r>
            <a:endParaRPr sz="85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345"/>
              </a:spcBef>
            </a:pPr>
            <a:r>
              <a:rPr dirty="0" sz="850" spc="-110">
                <a:solidFill>
                  <a:srgbClr val="161616"/>
                </a:solidFill>
                <a:latin typeface="Arial Black"/>
                <a:cs typeface="Arial Black"/>
              </a:rPr>
              <a:t>1.050.000,00</a:t>
            </a:r>
            <a:endParaRPr sz="850">
              <a:latin typeface="Arial Black"/>
              <a:cs typeface="Arial Black"/>
            </a:endParaRPr>
          </a:p>
          <a:p>
            <a:pPr marL="16510">
              <a:lnSpc>
                <a:spcPct val="100000"/>
              </a:lnSpc>
              <a:spcBef>
                <a:spcPts val="254"/>
              </a:spcBef>
            </a:pPr>
            <a:r>
              <a:rPr dirty="0" sz="850" spc="-110">
                <a:solidFill>
                  <a:srgbClr val="1A1A1A"/>
                </a:solidFill>
                <a:latin typeface="Arial Black"/>
                <a:cs typeface="Arial Black"/>
              </a:rPr>
              <a:t>1.050.000,00</a:t>
            </a:r>
            <a:endParaRPr sz="8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4223" y="1883663"/>
            <a:ext cx="1947672" cy="14538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0415" y="256031"/>
            <a:ext cx="722376" cy="679703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13359" y="9715500"/>
            <a:ext cx="6654165" cy="0"/>
          </a:xfrm>
          <a:custGeom>
            <a:avLst/>
            <a:gdLst/>
            <a:ahLst/>
            <a:cxnLst/>
            <a:rect l="l" t="t" r="r" b="b"/>
            <a:pathLst>
              <a:path w="6654165" h="0">
                <a:moveTo>
                  <a:pt x="0" y="0"/>
                </a:moveTo>
                <a:lnTo>
                  <a:pt x="6653783" y="0"/>
                </a:lnTo>
              </a:path>
            </a:pathLst>
          </a:custGeom>
          <a:ln w="9144">
            <a:solidFill>
              <a:srgbClr val="3F44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10311" y="1110995"/>
            <a:ext cx="6642100" cy="0"/>
          </a:xfrm>
          <a:custGeom>
            <a:avLst/>
            <a:gdLst/>
            <a:ahLst/>
            <a:cxnLst/>
            <a:rect l="l" t="t" r="r" b="b"/>
            <a:pathLst>
              <a:path w="6642100" h="0">
                <a:moveTo>
                  <a:pt x="0" y="0"/>
                </a:moveTo>
                <a:lnTo>
                  <a:pt x="6641592" y="0"/>
                </a:lnTo>
              </a:path>
            </a:pathLst>
          </a:custGeom>
          <a:ln w="15240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55720" y="1929383"/>
            <a:ext cx="792479" cy="551687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12446" y="148589"/>
            <a:ext cx="316801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solidFill>
                  <a:srgbClr val="1C1C1C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50" spc="1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0">
                <a:solidFill>
                  <a:srgbClr val="212121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50" spc="1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2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1250" spc="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Lucida Sans Unicode"/>
                <a:cs typeface="Lucida Sans Unicode"/>
              </a:rPr>
              <a:t>SEROPEDICA</a:t>
            </a:r>
            <a:endParaRPr sz="1250">
              <a:latin typeface="Lucida Sans Unicode"/>
              <a:cs typeface="Lucida Sans Unicode"/>
            </a:endParaRPr>
          </a:p>
          <a:p>
            <a:pPr marL="17780" marR="2002155">
              <a:lnSpc>
                <a:spcPct val="122500"/>
              </a:lnSpc>
              <a:spcBef>
                <a:spcPts val="459"/>
              </a:spcBef>
            </a:pP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10">
                <a:solidFill>
                  <a:srgbClr val="2A2A2A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>
                <a:solidFill>
                  <a:srgbClr val="282828"/>
                </a:solidFill>
              </a:rPr>
              <a:t>Pág</a:t>
            </a:r>
            <a:r>
              <a:rPr dirty="0"/>
              <a:t>ina</a:t>
            </a:r>
            <a:r>
              <a:rPr dirty="0" spc="20"/>
              <a:t> </a:t>
            </a:r>
            <a:fld id="{81D60167-4931-47E6-BA6A-407CBD079E47}" type="slidenum">
              <a:rPr dirty="0">
                <a:solidFill>
                  <a:srgbClr val="282828"/>
                </a:solidFill>
              </a:rPr>
              <a:t>2</a:t>
            </a:fld>
            <a:r>
              <a:rPr dirty="0" spc="40">
                <a:solidFill>
                  <a:srgbClr val="282828"/>
                </a:solidFill>
              </a:rPr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 spc="-50">
                <a:solidFill>
                  <a:srgbClr val="2F2F2F"/>
                </a:solidFill>
              </a:rPr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583864" y="1181100"/>
            <a:ext cx="4692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84832" y="1181100"/>
            <a:ext cx="34309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2B2B2B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0">
                <a:solidFill>
                  <a:srgbClr val="2A2A2A"/>
                </a:solidFill>
                <a:latin typeface="Lucida Sans Unicode"/>
                <a:cs typeface="Lucida Sans Unicode"/>
              </a:rPr>
              <a:t> disposições</a:t>
            </a:r>
            <a:r>
              <a:rPr dirty="0" sz="800" spc="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83838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25">
                <a:solidFill>
                  <a:srgbClr val="383838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75">
                <a:solidFill>
                  <a:srgbClr val="2A2A2A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13131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343434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343434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779601" y="1946147"/>
            <a:ext cx="510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82828"/>
                </a:solidFill>
                <a:latin typeface="Lucida Sans Unicode"/>
                <a:cs typeface="Lucida Sans Unicode"/>
              </a:rPr>
              <a:t>abril,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2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2025-09-03T15:59:45Z</dcterms:created>
  <dcterms:modified xsi:type="dcterms:W3CDTF">2025-09-03T15:59:45Z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