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337800"/>
  <p:notesSz cx="7340600" cy="103378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04718"/>
            <a:ext cx="6244907" cy="21709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89168"/>
            <a:ext cx="5142865" cy="25844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77694"/>
            <a:ext cx="3195923" cy="68229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77694"/>
            <a:ext cx="3195923" cy="68229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3512"/>
            <a:ext cx="6612255" cy="16540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77694"/>
            <a:ext cx="6612255" cy="68229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614154"/>
            <a:ext cx="2351024" cy="5168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614154"/>
            <a:ext cx="1689798" cy="5168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614154"/>
            <a:ext cx="1689798" cy="5168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Relationship Id="rId3" Type="http://schemas.openxmlformats.org/officeDocument/2006/relationships/image" Target="../media/image6.jpg"/><Relationship Id="rId4" Type="http://schemas.openxmlformats.org/officeDocument/2006/relationships/image" Target="../media/image7.png"/><Relationship Id="rId5" Type="http://schemas.openxmlformats.org/officeDocument/2006/relationships/image" Target="../media/image8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46976" y="6202068"/>
            <a:ext cx="256031" cy="2412592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059168" y="2711120"/>
            <a:ext cx="256031" cy="2412592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90727" y="380774"/>
            <a:ext cx="707135" cy="700626"/>
          </a:xfrm>
          <a:prstGeom prst="rect">
            <a:avLst/>
          </a:prstGeom>
        </p:spPr>
      </p:pic>
      <p:sp>
        <p:nvSpPr>
          <p:cNvPr id="5" name="object 5" descr=""/>
          <p:cNvSpPr/>
          <p:nvPr/>
        </p:nvSpPr>
        <p:spPr>
          <a:xfrm>
            <a:off x="429768" y="9526999"/>
            <a:ext cx="5885815" cy="0"/>
          </a:xfrm>
          <a:custGeom>
            <a:avLst/>
            <a:gdLst/>
            <a:ahLst/>
            <a:cxnLst/>
            <a:rect l="l" t="t" r="r" b="b"/>
            <a:pathLst>
              <a:path w="5885815" h="0">
                <a:moveTo>
                  <a:pt x="0" y="0"/>
                </a:moveTo>
                <a:lnTo>
                  <a:pt x="5885688" y="0"/>
                </a:lnTo>
              </a:path>
            </a:pathLst>
          </a:custGeom>
          <a:ln w="9138">
            <a:solidFill>
              <a:srgbClr val="5B606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426719" y="1248943"/>
            <a:ext cx="6395085" cy="0"/>
          </a:xfrm>
          <a:custGeom>
            <a:avLst/>
            <a:gdLst/>
            <a:ahLst/>
            <a:cxnLst/>
            <a:rect l="l" t="t" r="r" b="b"/>
            <a:pathLst>
              <a:path w="6395084" h="0">
                <a:moveTo>
                  <a:pt x="0" y="0"/>
                </a:moveTo>
                <a:lnTo>
                  <a:pt x="6394704" y="0"/>
                </a:lnTo>
              </a:path>
            </a:pathLst>
          </a:custGeom>
          <a:ln w="12184">
            <a:solidFill>
              <a:srgbClr val="757575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281928" y="9534614"/>
            <a:ext cx="984503" cy="341174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353613" y="276943"/>
            <a:ext cx="3050540" cy="548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150" spc="-10" b="1">
                <a:solidFill>
                  <a:srgbClr val="343434"/>
                </a:solidFill>
                <a:latin typeface="Arial"/>
                <a:cs typeface="Arial"/>
              </a:rPr>
              <a:t>PREFEITURA</a:t>
            </a:r>
            <a:r>
              <a:rPr dirty="0" sz="1150" spc="55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676767"/>
                </a:solidFill>
                <a:latin typeface="Arial"/>
                <a:cs typeface="Arial"/>
              </a:rPr>
              <a:t>MUNICIPAL</a:t>
            </a:r>
            <a:r>
              <a:rPr dirty="0" sz="1150" spc="65" b="1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6B6B6B"/>
                </a:solidFill>
                <a:latin typeface="Arial"/>
                <a:cs typeface="Arial"/>
              </a:rPr>
              <a:t>DE</a:t>
            </a:r>
            <a:r>
              <a:rPr dirty="0" sz="1150" spc="-55" b="1">
                <a:solidFill>
                  <a:srgbClr val="6B6B6B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6E6E6E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24685" indent="3175">
              <a:lnSpc>
                <a:spcPct val="119900"/>
              </a:lnSpc>
              <a:spcBef>
                <a:spcPts val="430"/>
              </a:spcBef>
            </a:pP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Rua</a:t>
            </a:r>
            <a:r>
              <a:rPr dirty="0" sz="800" spc="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Maria</a:t>
            </a:r>
            <a:r>
              <a:rPr dirty="0" sz="800" spc="-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Lourenço,</a:t>
            </a: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626262"/>
                </a:solidFill>
                <a:latin typeface="Arial MT"/>
                <a:cs typeface="Arial MT"/>
              </a:rPr>
              <a:t>18</a:t>
            </a:r>
            <a:r>
              <a:rPr dirty="0" sz="800" spc="-10">
                <a:solidFill>
                  <a:srgbClr val="626262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B3B3B"/>
                </a:solidFill>
                <a:latin typeface="Arial MT"/>
                <a:cs typeface="Arial MT"/>
              </a:rPr>
              <a:t>Fazenda</a:t>
            </a:r>
            <a:r>
              <a:rPr dirty="0" sz="800" spc="-1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976189" y="1460647"/>
            <a:ext cx="3042920" cy="6775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42365">
              <a:lnSpc>
                <a:spcPct val="100000"/>
              </a:lnSpc>
              <a:spcBef>
                <a:spcPts val="100"/>
              </a:spcBef>
              <a:tabLst>
                <a:tab pos="3002915" algn="l"/>
              </a:tabLst>
            </a:pPr>
            <a:r>
              <a:rPr dirty="0" sz="800" spc="-20">
                <a:solidFill>
                  <a:srgbClr val="464646"/>
                </a:solidFill>
                <a:latin typeface="Arial MT"/>
                <a:cs typeface="Arial MT"/>
              </a:rPr>
              <a:t>Decreto</a:t>
            </a:r>
            <a:r>
              <a:rPr dirty="0" sz="800" spc="1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F4F4F"/>
                </a:solidFill>
                <a:latin typeface="Arial MT"/>
                <a:cs typeface="Arial MT"/>
              </a:rPr>
              <a:t>N°</a:t>
            </a:r>
            <a:r>
              <a:rPr dirty="0" sz="800" spc="-4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B4B4B"/>
                </a:solidFill>
                <a:latin typeface="Arial MT"/>
                <a:cs typeface="Arial MT"/>
              </a:rPr>
              <a:t>2601</a:t>
            </a:r>
            <a:r>
              <a:rPr dirty="0" sz="800" spc="-1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F3F3F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8C8C8C"/>
                </a:solidFill>
                <a:latin typeface="Arial MT"/>
                <a:cs typeface="Arial MT"/>
              </a:rPr>
              <a:t>17</a:t>
            </a:r>
            <a:r>
              <a:rPr dirty="0" sz="800" spc="380">
                <a:solidFill>
                  <a:srgbClr val="8C8C8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727272"/>
                </a:solidFill>
                <a:latin typeface="Arial MT"/>
                <a:cs typeface="Arial MT"/>
              </a:rPr>
              <a:t>da</a:t>
            </a:r>
            <a:r>
              <a:rPr dirty="0" sz="800" spc="200">
                <a:solidFill>
                  <a:srgbClr val="72727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76767"/>
                </a:solidFill>
                <a:latin typeface="Arial MT"/>
                <a:cs typeface="Arial MT"/>
              </a:rPr>
              <a:t>ali</a:t>
            </a:r>
            <a:r>
              <a:rPr dirty="0" sz="800" spc="125">
                <a:solidFill>
                  <a:srgbClr val="676767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979797"/>
                </a:solidFill>
                <a:latin typeface="Arial MT"/>
                <a:cs typeface="Arial MT"/>
              </a:rPr>
              <a:t>I</a:t>
            </a:r>
            <a:r>
              <a:rPr dirty="0" sz="800" spc="185">
                <a:solidFill>
                  <a:srgbClr val="979797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777777"/>
                </a:solidFill>
                <a:latin typeface="Arial MT"/>
                <a:cs typeface="Arial MT"/>
              </a:rPr>
              <a:t>202't</a:t>
            </a:r>
            <a:r>
              <a:rPr dirty="0" sz="800">
                <a:solidFill>
                  <a:srgbClr val="777777"/>
                </a:solidFill>
                <a:latin typeface="Arial MT"/>
                <a:cs typeface="Arial MT"/>
              </a:rPr>
              <a:t>	</a:t>
            </a:r>
            <a:r>
              <a:rPr dirty="0" sz="800" spc="-50">
                <a:solidFill>
                  <a:srgbClr val="C8C8C8"/>
                </a:solidFill>
                <a:latin typeface="Arial MT"/>
                <a:cs typeface="Arial MT"/>
              </a:rPr>
              <a:t>.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20"/>
              </a:spcBef>
            </a:pPr>
            <a:endParaRPr sz="800">
              <a:latin typeface="Arial MT"/>
              <a:cs typeface="Arial MT"/>
            </a:endParaRPr>
          </a:p>
          <a:p>
            <a:pPr marL="12700" marR="234950" indent="3810">
              <a:lnSpc>
                <a:spcPts val="860"/>
              </a:lnSpc>
            </a:pPr>
            <a:r>
              <a:rPr dirty="0" sz="800" spc="-25">
                <a:solidFill>
                  <a:srgbClr val="6B6B6B"/>
                </a:solidFill>
                <a:latin typeface="Arial MT"/>
                <a:cs typeface="Arial MT"/>
              </a:rPr>
              <a:t>Abre</a:t>
            </a:r>
            <a:r>
              <a:rPr dirty="0" sz="800" spc="-35">
                <a:solidFill>
                  <a:srgbClr val="6B6B6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6D6D6D"/>
                </a:solidFill>
                <a:latin typeface="Arial MT"/>
                <a:cs typeface="Arial MT"/>
              </a:rPr>
              <a:t>crédito</a:t>
            </a:r>
            <a:r>
              <a:rPr dirty="0" sz="800" spc="-15">
                <a:solidFill>
                  <a:srgbClr val="6D6D6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5E5E5E"/>
                </a:solidFill>
                <a:latin typeface="Arial MT"/>
                <a:cs typeface="Arial MT"/>
              </a:rPr>
              <a:t>suplementar</a:t>
            </a:r>
            <a:r>
              <a:rPr dirty="0" sz="800" spc="5">
                <a:solidFill>
                  <a:srgbClr val="5E5E5E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64646"/>
                </a:solidFill>
                <a:latin typeface="Arial MT"/>
                <a:cs typeface="Arial MT"/>
              </a:rPr>
              <a:t>no</a:t>
            </a:r>
            <a:r>
              <a:rPr dirty="0" sz="800" spc="-2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44444"/>
                </a:solidFill>
                <a:latin typeface="Arial MT"/>
                <a:cs typeface="Arial MT"/>
              </a:rPr>
              <a:t>valor</a:t>
            </a:r>
            <a:r>
              <a:rPr dirty="0" sz="800" spc="1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565656"/>
                </a:solidFill>
                <a:latin typeface="Arial MT"/>
                <a:cs typeface="Arial MT"/>
              </a:rPr>
              <a:t>total</a:t>
            </a:r>
            <a:r>
              <a:rPr dirty="0" sz="800" spc="-30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3F3F3F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3B3B3B"/>
                </a:solidFill>
                <a:latin typeface="Arial MT"/>
                <a:cs typeface="Arial MT"/>
              </a:rPr>
              <a:t>R$2.517.01›.›</a:t>
            </a:r>
            <a:r>
              <a:rPr dirty="0" sz="800" spc="2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90">
                <a:solidFill>
                  <a:srgbClr val="6E6E6E"/>
                </a:solidFill>
                <a:latin typeface="Arial MT"/>
                <a:cs typeface="Arial MT"/>
              </a:rPr>
              <a:t>(J\.›</a:t>
            </a:r>
            <a:r>
              <a:rPr dirty="0" sz="800" spc="170">
                <a:solidFill>
                  <a:srgbClr val="6E6E6E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6D6D6D"/>
                </a:solidFill>
                <a:latin typeface="Arial MT"/>
                <a:cs typeface="Arial MT"/>
              </a:rPr>
              <a:t>para </a:t>
            </a:r>
            <a:r>
              <a:rPr dirty="0" sz="800" spc="-10">
                <a:solidFill>
                  <a:srgbClr val="707070"/>
                </a:solidFill>
                <a:latin typeface="Arial MT"/>
                <a:cs typeface="Arial MT"/>
              </a:rPr>
              <a:t>fins</a:t>
            </a:r>
            <a:r>
              <a:rPr dirty="0" sz="800" spc="-45">
                <a:solidFill>
                  <a:srgbClr val="707070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797979"/>
                </a:solidFill>
                <a:latin typeface="Arial MT"/>
                <a:cs typeface="Arial MT"/>
              </a:rPr>
              <a:t>que</a:t>
            </a:r>
            <a:r>
              <a:rPr dirty="0" sz="800" spc="-30">
                <a:solidFill>
                  <a:srgbClr val="79797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777777"/>
                </a:solidFill>
                <a:latin typeface="Arial MT"/>
                <a:cs typeface="Arial MT"/>
              </a:rPr>
              <a:t>se</a:t>
            </a:r>
            <a:r>
              <a:rPr dirty="0" sz="800" spc="-35">
                <a:solidFill>
                  <a:srgbClr val="777777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595959"/>
                </a:solidFill>
                <a:latin typeface="Arial MT"/>
                <a:cs typeface="Arial MT"/>
              </a:rPr>
              <a:t>especifica</a:t>
            </a:r>
            <a:r>
              <a:rPr dirty="0" sz="800" spc="4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707070"/>
                </a:solidFill>
                <a:latin typeface="Arial MT"/>
                <a:cs typeface="Arial MT"/>
              </a:rPr>
              <a:t>e</a:t>
            </a:r>
            <a:r>
              <a:rPr dirty="0" sz="800" spc="-40">
                <a:solidFill>
                  <a:srgbClr val="707070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B3B3B"/>
                </a:solidFill>
                <a:latin typeface="Arial MT"/>
                <a:cs typeface="Arial MT"/>
              </a:rPr>
              <a:t>da </a:t>
            </a:r>
            <a:r>
              <a:rPr dirty="0" sz="800" spc="-20">
                <a:solidFill>
                  <a:srgbClr val="3D3D3D"/>
                </a:solidFill>
                <a:latin typeface="Arial MT"/>
                <a:cs typeface="Arial MT"/>
              </a:rPr>
              <a:t>outras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24242"/>
                </a:solidFill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11224" y="2612109"/>
            <a:ext cx="6240145" cy="9213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3495" marR="5080" indent="785495">
              <a:lnSpc>
                <a:spcPct val="142400"/>
              </a:lnSpc>
              <a:spcBef>
                <a:spcPts val="100"/>
              </a:spcBef>
            </a:pP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O</a:t>
            </a:r>
            <a:r>
              <a:rPr dirty="0" sz="800" spc="-6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83838"/>
                </a:solidFill>
                <a:latin typeface="Arial MT"/>
                <a:cs typeface="Arial MT"/>
              </a:rPr>
              <a:t>PREFEITO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94949"/>
                </a:solidFill>
                <a:latin typeface="Arial MT"/>
                <a:cs typeface="Arial MT"/>
              </a:rPr>
              <a:t>MUNICIPAL,</a:t>
            </a:r>
            <a:r>
              <a:rPr dirty="0" sz="800" spc="4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727272"/>
                </a:solidFill>
                <a:latin typeface="Arial MT"/>
                <a:cs typeface="Arial MT"/>
              </a:rPr>
              <a:t>no</a:t>
            </a:r>
            <a:r>
              <a:rPr dirty="0" sz="800" spc="-15">
                <a:solidFill>
                  <a:srgbClr val="727272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666666"/>
                </a:solidFill>
                <a:latin typeface="Arial MT"/>
                <a:cs typeface="Arial MT"/>
              </a:rPr>
              <a:t>uso</a:t>
            </a:r>
            <a:r>
              <a:rPr dirty="0" sz="800">
                <a:solidFill>
                  <a:srgbClr val="66666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676767"/>
                </a:solidFill>
                <a:latin typeface="Arial MT"/>
                <a:cs typeface="Arial MT"/>
              </a:rPr>
              <a:t>de</a:t>
            </a:r>
            <a:r>
              <a:rPr dirty="0" sz="800">
                <a:solidFill>
                  <a:srgbClr val="676767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6E6E6E"/>
                </a:solidFill>
                <a:latin typeface="Arial MT"/>
                <a:cs typeface="Arial MT"/>
              </a:rPr>
              <a:t>suas</a:t>
            </a:r>
            <a:r>
              <a:rPr dirty="0" sz="800" spc="5">
                <a:solidFill>
                  <a:srgbClr val="6E6E6E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757575"/>
                </a:solidFill>
                <a:latin typeface="Arial MT"/>
                <a:cs typeface="Arial MT"/>
              </a:rPr>
              <a:t>atribuições</a:t>
            </a:r>
            <a:r>
              <a:rPr dirty="0" sz="800" spc="50">
                <a:solidFill>
                  <a:srgbClr val="757575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757575"/>
                </a:solidFill>
                <a:latin typeface="Arial MT"/>
                <a:cs typeface="Arial MT"/>
              </a:rPr>
              <a:t>legais,</a:t>
            </a:r>
            <a:r>
              <a:rPr dirty="0" sz="800" spc="-15">
                <a:solidFill>
                  <a:srgbClr val="757575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626262"/>
                </a:solidFill>
                <a:latin typeface="Arial MT"/>
                <a:cs typeface="Arial MT"/>
              </a:rPr>
              <a:t>constitucionais</a:t>
            </a:r>
            <a:r>
              <a:rPr dirty="0" sz="800" spc="-25">
                <a:solidFill>
                  <a:srgbClr val="62626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777777"/>
                </a:solidFill>
                <a:latin typeface="Arial MT"/>
                <a:cs typeface="Arial MT"/>
              </a:rPr>
              <a:t>e</a:t>
            </a:r>
            <a:r>
              <a:rPr dirty="0" sz="800" spc="-25">
                <a:solidFill>
                  <a:srgbClr val="777777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6E6E6E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6E6E6E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F4F4F"/>
                </a:solidFill>
                <a:latin typeface="Arial MT"/>
                <a:cs typeface="Arial MT"/>
              </a:rPr>
              <a:t>acordo</a:t>
            </a:r>
            <a:r>
              <a:rPr dirty="0" sz="80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525252"/>
                </a:solidFill>
                <a:latin typeface="Arial MT"/>
                <a:cs typeface="Arial MT"/>
              </a:rPr>
              <a:t>com</a:t>
            </a:r>
            <a:r>
              <a:rPr dirty="0" sz="800" spc="-3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878787"/>
                </a:solidFill>
                <a:latin typeface="Arial MT"/>
                <a:cs typeface="Arial MT"/>
              </a:rPr>
              <a:t>o</a:t>
            </a:r>
            <a:r>
              <a:rPr dirty="0" sz="800" spc="-5">
                <a:solidFill>
                  <a:srgbClr val="878787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6B6B6B"/>
                </a:solidFill>
                <a:latin typeface="Arial MT"/>
                <a:cs typeface="Arial MT"/>
              </a:rPr>
              <a:t>que</a:t>
            </a:r>
            <a:r>
              <a:rPr dirty="0" sz="800" spc="-5">
                <a:solidFill>
                  <a:srgbClr val="6B6B6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84848"/>
                </a:solidFill>
                <a:latin typeface="Arial MT"/>
                <a:cs typeface="Arial MT"/>
              </a:rPr>
              <a:t>lhe</a:t>
            </a:r>
            <a:r>
              <a:rPr dirty="0" sz="800" spc="-2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525252"/>
                </a:solidFill>
                <a:latin typeface="Arial MT"/>
                <a:cs typeface="Arial MT"/>
              </a:rPr>
              <a:t>confere</a:t>
            </a:r>
            <a:r>
              <a:rPr dirty="0" sz="800" spc="3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65656"/>
                </a:solidFill>
                <a:latin typeface="Arial MT"/>
                <a:cs typeface="Arial MT"/>
              </a:rPr>
              <a:t>o</a:t>
            </a:r>
            <a:r>
              <a:rPr dirty="0" sz="800" spc="-5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8E8E8E"/>
                </a:solidFill>
                <a:latin typeface="Arial MT"/>
                <a:cs typeface="Arial MT"/>
              </a:rPr>
              <a:t>‹ir</a:t>
            </a:r>
            <a:r>
              <a:rPr dirty="0" sz="800" spc="-60">
                <a:solidFill>
                  <a:srgbClr val="8E8E8E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707070"/>
                </a:solidFill>
                <a:latin typeface="Arial MT"/>
                <a:cs typeface="Arial MT"/>
              </a:rPr>
              <a:t>.</a:t>
            </a:r>
            <a:r>
              <a:rPr dirty="0" sz="800" spc="-65">
                <a:solidFill>
                  <a:srgbClr val="707070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878787"/>
                </a:solidFill>
                <a:latin typeface="Arial MT"/>
                <a:cs typeface="Arial MT"/>
              </a:rPr>
              <a:t>It’</a:t>
            </a:r>
            <a:r>
              <a:rPr dirty="0" sz="800" spc="280">
                <a:solidFill>
                  <a:srgbClr val="878787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878787"/>
                </a:solidFill>
                <a:latin typeface="Arial MT"/>
                <a:cs typeface="Arial MT"/>
              </a:rPr>
              <a:t>da</a:t>
            </a:r>
            <a:r>
              <a:rPr dirty="0" sz="800" spc="-20">
                <a:solidFill>
                  <a:srgbClr val="878787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A2A2A"/>
                </a:solidFill>
                <a:latin typeface="Arial MT"/>
                <a:cs typeface="Arial MT"/>
              </a:rPr>
              <a:t>LEI</a:t>
            </a:r>
            <a:r>
              <a:rPr dirty="0" sz="800" spc="-4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N°</a:t>
            </a:r>
            <a:r>
              <a:rPr dirty="0" sz="800" spc="-5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2D2D2D"/>
                </a:solidFill>
                <a:latin typeface="Arial MT"/>
                <a:cs typeface="Arial MT"/>
              </a:rPr>
              <a:t>823/2023</a:t>
            </a:r>
            <a:r>
              <a:rPr dirty="0" sz="800" spc="2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F3F3F"/>
                </a:solidFill>
                <a:latin typeface="Arial MT"/>
                <a:cs typeface="Arial MT"/>
              </a:rPr>
              <a:t>datada</a:t>
            </a:r>
            <a:r>
              <a:rPr dirty="0" sz="800" spc="1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de </a:t>
            </a:r>
            <a:r>
              <a:rPr dirty="0" sz="800" spc="-35">
                <a:solidFill>
                  <a:srgbClr val="3F3F3F"/>
                </a:solidFill>
                <a:latin typeface="Arial MT"/>
                <a:cs typeface="Arial MT"/>
              </a:rPr>
              <a:t>21/12/2023,</a:t>
            </a:r>
            <a:r>
              <a:rPr dirty="0" sz="800" spc="4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F3F3F"/>
                </a:solidFill>
                <a:latin typeface="Arial MT"/>
                <a:cs typeface="Arial MT"/>
              </a:rPr>
              <a:t>publicada</a:t>
            </a:r>
            <a:r>
              <a:rPr dirty="0" sz="800" spc="3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727272"/>
                </a:solidFill>
                <a:latin typeface="Arial MT"/>
                <a:cs typeface="Arial MT"/>
              </a:rPr>
              <a:t>em</a:t>
            </a:r>
            <a:r>
              <a:rPr dirty="0" sz="800" spc="180">
                <a:solidFill>
                  <a:srgbClr val="727272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6E6E6E"/>
                </a:solidFill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 spc="-50">
                <a:solidFill>
                  <a:srgbClr val="484848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I3</a:t>
            </a:r>
            <a:r>
              <a:rPr dirty="0" u="sng" sz="800" spc="-5">
                <a:solidFill>
                  <a:srgbClr val="484848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3D3D3D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55">
                <a:solidFill>
                  <a:srgbClr val="3D3D3D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606060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-40">
                <a:solidFill>
                  <a:srgbClr val="606060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343434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-15">
                <a:solidFill>
                  <a:srgbClr val="343434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343434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15">
                <a:solidFill>
                  <a:srgbClr val="343434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808080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-30">
                <a:solidFill>
                  <a:srgbClr val="808080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solidFill>
                  <a:srgbClr val="464646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A.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29"/>
              </a:spcBef>
            </a:pPr>
            <a:endParaRPr sz="800">
              <a:latin typeface="Arial MT"/>
              <a:cs typeface="Arial MT"/>
            </a:endParaRPr>
          </a:p>
          <a:p>
            <a:pPr marL="320675">
              <a:lnSpc>
                <a:spcPct val="100000"/>
              </a:lnSpc>
            </a:pP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Artigo</a:t>
            </a:r>
            <a:r>
              <a:rPr dirty="0" sz="800" spc="-3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94949"/>
                </a:solidFill>
                <a:latin typeface="Arial MT"/>
                <a:cs typeface="Arial MT"/>
              </a:rPr>
              <a:t>1º</a:t>
            </a:r>
            <a:r>
              <a:rPr dirty="0" sz="800" spc="-4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05050"/>
                </a:solidFill>
                <a:latin typeface="Arial MT"/>
                <a:cs typeface="Arial MT"/>
              </a:rPr>
              <a:t>-</a:t>
            </a:r>
            <a:r>
              <a:rPr dirty="0" sz="800" spc="15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D4D4D"/>
                </a:solidFill>
                <a:latin typeface="Arial MT"/>
                <a:cs typeface="Arial MT"/>
              </a:rPr>
              <a:t>Fica </a:t>
            </a:r>
            <a:r>
              <a:rPr dirty="0" sz="800" spc="-20">
                <a:solidFill>
                  <a:srgbClr val="444444"/>
                </a:solidFill>
                <a:latin typeface="Arial MT"/>
                <a:cs typeface="Arial MT"/>
              </a:rPr>
              <a:t>aberto</a:t>
            </a:r>
            <a:r>
              <a:rPr dirty="0" sz="800" spc="-1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crédito</a:t>
            </a:r>
            <a:r>
              <a:rPr dirty="0" sz="800" spc="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696969"/>
                </a:solidFill>
                <a:latin typeface="Arial MT"/>
                <a:cs typeface="Arial MT"/>
              </a:rPr>
              <a:t>suplementar</a:t>
            </a:r>
            <a:r>
              <a:rPr dirty="0" sz="800" spc="55">
                <a:solidFill>
                  <a:srgbClr val="69696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26262"/>
                </a:solidFill>
                <a:latin typeface="Arial MT"/>
                <a:cs typeface="Arial MT"/>
              </a:rPr>
              <a:t>as</a:t>
            </a:r>
            <a:r>
              <a:rPr dirty="0" sz="800" spc="-10">
                <a:solidFill>
                  <a:srgbClr val="626262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666666"/>
                </a:solidFill>
                <a:latin typeface="Arial MT"/>
                <a:cs typeface="Arial MT"/>
              </a:rPr>
              <a:t>seguintes</a:t>
            </a:r>
            <a:r>
              <a:rPr dirty="0" sz="800" spc="35">
                <a:solidFill>
                  <a:srgbClr val="66666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777777"/>
                </a:solidFill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64092" y="4233974"/>
            <a:ext cx="2595880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sng" sz="800">
                <a:solidFill>
                  <a:srgbClr val="1C1C1C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85">
                <a:solidFill>
                  <a:srgbClr val="1C1C1C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solidFill>
                  <a:srgbClr val="343434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solidFill>
                  <a:srgbClr val="343434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330"/>
              </a:spcBef>
            </a:pPr>
            <a:r>
              <a:rPr dirty="0" sz="950" b="1">
                <a:solidFill>
                  <a:srgbClr val="2D2D2D"/>
                </a:solidFill>
                <a:latin typeface="Arial"/>
                <a:cs typeface="Arial"/>
              </a:rPr>
              <a:t>PREFEITURA</a:t>
            </a:r>
            <a:r>
              <a:rPr dirty="0" sz="950" spc="25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A2A2A"/>
                </a:solidFill>
                <a:latin typeface="Arial"/>
                <a:cs typeface="Arial"/>
              </a:rPr>
              <a:t>MUNICIPAL</a:t>
            </a:r>
            <a:r>
              <a:rPr dirty="0" sz="950" spc="25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6B6B6B"/>
                </a:solidFill>
                <a:latin typeface="Arial"/>
                <a:cs typeface="Arial"/>
              </a:rPr>
              <a:t>DE</a:t>
            </a:r>
            <a:r>
              <a:rPr dirty="0" sz="950" spc="-35" b="1">
                <a:solidFill>
                  <a:srgbClr val="6B6B6B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646464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83488" y="4543402"/>
            <a:ext cx="3568700" cy="52832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  <a:tabLst>
                <a:tab pos="782955" algn="l"/>
              </a:tabLst>
            </a:pP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01.06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	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Secretária</a:t>
            </a:r>
            <a:r>
              <a:rPr dirty="0" sz="800" spc="4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Municipal</a:t>
            </a:r>
            <a:r>
              <a:rPr dirty="0" sz="800" spc="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26262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626262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666666"/>
                </a:solidFill>
                <a:latin typeface="Arial MT"/>
                <a:cs typeface="Arial MT"/>
              </a:rPr>
              <a:t>Administração</a:t>
            </a:r>
            <a:endParaRPr sz="800">
              <a:latin typeface="Arial MT"/>
              <a:cs typeface="Arial MT"/>
            </a:endParaRPr>
          </a:p>
          <a:p>
            <a:pPr marL="12700" marR="5080" indent="635">
              <a:lnSpc>
                <a:spcPct val="127400"/>
              </a:lnSpc>
              <a:spcBef>
                <a:spcPts val="145"/>
              </a:spcBef>
              <a:tabLst>
                <a:tab pos="779780" algn="l"/>
              </a:tabLst>
            </a:pPr>
            <a:r>
              <a:rPr dirty="0" sz="800" spc="-20">
                <a:solidFill>
                  <a:srgbClr val="2D2D2D"/>
                </a:solidFill>
                <a:latin typeface="Arial MT"/>
                <a:cs typeface="Arial MT"/>
              </a:rPr>
              <a:t>2.802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	</a:t>
            </a:r>
            <a:r>
              <a:rPr dirty="0" sz="800" spc="-22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A3A3A"/>
                </a:solidFill>
                <a:latin typeface="Arial MT"/>
                <a:cs typeface="Arial MT"/>
              </a:rPr>
              <a:t>Manutencão</a:t>
            </a:r>
            <a:r>
              <a:rPr dirty="0" sz="800" spc="8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e</a:t>
            </a:r>
            <a:r>
              <a:rPr dirty="0" sz="800" spc="-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13131"/>
                </a:solidFill>
                <a:latin typeface="Arial MT"/>
                <a:cs typeface="Arial MT"/>
              </a:rPr>
              <a:t>Operacionalizacão</a:t>
            </a:r>
            <a:r>
              <a:rPr dirty="0" sz="800" spc="-5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676767"/>
                </a:solidFill>
                <a:latin typeface="Arial MT"/>
                <a:cs typeface="Arial MT"/>
              </a:rPr>
              <a:t>das</a:t>
            </a:r>
            <a:r>
              <a:rPr dirty="0" sz="800" spc="15">
                <a:solidFill>
                  <a:srgbClr val="676767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6D6D6D"/>
                </a:solidFill>
                <a:latin typeface="Arial MT"/>
                <a:cs typeface="Arial MT"/>
              </a:rPr>
              <a:t>Unidades</a:t>
            </a:r>
            <a:r>
              <a:rPr dirty="0" sz="800" spc="114">
                <a:solidFill>
                  <a:srgbClr val="6D6D6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707070"/>
                </a:solidFill>
                <a:latin typeface="Arial MT"/>
                <a:cs typeface="Arial MT"/>
              </a:rPr>
              <a:t>Administrativas 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3.1.9.0.13.03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	</a:t>
            </a:r>
            <a:r>
              <a:rPr dirty="0" sz="800" spc="-35">
                <a:solidFill>
                  <a:srgbClr val="363636"/>
                </a:solidFill>
                <a:latin typeface="Arial MT"/>
                <a:cs typeface="Arial MT"/>
              </a:rPr>
              <a:t>OBRIGAÇÕES</a:t>
            </a:r>
            <a:r>
              <a:rPr dirty="0" sz="800" spc="5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4B4B4B"/>
                </a:solidFill>
                <a:latin typeface="Arial MT"/>
                <a:cs typeface="Arial MT"/>
              </a:rPr>
              <a:t>PATRONIAS</a:t>
            </a:r>
            <a:r>
              <a:rPr dirty="0" sz="800" spc="2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747474"/>
                </a:solidFill>
                <a:latin typeface="Arial MT"/>
                <a:cs typeface="Arial MT"/>
              </a:rPr>
              <a:t>-</a:t>
            </a:r>
            <a:r>
              <a:rPr dirty="0" sz="800" spc="-40">
                <a:solidFill>
                  <a:srgbClr val="74747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646464"/>
                </a:solidFill>
                <a:latin typeface="Arial MT"/>
                <a:cs typeface="Arial MT"/>
              </a:rPr>
              <a:t>INSS</a:t>
            </a:r>
            <a:r>
              <a:rPr dirty="0" sz="800" spc="5">
                <a:solidFill>
                  <a:srgbClr val="646464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8C8C8C"/>
                </a:solidFill>
                <a:latin typeface="Arial MT"/>
                <a:cs typeface="Arial MT"/>
              </a:rPr>
              <a:t>/</a:t>
            </a:r>
            <a:r>
              <a:rPr dirty="0" sz="800" spc="-20">
                <a:solidFill>
                  <a:srgbClr val="8C8C8C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757575"/>
                </a:solidFill>
                <a:latin typeface="Arial MT"/>
                <a:cs typeface="Arial MT"/>
              </a:rPr>
              <a:t>REG.</a:t>
            </a:r>
            <a:r>
              <a:rPr dirty="0" sz="800" spc="-15">
                <a:solidFill>
                  <a:srgbClr val="757575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707070"/>
                </a:solidFill>
                <a:latin typeface="Arial MT"/>
                <a:cs typeface="Arial MT"/>
              </a:rPr>
              <a:t>PROP.</a:t>
            </a:r>
            <a:r>
              <a:rPr dirty="0" sz="800" spc="-25">
                <a:solidFill>
                  <a:srgbClr val="707070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797979"/>
                </a:solidFill>
                <a:latin typeface="Arial MT"/>
                <a:cs typeface="Arial MT"/>
              </a:rPr>
              <a:t>PREV.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448180" y="4930524"/>
            <a:ext cx="164465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6B6B6B"/>
                </a:solidFill>
                <a:latin typeface="Arial MT"/>
                <a:cs typeface="Arial MT"/>
              </a:rPr>
              <a:t>Recursos</a:t>
            </a:r>
            <a:r>
              <a:rPr dirty="0" sz="750" spc="100">
                <a:solidFill>
                  <a:srgbClr val="6B6B6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7B7B7B"/>
                </a:solidFill>
                <a:latin typeface="Arial MT"/>
                <a:cs typeface="Arial MT"/>
              </a:rPr>
              <a:t>não</a:t>
            </a:r>
            <a:r>
              <a:rPr dirty="0" sz="750" spc="45">
                <a:solidFill>
                  <a:srgbClr val="7B7B7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Vinculados</a:t>
            </a:r>
            <a:r>
              <a:rPr dirty="0" sz="750" spc="8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65656"/>
                </a:solidFill>
                <a:latin typeface="Arial MT"/>
                <a:cs typeface="Arial MT"/>
              </a:rPr>
              <a:t>de</a:t>
            </a:r>
            <a:r>
              <a:rPr dirty="0" sz="750" spc="55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494949"/>
                </a:solidFill>
                <a:latin typeface="Arial MT"/>
                <a:cs typeface="Arial MT"/>
              </a:rPr>
              <a:t>imposto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300120" y="4895064"/>
            <a:ext cx="539115" cy="505459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375"/>
              </a:spcBef>
            </a:pPr>
            <a:r>
              <a:rPr dirty="0" sz="750" spc="-70">
                <a:solidFill>
                  <a:srgbClr val="828282"/>
                </a:solidFill>
                <a:latin typeface="Arial MT"/>
                <a:cs typeface="Arial MT"/>
              </a:rPr>
              <a:t>!\&lt;</a:t>
            </a:r>
            <a:r>
              <a:rPr dirty="0" sz="750" spc="-75">
                <a:solidFill>
                  <a:srgbClr val="828282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727272"/>
                </a:solidFill>
                <a:latin typeface="Arial MT"/>
                <a:cs typeface="Arial MT"/>
              </a:rPr>
              <a:t>5.</a:t>
            </a:r>
            <a:r>
              <a:rPr dirty="0" sz="750" spc="-130">
                <a:solidFill>
                  <a:srgbClr val="727272"/>
                </a:solidFill>
                <a:latin typeface="Arial MT"/>
                <a:cs typeface="Arial MT"/>
              </a:rPr>
              <a:t> </a:t>
            </a:r>
            <a:r>
              <a:rPr dirty="0" sz="750" spc="-170">
                <a:solidFill>
                  <a:srgbClr val="5E5E5E"/>
                </a:solidFill>
                <a:latin typeface="Arial MT"/>
                <a:cs typeface="Arial MT"/>
              </a:rPr>
              <a:t>?‹</a:t>
            </a:r>
            <a:r>
              <a:rPr dirty="0" sz="750" spc="-70">
                <a:solidFill>
                  <a:srgbClr val="5E5E5E"/>
                </a:solidFill>
                <a:latin typeface="Arial MT"/>
                <a:cs typeface="Arial MT"/>
              </a:rPr>
              <a:t> </a:t>
            </a:r>
            <a:r>
              <a:rPr dirty="0" sz="750" spc="-35">
                <a:solidFill>
                  <a:srgbClr val="5E5E5E"/>
                </a:solidFill>
                <a:latin typeface="Arial MT"/>
                <a:cs typeface="Arial MT"/>
              </a:rPr>
              <a:t>3ü</a:t>
            </a:r>
            <a:r>
              <a:rPr dirty="0" sz="750" spc="35">
                <a:solidFill>
                  <a:srgbClr val="5E5E5E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B1B1B1"/>
                </a:solidFill>
                <a:latin typeface="Arial MT"/>
                <a:cs typeface="Arial MT"/>
              </a:rPr>
              <a:t>0'i</a:t>
            </a:r>
            <a:endParaRPr sz="7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00"/>
              </a:spcBef>
            </a:pPr>
            <a:r>
              <a:rPr dirty="0" sz="800" spc="-30">
                <a:solidFill>
                  <a:srgbClr val="7E7E7E"/>
                </a:solidFill>
                <a:latin typeface="Arial MT"/>
                <a:cs typeface="Arial MT"/>
              </a:rPr>
              <a:t>!›üfi.f›</a:t>
            </a:r>
            <a:r>
              <a:rPr dirty="0" sz="800" spc="-7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7E7E7E"/>
                </a:solidFill>
                <a:latin typeface="Arial MT"/>
                <a:cs typeface="Arial MT"/>
              </a:rPr>
              <a:t>30,0f'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84"/>
              </a:spcBef>
            </a:pPr>
            <a:r>
              <a:rPr dirty="0" sz="800" spc="-10">
                <a:solidFill>
                  <a:srgbClr val="999999"/>
                </a:solidFill>
                <a:latin typeface="Arial MT"/>
                <a:cs typeface="Arial MT"/>
              </a:rPr>
              <a:t>!i•</a:t>
            </a:r>
            <a:r>
              <a:rPr dirty="0" sz="800" spc="-10">
                <a:solidFill>
                  <a:srgbClr val="5D5D5D"/>
                </a:solidFill>
                <a:latin typeface="Arial MT"/>
                <a:cs typeface="Arial MT"/>
              </a:rPr>
              <a:t>!i.030.0(*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974750" y="5033842"/>
            <a:ext cx="1440180" cy="3670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20" b="1">
                <a:solidFill>
                  <a:srgbClr val="797979"/>
                </a:solidFill>
                <a:latin typeface="Arial"/>
                <a:cs typeface="Arial"/>
              </a:rPr>
              <a:t>Total</a:t>
            </a:r>
            <a:r>
              <a:rPr dirty="0" sz="800" spc="5" b="1">
                <a:solidFill>
                  <a:srgbClr val="797979"/>
                </a:solidFill>
                <a:latin typeface="Arial"/>
                <a:cs typeface="Arial"/>
              </a:rPr>
              <a:t> </a:t>
            </a:r>
            <a:r>
              <a:rPr dirty="0" sz="800" spc="-30" b="1">
                <a:solidFill>
                  <a:srgbClr val="797979"/>
                </a:solidFill>
                <a:latin typeface="Arial"/>
                <a:cs typeface="Arial"/>
              </a:rPr>
              <a:t>do</a:t>
            </a:r>
            <a:r>
              <a:rPr dirty="0" sz="800" spc="-25" b="1">
                <a:solidFill>
                  <a:srgbClr val="797979"/>
                </a:solidFill>
                <a:latin typeface="Arial"/>
                <a:cs typeface="Arial"/>
              </a:rPr>
              <a:t> </a:t>
            </a:r>
            <a:r>
              <a:rPr dirty="0" sz="800" spc="-20" b="1">
                <a:solidFill>
                  <a:srgbClr val="757575"/>
                </a:solidFill>
                <a:latin typeface="Arial"/>
                <a:cs typeface="Arial"/>
              </a:rPr>
              <a:t>Projeto</a:t>
            </a:r>
            <a:r>
              <a:rPr dirty="0" sz="800" spc="20" b="1">
                <a:solidFill>
                  <a:srgbClr val="757575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7C7C7C"/>
                </a:solidFill>
                <a:latin typeface="Arial"/>
                <a:cs typeface="Arial"/>
              </a:rPr>
              <a:t>/</a:t>
            </a:r>
            <a:r>
              <a:rPr dirty="0" sz="800" spc="-30" b="1">
                <a:solidFill>
                  <a:srgbClr val="7C7C7C"/>
                </a:solidFill>
                <a:latin typeface="Arial"/>
                <a:cs typeface="Arial"/>
              </a:rPr>
              <a:t> </a:t>
            </a:r>
            <a:r>
              <a:rPr dirty="0" sz="800" spc="-30" b="1">
                <a:solidFill>
                  <a:srgbClr val="3D3D3D"/>
                </a:solidFill>
                <a:latin typeface="Arial"/>
                <a:cs typeface="Arial"/>
              </a:rPr>
              <a:t>Atividade</a:t>
            </a:r>
            <a:r>
              <a:rPr dirty="0" sz="800" spc="-10" b="1">
                <a:solidFill>
                  <a:srgbClr val="3D3D3D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5B5B5B"/>
                </a:solidFill>
                <a:latin typeface="Arial"/>
                <a:cs typeface="Arial"/>
              </a:rPr>
              <a:t>RS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800">
                <a:solidFill>
                  <a:srgbClr val="757575"/>
                </a:solidFill>
                <a:latin typeface="Arial MT"/>
                <a:cs typeface="Arial MT"/>
              </a:rPr>
              <a:t>Total</a:t>
            </a:r>
            <a:r>
              <a:rPr dirty="0" sz="800" spc="-5">
                <a:solidFill>
                  <a:srgbClr val="757575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797979"/>
                </a:solidFill>
                <a:latin typeface="Arial MT"/>
                <a:cs typeface="Arial MT"/>
              </a:rPr>
              <a:t>da</a:t>
            </a:r>
            <a:r>
              <a:rPr dirty="0" sz="800" spc="-30">
                <a:solidFill>
                  <a:srgbClr val="79797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727272"/>
                </a:solidFill>
                <a:latin typeface="Arial MT"/>
                <a:cs typeface="Arial MT"/>
              </a:rPr>
              <a:t>Unidade</a:t>
            </a:r>
            <a:r>
              <a:rPr dirty="0" sz="800" spc="220">
                <a:solidFill>
                  <a:srgbClr val="727272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858585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78208" y="5356739"/>
            <a:ext cx="589280" cy="52832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480"/>
              </a:spcBef>
            </a:pPr>
            <a:r>
              <a:rPr dirty="0" sz="800" spc="-10" b="1">
                <a:solidFill>
                  <a:srgbClr val="343434"/>
                </a:solidFill>
                <a:latin typeface="Arial"/>
                <a:cs typeface="Arial"/>
              </a:rPr>
              <a:t>01.13</a:t>
            </a:r>
            <a:endParaRPr sz="800">
              <a:latin typeface="Arial"/>
              <a:cs typeface="Arial"/>
            </a:endParaRPr>
          </a:p>
          <a:p>
            <a:pPr marL="12700" marR="5080" indent="3175">
              <a:lnSpc>
                <a:spcPct val="132400"/>
              </a:lnSpc>
              <a:spcBef>
                <a:spcPts val="75"/>
              </a:spcBef>
            </a:pPr>
            <a:r>
              <a:rPr dirty="0" sz="800" spc="-10">
                <a:solidFill>
                  <a:srgbClr val="262626"/>
                </a:solidFill>
                <a:latin typeface="Arial MT"/>
                <a:cs typeface="Arial MT"/>
              </a:rPr>
              <a:t>2.825 </a:t>
            </a:r>
            <a:r>
              <a:rPr dirty="0" sz="800" spc="-25">
                <a:solidFill>
                  <a:srgbClr val="262626"/>
                </a:solidFill>
                <a:latin typeface="Arial MT"/>
                <a:cs typeface="Arial MT"/>
              </a:rPr>
              <a:t>ú.3.9.0.39.05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351061" y="5347601"/>
            <a:ext cx="2649855" cy="5372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76580" indent="635">
              <a:lnSpc>
                <a:spcPct val="147400"/>
              </a:lnSpc>
              <a:spcBef>
                <a:spcPts val="100"/>
              </a:spcBef>
            </a:pPr>
            <a:r>
              <a:rPr dirty="0" sz="800" spc="-30" b="1">
                <a:solidFill>
                  <a:srgbClr val="363636"/>
                </a:solidFill>
                <a:latin typeface="Arial"/>
                <a:cs typeface="Arial"/>
              </a:rPr>
              <a:t>Secretaria</a:t>
            </a:r>
            <a:r>
              <a:rPr dirty="0" sz="800" spc="100" b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Municipal</a:t>
            </a:r>
            <a:r>
              <a:rPr dirty="0" sz="800" spc="6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96969"/>
                </a:solidFill>
                <a:latin typeface="Arial MT"/>
                <a:cs typeface="Arial MT"/>
              </a:rPr>
              <a:t>de</a:t>
            </a:r>
            <a:r>
              <a:rPr dirty="0" sz="800" spc="5">
                <a:solidFill>
                  <a:srgbClr val="69696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76767"/>
                </a:solidFill>
                <a:latin typeface="Arial MT"/>
                <a:cs typeface="Arial MT"/>
              </a:rPr>
              <a:t>Serviços</a:t>
            </a:r>
            <a:r>
              <a:rPr dirty="0" sz="800" spc="35">
                <a:solidFill>
                  <a:srgbClr val="676767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707070"/>
                </a:solidFill>
                <a:latin typeface="Arial MT"/>
                <a:cs typeface="Arial MT"/>
              </a:rPr>
              <a:t>Públicos </a:t>
            </a:r>
            <a:r>
              <a:rPr dirty="0" baseline="3472" sz="1200" spc="-75">
                <a:solidFill>
                  <a:srgbClr val="363636"/>
                </a:solidFill>
                <a:latin typeface="Arial MT"/>
                <a:cs typeface="Arial MT"/>
              </a:rPr>
              <a:t>ManutenÇào</a:t>
            </a:r>
            <a:r>
              <a:rPr dirty="0" baseline="3472" sz="1200" spc="187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626262"/>
                </a:solidFill>
                <a:latin typeface="Arial MT"/>
                <a:cs typeface="Arial MT"/>
              </a:rPr>
              <a:t>e</a:t>
            </a:r>
            <a:r>
              <a:rPr dirty="0" baseline="3472" sz="1200" spc="7">
                <a:solidFill>
                  <a:srgbClr val="626262"/>
                </a:solidFill>
                <a:latin typeface="Arial MT"/>
                <a:cs typeface="Arial MT"/>
              </a:rPr>
              <a:t> </a:t>
            </a:r>
            <a:r>
              <a:rPr dirty="0" baseline="3472" sz="1200" spc="-44">
                <a:solidFill>
                  <a:srgbClr val="545454"/>
                </a:solidFill>
                <a:latin typeface="Arial MT"/>
                <a:cs typeface="Arial MT"/>
              </a:rPr>
              <a:t>Operacionaliza</a:t>
            </a:r>
            <a:r>
              <a:rPr dirty="0" sz="800" spc="-30">
                <a:solidFill>
                  <a:srgbClr val="545454"/>
                </a:solidFill>
                <a:latin typeface="Arial MT"/>
                <a:cs typeface="Arial MT"/>
              </a:rPr>
              <a:t>cã</a:t>
            </a:r>
            <a:r>
              <a:rPr dirty="0" baseline="3472" sz="1200" spc="-44">
                <a:solidFill>
                  <a:srgbClr val="545454"/>
                </a:solidFill>
                <a:latin typeface="Arial MT"/>
                <a:cs typeface="Arial MT"/>
              </a:rPr>
              <a:t>o </a:t>
            </a:r>
            <a:r>
              <a:rPr dirty="0" baseline="3472" sz="1200" spc="-30">
                <a:solidFill>
                  <a:srgbClr val="707070"/>
                </a:solidFill>
                <a:latin typeface="Arial MT"/>
                <a:cs typeface="Arial MT"/>
              </a:rPr>
              <a:t>da</a:t>
            </a:r>
            <a:r>
              <a:rPr dirty="0" baseline="3472" sz="1200" spc="15">
                <a:solidFill>
                  <a:srgbClr val="707070"/>
                </a:solidFill>
                <a:latin typeface="Arial MT"/>
                <a:cs typeface="Arial MT"/>
              </a:rPr>
              <a:t> </a:t>
            </a:r>
            <a:r>
              <a:rPr dirty="0" baseline="3472" sz="1200" spc="-30">
                <a:solidFill>
                  <a:srgbClr val="727272"/>
                </a:solidFill>
                <a:latin typeface="Arial MT"/>
                <a:cs typeface="Arial MT"/>
              </a:rPr>
              <a:t>Secretária</a:t>
            </a:r>
            <a:endParaRPr baseline="3472"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800" spc="-30">
                <a:solidFill>
                  <a:srgbClr val="3F3F3F"/>
                </a:solidFill>
                <a:latin typeface="Arial MT"/>
                <a:cs typeface="Arial MT"/>
              </a:rPr>
              <a:t>DEMAIS</a:t>
            </a:r>
            <a:r>
              <a:rPr dirty="0" sz="800" spc="1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13131"/>
                </a:solidFill>
                <a:latin typeface="Arial MT"/>
                <a:cs typeface="Arial MT"/>
              </a:rPr>
              <a:t>SERVICOS</a:t>
            </a:r>
            <a:r>
              <a:rPr dirty="0" sz="800" spc="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727272"/>
                </a:solidFill>
                <a:latin typeface="Arial MT"/>
                <a:cs typeface="Arial MT"/>
              </a:rPr>
              <a:t>DE </a:t>
            </a:r>
            <a:r>
              <a:rPr dirty="0" sz="800" spc="-35">
                <a:solidFill>
                  <a:srgbClr val="626262"/>
                </a:solidFill>
                <a:latin typeface="Arial MT"/>
                <a:cs typeface="Arial MT"/>
              </a:rPr>
              <a:t>TERCEIROS</a:t>
            </a:r>
            <a:r>
              <a:rPr dirty="0" sz="800" spc="15">
                <a:solidFill>
                  <a:srgbClr val="62626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D6D6D"/>
                </a:solidFill>
                <a:latin typeface="Arial MT"/>
                <a:cs typeface="Arial MT"/>
              </a:rPr>
              <a:t>-</a:t>
            </a:r>
            <a:r>
              <a:rPr dirty="0" sz="800" spc="-55">
                <a:solidFill>
                  <a:srgbClr val="6D6D6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6B6B6B"/>
                </a:solidFill>
                <a:latin typeface="Arial MT"/>
                <a:cs typeface="Arial MT"/>
              </a:rPr>
              <a:t>PESSOA</a:t>
            </a:r>
            <a:r>
              <a:rPr dirty="0" sz="800" spc="5">
                <a:solidFill>
                  <a:srgbClr val="6B6B6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6E6E6E"/>
                </a:solidFill>
                <a:latin typeface="Arial MT"/>
                <a:cs typeface="Arial MT"/>
              </a:rPr>
              <a:t>JURIDICA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447680" y="5737516"/>
            <a:ext cx="7658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solidFill>
                  <a:srgbClr val="606060"/>
                </a:solidFill>
                <a:latin typeface="Arial MT"/>
                <a:cs typeface="Arial MT"/>
              </a:rPr>
              <a:t>Royalties</a:t>
            </a:r>
            <a:r>
              <a:rPr dirty="0" sz="800" spc="10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7C7C7C"/>
                </a:solidFill>
                <a:latin typeface="Arial MT"/>
                <a:cs typeface="Arial MT"/>
              </a:rPr>
              <a:t>-</a:t>
            </a:r>
            <a:r>
              <a:rPr dirty="0" sz="800" spc="-5">
                <a:solidFill>
                  <a:srgbClr val="7C7C7C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64646"/>
                </a:solidFill>
                <a:latin typeface="Arial MT"/>
                <a:cs typeface="Arial MT"/>
              </a:rPr>
              <a:t>União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212445" y="5694869"/>
            <a:ext cx="599440" cy="67754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434"/>
              </a:spcBef>
            </a:pPr>
            <a:r>
              <a:rPr dirty="0" sz="800" spc="-45">
                <a:solidFill>
                  <a:srgbClr val="6D6D6D"/>
                </a:solidFill>
                <a:latin typeface="Arial MT"/>
                <a:cs typeface="Arial MT"/>
              </a:rPr>
              <a:t>1.</a:t>
            </a:r>
            <a:r>
              <a:rPr dirty="0" sz="800" spc="-100">
                <a:solidFill>
                  <a:srgbClr val="6D6D6D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A5A5A5"/>
                </a:solidFill>
                <a:latin typeface="Arial MT"/>
                <a:cs typeface="Arial MT"/>
              </a:rPr>
              <a:t>f›L</a:t>
            </a:r>
            <a:r>
              <a:rPr dirty="0" sz="800" spc="-35">
                <a:solidFill>
                  <a:srgbClr val="757575"/>
                </a:solidFill>
                <a:latin typeface="Arial MT"/>
                <a:cs typeface="Arial MT"/>
              </a:rPr>
              <a:t>.!.</a:t>
            </a:r>
            <a:r>
              <a:rPr dirty="0" sz="800" spc="-35">
                <a:solidFill>
                  <a:srgbClr val="9C9C9C"/>
                </a:solidFill>
                <a:latin typeface="Arial MT"/>
                <a:cs typeface="Arial MT"/>
              </a:rPr>
              <a:t>-</a:t>
            </a:r>
            <a:r>
              <a:rPr dirty="0" sz="800" spc="-60">
                <a:solidFill>
                  <a:srgbClr val="9C9C9C"/>
                </a:solidFill>
                <a:latin typeface="Arial MT"/>
                <a:cs typeface="Arial MT"/>
              </a:rPr>
              <a:t>i</a:t>
            </a:r>
            <a:r>
              <a:rPr dirty="0" sz="800" spc="-55">
                <a:solidFill>
                  <a:srgbClr val="9C9C9C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646464"/>
                </a:solidFill>
                <a:latin typeface="Arial MT"/>
                <a:cs typeface="Arial MT"/>
              </a:rPr>
              <a:t>J0.0T</a:t>
            </a:r>
            <a:endParaRPr sz="800">
              <a:latin typeface="Arial MT"/>
              <a:cs typeface="Arial MT"/>
            </a:endParaRPr>
          </a:p>
          <a:p>
            <a:pPr marL="87630" indent="-87630">
              <a:lnSpc>
                <a:spcPct val="100000"/>
              </a:lnSpc>
              <a:spcBef>
                <a:spcPts val="335"/>
              </a:spcBef>
              <a:buSzPct val="87500"/>
              <a:buAutoNum type="arabicPeriod"/>
              <a:tabLst>
                <a:tab pos="87630" algn="l"/>
              </a:tabLst>
            </a:pPr>
            <a:r>
              <a:rPr dirty="0" sz="800" spc="-50">
                <a:solidFill>
                  <a:srgbClr val="5B5B5B"/>
                </a:solidFill>
                <a:latin typeface="Arial MT"/>
                <a:cs typeface="Arial MT"/>
              </a:rPr>
              <a:t>!*92.</a:t>
            </a:r>
            <a:r>
              <a:rPr dirty="0" sz="800" spc="-20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800" spc="-55">
                <a:solidFill>
                  <a:srgbClr val="757575"/>
                </a:solidFill>
                <a:latin typeface="Arial MT"/>
                <a:cs typeface="Arial MT"/>
              </a:rPr>
              <a:t>fi00.Of'›</a:t>
            </a:r>
            <a:endParaRPr sz="800">
              <a:latin typeface="Arial MT"/>
              <a:cs typeface="Arial MT"/>
            </a:endParaRPr>
          </a:p>
          <a:p>
            <a:pPr marL="88265" indent="-86995">
              <a:lnSpc>
                <a:spcPct val="100000"/>
              </a:lnSpc>
              <a:spcBef>
                <a:spcPts val="380"/>
              </a:spcBef>
              <a:buSzPct val="75000"/>
              <a:buAutoNum type="arabicPeriod"/>
              <a:tabLst>
                <a:tab pos="88265" algn="l"/>
              </a:tabLst>
            </a:pPr>
            <a:r>
              <a:rPr dirty="0" sz="800" spc="-45">
                <a:solidFill>
                  <a:srgbClr val="595959"/>
                </a:solidFill>
                <a:latin typeface="Arial MT"/>
                <a:cs typeface="Arial MT"/>
              </a:rPr>
              <a:t>.092.fi00,0tT</a:t>
            </a:r>
            <a:endParaRPr sz="800">
              <a:latin typeface="Arial MT"/>
              <a:cs typeface="Arial MT"/>
            </a:endParaRPr>
          </a:p>
          <a:p>
            <a:pPr marL="99060" indent="-98425">
              <a:lnSpc>
                <a:spcPct val="100000"/>
              </a:lnSpc>
              <a:spcBef>
                <a:spcPts val="240"/>
              </a:spcBef>
              <a:buSzPct val="87500"/>
              <a:buAutoNum type="arabicPeriod"/>
              <a:tabLst>
                <a:tab pos="99060" algn="l"/>
              </a:tabLst>
            </a:pPr>
            <a:r>
              <a:rPr dirty="0" sz="800" spc="-20">
                <a:solidFill>
                  <a:srgbClr val="464646"/>
                </a:solidFill>
                <a:latin typeface="Arial MT"/>
                <a:cs typeface="Arial MT"/>
              </a:rPr>
              <a:t>fi17.fi40</a:t>
            </a:r>
            <a:r>
              <a:rPr dirty="0" sz="800" spc="6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8E8E8E"/>
                </a:solidFill>
                <a:latin typeface="Arial MT"/>
                <a:cs typeface="Arial MT"/>
              </a:rPr>
              <a:t>0(/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3971702" y="5853270"/>
            <a:ext cx="1766570" cy="5194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20" b="1">
                <a:solidFill>
                  <a:srgbClr val="676767"/>
                </a:solidFill>
                <a:latin typeface="Arial"/>
                <a:cs typeface="Arial"/>
              </a:rPr>
              <a:t>Total</a:t>
            </a:r>
            <a:r>
              <a:rPr dirty="0" sz="800" spc="-30" b="1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7C7C7C"/>
                </a:solidFill>
                <a:latin typeface="Arial"/>
                <a:cs typeface="Arial"/>
              </a:rPr>
              <a:t>do</a:t>
            </a:r>
            <a:r>
              <a:rPr dirty="0" sz="800" spc="-35" b="1">
                <a:solidFill>
                  <a:srgbClr val="7C7C7C"/>
                </a:solidFill>
                <a:latin typeface="Arial"/>
                <a:cs typeface="Arial"/>
              </a:rPr>
              <a:t> </a:t>
            </a:r>
            <a:r>
              <a:rPr dirty="0" sz="800" spc="-20" b="1">
                <a:solidFill>
                  <a:srgbClr val="707070"/>
                </a:solidFill>
                <a:latin typeface="Arial"/>
                <a:cs typeface="Arial"/>
              </a:rPr>
              <a:t>Projeto</a:t>
            </a:r>
            <a:r>
              <a:rPr dirty="0" sz="800" spc="10" b="1">
                <a:solidFill>
                  <a:srgbClr val="707070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6E6E6E"/>
                </a:solidFill>
                <a:latin typeface="Arial"/>
                <a:cs typeface="Arial"/>
              </a:rPr>
              <a:t>/</a:t>
            </a:r>
            <a:r>
              <a:rPr dirty="0" sz="800" spc="-55" b="1">
                <a:solidFill>
                  <a:srgbClr val="6E6E6E"/>
                </a:solidFill>
                <a:latin typeface="Arial"/>
                <a:cs typeface="Arial"/>
              </a:rPr>
              <a:t> </a:t>
            </a:r>
            <a:r>
              <a:rPr dirty="0" sz="800" spc="-30" b="1">
                <a:solidFill>
                  <a:srgbClr val="424242"/>
                </a:solidFill>
                <a:latin typeface="Arial"/>
                <a:cs typeface="Arial"/>
              </a:rPr>
              <a:t>Atividade</a:t>
            </a:r>
            <a:r>
              <a:rPr dirty="0" sz="800" spc="10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464646"/>
                </a:solidFill>
                <a:latin typeface="Arial"/>
                <a:cs typeface="Arial"/>
              </a:rPr>
              <a:t>RS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800">
                <a:solidFill>
                  <a:srgbClr val="707070"/>
                </a:solidFill>
                <a:latin typeface="Arial MT"/>
                <a:cs typeface="Arial MT"/>
              </a:rPr>
              <a:t>Total</a:t>
            </a:r>
            <a:r>
              <a:rPr dirty="0" sz="800" spc="15">
                <a:solidFill>
                  <a:srgbClr val="707070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777777"/>
                </a:solidFill>
                <a:latin typeface="Arial MT"/>
                <a:cs typeface="Arial MT"/>
              </a:rPr>
              <a:t>da</a:t>
            </a:r>
            <a:r>
              <a:rPr dirty="0" sz="800" spc="-25">
                <a:solidFill>
                  <a:srgbClr val="777777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D6D6D"/>
                </a:solidFill>
                <a:latin typeface="Arial MT"/>
                <a:cs typeface="Arial MT"/>
              </a:rPr>
              <a:t>Unidade</a:t>
            </a:r>
            <a:r>
              <a:rPr dirty="0" sz="800" spc="240">
                <a:solidFill>
                  <a:srgbClr val="6D6D6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757575"/>
                </a:solidFill>
                <a:latin typeface="Arial MT"/>
                <a:cs typeface="Arial MT"/>
              </a:rPr>
              <a:t>RJ</a:t>
            </a:r>
            <a:endParaRPr sz="800">
              <a:latin typeface="Arial MT"/>
              <a:cs typeface="Arial MT"/>
            </a:endParaRPr>
          </a:p>
          <a:p>
            <a:pPr marL="398145">
              <a:lnSpc>
                <a:spcPct val="100000"/>
              </a:lnSpc>
              <a:spcBef>
                <a:spcPts val="240"/>
              </a:spcBef>
            </a:pPr>
            <a:r>
              <a:rPr dirty="0" sz="800">
                <a:solidFill>
                  <a:srgbClr val="696969"/>
                </a:solidFill>
                <a:latin typeface="Arial MT"/>
                <a:cs typeface="Arial MT"/>
              </a:rPr>
              <a:t>Valor</a:t>
            </a:r>
            <a:r>
              <a:rPr dirty="0" sz="800" spc="5">
                <a:solidFill>
                  <a:srgbClr val="69696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06060"/>
                </a:solidFill>
                <a:latin typeface="Arial MT"/>
                <a:cs typeface="Arial MT"/>
              </a:rPr>
              <a:t>Total</a:t>
            </a:r>
            <a:r>
              <a:rPr dirty="0" sz="800" spc="10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Suplementado</a:t>
            </a:r>
            <a:r>
              <a:rPr dirty="0" sz="800" spc="5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F4F4F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901849" y="6403752"/>
            <a:ext cx="5720715" cy="281305"/>
          </a:xfrm>
          <a:prstGeom prst="rect">
            <a:avLst/>
          </a:prstGeom>
        </p:spPr>
        <p:txBody>
          <a:bodyPr wrap="square" lIns="0" tIns="222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dirty="0" sz="800" spc="-25">
                <a:solidFill>
                  <a:srgbClr val="3B3B3B"/>
                </a:solidFill>
                <a:latin typeface="Arial MT"/>
                <a:cs typeface="Arial MT"/>
              </a:rPr>
              <a:t>Artigo</a:t>
            </a:r>
            <a:r>
              <a:rPr dirty="0" sz="800" spc="-3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2º</a:t>
            </a:r>
            <a:r>
              <a:rPr dirty="0" sz="800" spc="-4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6B6B6B"/>
                </a:solidFill>
                <a:latin typeface="Arial MT"/>
                <a:cs typeface="Arial MT"/>
              </a:rPr>
              <a:t>-</a:t>
            </a:r>
            <a:r>
              <a:rPr dirty="0" sz="800" spc="-75">
                <a:solidFill>
                  <a:srgbClr val="6B6B6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F3F3F"/>
                </a:solidFill>
                <a:latin typeface="Arial MT"/>
                <a:cs typeface="Arial MT"/>
              </a:rPr>
              <a:t>As</a:t>
            </a:r>
            <a:r>
              <a:rPr dirty="0" sz="800" spc="-3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B3B3B"/>
                </a:solidFill>
                <a:latin typeface="Arial MT"/>
                <a:cs typeface="Arial MT"/>
              </a:rPr>
              <a:t>despesas</a:t>
            </a:r>
            <a:r>
              <a:rPr dirty="0" sz="800" spc="2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F3F3F"/>
                </a:solidFill>
                <a:latin typeface="Arial MT"/>
                <a:cs typeface="Arial MT"/>
              </a:rPr>
              <a:t>decorrentes</a:t>
            </a:r>
            <a:r>
              <a:rPr dirty="0" sz="800" spc="4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626262"/>
                </a:solidFill>
                <a:latin typeface="Arial MT"/>
                <a:cs typeface="Arial MT"/>
              </a:rPr>
              <a:t>da </a:t>
            </a:r>
            <a:r>
              <a:rPr dirty="0" sz="800" spc="-25">
                <a:solidFill>
                  <a:srgbClr val="696969"/>
                </a:solidFill>
                <a:latin typeface="Arial MT"/>
                <a:cs typeface="Arial MT"/>
              </a:rPr>
              <a:t>abertura</a:t>
            </a:r>
            <a:r>
              <a:rPr dirty="0" sz="800" spc="45">
                <a:solidFill>
                  <a:srgbClr val="696969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676767"/>
                </a:solidFill>
                <a:latin typeface="Arial MT"/>
                <a:cs typeface="Arial MT"/>
              </a:rPr>
              <a:t>do</a:t>
            </a:r>
            <a:r>
              <a:rPr dirty="0" sz="800" spc="-25">
                <a:solidFill>
                  <a:srgbClr val="676767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6E6E6E"/>
                </a:solidFill>
                <a:latin typeface="Arial MT"/>
                <a:cs typeface="Arial MT"/>
              </a:rPr>
              <a:t>presente</a:t>
            </a:r>
            <a:r>
              <a:rPr dirty="0" sz="800">
                <a:solidFill>
                  <a:srgbClr val="6E6E6E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747474"/>
                </a:solidFill>
                <a:latin typeface="Arial MT"/>
                <a:cs typeface="Arial MT"/>
              </a:rPr>
              <a:t>crédito</a:t>
            </a:r>
            <a:r>
              <a:rPr dirty="0" sz="800" spc="15">
                <a:solidFill>
                  <a:srgbClr val="747474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6D6D6D"/>
                </a:solidFill>
                <a:latin typeface="Arial MT"/>
                <a:cs typeface="Arial MT"/>
              </a:rPr>
              <a:t>suplementar,</a:t>
            </a:r>
            <a:r>
              <a:rPr dirty="0" sz="800" spc="60">
                <a:solidFill>
                  <a:srgbClr val="6D6D6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606060"/>
                </a:solidFill>
                <a:latin typeface="Arial MT"/>
                <a:cs typeface="Arial MT"/>
              </a:rPr>
              <a:t>serão</a:t>
            </a:r>
            <a:r>
              <a:rPr dirty="0" sz="800" spc="-20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24242"/>
                </a:solidFill>
                <a:latin typeface="Arial MT"/>
                <a:cs typeface="Arial MT"/>
              </a:rPr>
              <a:t>cobertas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D3D3D"/>
                </a:solidFill>
                <a:latin typeface="Arial MT"/>
                <a:cs typeface="Arial MT"/>
              </a:rPr>
              <a:t>com</a:t>
            </a:r>
            <a:r>
              <a:rPr dirty="0" sz="800" spc="-1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565656"/>
                </a:solidFill>
                <a:latin typeface="Arial MT"/>
                <a:cs typeface="Arial MT"/>
              </a:rPr>
              <a:t>recursos</a:t>
            </a:r>
            <a:r>
              <a:rPr dirty="0" sz="800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D3D3D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7B7B7B"/>
                </a:solidFill>
                <a:latin typeface="Arial MT"/>
                <a:cs typeface="Arial MT"/>
              </a:rPr>
              <a:t>que</a:t>
            </a:r>
            <a:r>
              <a:rPr dirty="0" sz="800">
                <a:solidFill>
                  <a:srgbClr val="7B7B7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545454"/>
                </a:solidFill>
                <a:latin typeface="Arial MT"/>
                <a:cs typeface="Arial MT"/>
              </a:rPr>
              <a:t>trata</a:t>
            </a:r>
            <a:r>
              <a:rPr dirty="0" sz="800" spc="2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B1B1B1"/>
                </a:solidFill>
                <a:latin typeface="Arial MT"/>
                <a:cs typeface="Arial MT"/>
              </a:rPr>
              <a:t>‹</a:t>
            </a:r>
            <a:r>
              <a:rPr dirty="0" sz="800" spc="260">
                <a:solidFill>
                  <a:srgbClr val="B1B1B1"/>
                </a:solidFill>
                <a:latin typeface="Arial MT"/>
                <a:cs typeface="Arial MT"/>
              </a:rPr>
              <a:t> </a:t>
            </a:r>
            <a:r>
              <a:rPr dirty="0" sz="800" spc="-100">
                <a:solidFill>
                  <a:srgbClr val="777777"/>
                </a:solidFill>
                <a:latin typeface="Arial MT"/>
                <a:cs typeface="Arial MT"/>
              </a:rPr>
              <a:t>^.i</a:t>
            </a:r>
            <a:r>
              <a:rPr dirty="0" sz="800" spc="45">
                <a:solidFill>
                  <a:srgbClr val="777777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9E9E9E"/>
                </a:solidFill>
                <a:latin typeface="Arial MT"/>
                <a:cs typeface="Arial MT"/>
              </a:rPr>
              <a:t>J‹j‹</a:t>
            </a:r>
            <a:endParaRPr sz="800">
              <a:latin typeface="Arial MT"/>
              <a:cs typeface="Arial MT"/>
            </a:endParaRPr>
          </a:p>
          <a:p>
            <a:pPr marL="462280">
              <a:lnSpc>
                <a:spcPct val="100000"/>
              </a:lnSpc>
              <a:spcBef>
                <a:spcPts val="75"/>
              </a:spcBef>
            </a:pP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43</a:t>
            </a:r>
            <a:r>
              <a:rPr dirty="0" sz="750" spc="2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parágrafo</a:t>
            </a:r>
            <a:r>
              <a:rPr dirty="0" sz="750" spc="8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696969"/>
                </a:solidFill>
                <a:latin typeface="Arial MT"/>
                <a:cs typeface="Arial MT"/>
              </a:rPr>
              <a:t>1º</a:t>
            </a:r>
            <a:r>
              <a:rPr dirty="0" sz="750" spc="15">
                <a:solidFill>
                  <a:srgbClr val="696969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05050"/>
                </a:solidFill>
                <a:latin typeface="Arial MT"/>
                <a:cs typeface="Arial MT"/>
              </a:rPr>
              <a:t>da</a:t>
            </a:r>
            <a:r>
              <a:rPr dirty="0" sz="750" spc="20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676767"/>
                </a:solidFill>
                <a:latin typeface="Arial MT"/>
                <a:cs typeface="Arial MT"/>
              </a:rPr>
              <a:t>Lei</a:t>
            </a:r>
            <a:r>
              <a:rPr dirty="0" sz="750" spc="20">
                <a:solidFill>
                  <a:srgbClr val="676767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95959"/>
                </a:solidFill>
                <a:latin typeface="Arial MT"/>
                <a:cs typeface="Arial MT"/>
              </a:rPr>
              <a:t>Federal</a:t>
            </a:r>
            <a:r>
              <a:rPr dirty="0" sz="750" spc="5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6E6E6E"/>
                </a:solidFill>
                <a:latin typeface="Arial MT"/>
                <a:cs typeface="Arial MT"/>
              </a:rPr>
              <a:t>N°</a:t>
            </a:r>
            <a:r>
              <a:rPr dirty="0" sz="750" spc="-5">
                <a:solidFill>
                  <a:srgbClr val="6E6E6E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646464"/>
                </a:solidFill>
                <a:latin typeface="Arial MT"/>
                <a:cs typeface="Arial MT"/>
              </a:rPr>
              <a:t>4.320/64,</a:t>
            </a:r>
            <a:r>
              <a:rPr dirty="0" sz="750" spc="70">
                <a:solidFill>
                  <a:srgbClr val="64646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757575"/>
                </a:solidFill>
                <a:latin typeface="Arial MT"/>
                <a:cs typeface="Arial MT"/>
              </a:rPr>
              <a:t>inciso</a:t>
            </a:r>
            <a:r>
              <a:rPr dirty="0" sz="750" spc="20">
                <a:solidFill>
                  <a:srgbClr val="757575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707070"/>
                </a:solidFill>
                <a:latin typeface="Arial MT"/>
                <a:cs typeface="Arial MT"/>
              </a:rPr>
              <a:t>III.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745664" y="6751901"/>
            <a:ext cx="1590040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9565" marR="5080" indent="-317500">
              <a:lnSpc>
                <a:spcPct val="139900"/>
              </a:lnSpc>
              <a:spcBef>
                <a:spcPts val="100"/>
              </a:spcBef>
            </a:pP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Inciso:</a:t>
            </a:r>
            <a:r>
              <a:rPr dirty="0" sz="800" spc="5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D4D4D"/>
                </a:solidFill>
                <a:latin typeface="Arial MT"/>
                <a:cs typeface="Arial MT"/>
              </a:rPr>
              <a:t>ll</a:t>
            </a:r>
            <a:r>
              <a:rPr dirty="0" sz="800" spc="2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727272"/>
                </a:solidFill>
                <a:latin typeface="Arial MT"/>
                <a:cs typeface="Arial MT"/>
              </a:rPr>
              <a:t>-</a:t>
            </a:r>
            <a:r>
              <a:rPr dirty="0" sz="800" spc="-30">
                <a:solidFill>
                  <a:srgbClr val="727272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565656"/>
                </a:solidFill>
                <a:latin typeface="Arial MT"/>
                <a:cs typeface="Arial MT"/>
              </a:rPr>
              <a:t>Excesso</a:t>
            </a:r>
            <a:r>
              <a:rPr dirty="0" sz="800" spc="-20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E6E6E"/>
                </a:solidFill>
                <a:latin typeface="Arial MT"/>
                <a:cs typeface="Arial MT"/>
              </a:rPr>
              <a:t>de</a:t>
            </a:r>
            <a:r>
              <a:rPr dirty="0" sz="800" spc="-5">
                <a:solidFill>
                  <a:srgbClr val="6E6E6E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626262"/>
                </a:solidFill>
                <a:latin typeface="Arial MT"/>
                <a:cs typeface="Arial MT"/>
              </a:rPr>
              <a:t>Arrecadação:</a:t>
            </a:r>
            <a:r>
              <a:rPr dirty="0" sz="800">
                <a:solidFill>
                  <a:srgbClr val="62626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B4B4B"/>
                </a:solidFill>
                <a:latin typeface="Arial MT"/>
                <a:cs typeface="Arial MT"/>
              </a:rPr>
              <a:t>III</a:t>
            </a:r>
            <a:r>
              <a:rPr dirty="0" sz="800" spc="-4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757575"/>
                </a:solidFill>
                <a:latin typeface="Arial MT"/>
                <a:cs typeface="Arial MT"/>
              </a:rPr>
              <a:t>-</a:t>
            </a:r>
            <a:r>
              <a:rPr dirty="0" sz="800" spc="-15">
                <a:solidFill>
                  <a:srgbClr val="757575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525252"/>
                </a:solidFill>
                <a:latin typeface="Arial MT"/>
                <a:cs typeface="Arial MT"/>
              </a:rPr>
              <a:t>Anulação</a:t>
            </a:r>
            <a:r>
              <a:rPr dirty="0" sz="800" spc="5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757575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757575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606060"/>
                </a:solidFill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457996" y="7096923"/>
            <a:ext cx="2599055" cy="36385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sng" sz="800">
                <a:solidFill>
                  <a:srgbClr val="2A2A2A"/>
                </a:solidFill>
                <a:uFill>
                  <a:solidFill>
                    <a:srgbClr val="484B4F"/>
                  </a:solidFill>
                </a:uFill>
                <a:latin typeface="Arial MT"/>
                <a:cs typeface="Arial MT"/>
              </a:rPr>
              <a:t>Dotaçóea</a:t>
            </a:r>
            <a:r>
              <a:rPr dirty="0" u="sng" sz="800" spc="-15">
                <a:solidFill>
                  <a:srgbClr val="2A2A2A"/>
                </a:solidFill>
                <a:uFill>
                  <a:solidFill>
                    <a:srgbClr val="484B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solidFill>
                  <a:srgbClr val="2F2F2F"/>
                </a:solidFill>
                <a:uFill>
                  <a:solidFill>
                    <a:srgbClr val="484B4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solidFill>
                  <a:srgbClr val="2F2F2F"/>
                </a:solidFill>
                <a:uFill>
                  <a:solidFill>
                    <a:srgbClr val="484B4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305"/>
              </a:spcBef>
            </a:pPr>
            <a:r>
              <a:rPr dirty="0" sz="950" b="1">
                <a:solidFill>
                  <a:srgbClr val="2F2F2F"/>
                </a:solidFill>
                <a:latin typeface="Arial"/>
                <a:cs typeface="Arial"/>
              </a:rPr>
              <a:t>PREFEITURA</a:t>
            </a:r>
            <a:r>
              <a:rPr dirty="0" sz="950" spc="45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13131"/>
                </a:solidFill>
                <a:latin typeface="Arial"/>
                <a:cs typeface="Arial"/>
              </a:rPr>
              <a:t>MUNICIPAL</a:t>
            </a:r>
            <a:r>
              <a:rPr dirty="0" sz="950" spc="10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808080"/>
                </a:solidFill>
                <a:latin typeface="Arial"/>
                <a:cs typeface="Arial"/>
              </a:rPr>
              <a:t>DE</a:t>
            </a:r>
            <a:r>
              <a:rPr dirty="0" sz="950" spc="-10" b="1">
                <a:solidFill>
                  <a:srgbClr val="808080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606060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3831985" y="6751901"/>
            <a:ext cx="727075" cy="3670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20">
                <a:solidFill>
                  <a:srgbClr val="707070"/>
                </a:solidFill>
                <a:latin typeface="Arial MT"/>
                <a:cs typeface="Arial MT"/>
              </a:rPr>
              <a:t>R$2.517.000,00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solidFill>
                  <a:srgbClr val="727272"/>
                </a:solidFill>
                <a:latin typeface="Arial MT"/>
                <a:cs typeface="Arial MT"/>
              </a:rPr>
              <a:t>$2.517.000,00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577392" y="7403787"/>
            <a:ext cx="589280" cy="52832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solidFill>
                  <a:srgbClr val="2A2A2A"/>
                </a:solidFill>
                <a:latin typeface="Arial MT"/>
                <a:cs typeface="Arial MT"/>
              </a:rPr>
              <a:t>01.06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2.802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dirty="0" sz="800" spc="-25">
                <a:solidFill>
                  <a:srgbClr val="2D2D2D"/>
                </a:solidFill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1348013" y="7403787"/>
            <a:ext cx="2797810" cy="52832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Secretária</a:t>
            </a:r>
            <a:r>
              <a:rPr dirty="0" sz="800" spc="3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Municipal</a:t>
            </a:r>
            <a:r>
              <a:rPr dirty="0" sz="800" spc="3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D5D5D"/>
                </a:solidFill>
                <a:latin typeface="Arial MT"/>
                <a:cs typeface="Arial MT"/>
              </a:rPr>
              <a:t>de</a:t>
            </a:r>
            <a:r>
              <a:rPr dirty="0" sz="800" spc="10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666666"/>
                </a:solidFill>
                <a:latin typeface="Arial MT"/>
                <a:cs typeface="Arial MT"/>
              </a:rPr>
              <a:t>Administração</a:t>
            </a:r>
            <a:endParaRPr sz="800">
              <a:latin typeface="Arial MT"/>
              <a:cs typeface="Arial MT"/>
            </a:endParaRPr>
          </a:p>
          <a:p>
            <a:pPr marL="12700" marR="5080">
              <a:lnSpc>
                <a:spcPct val="132400"/>
              </a:lnSpc>
              <a:spcBef>
                <a:spcPts val="75"/>
              </a:spcBef>
            </a:pPr>
            <a:r>
              <a:rPr dirty="0" sz="800" spc="-30">
                <a:solidFill>
                  <a:srgbClr val="343434"/>
                </a:solidFill>
                <a:latin typeface="Arial MT"/>
                <a:cs typeface="Arial MT"/>
              </a:rPr>
              <a:t>Manutencào</a:t>
            </a:r>
            <a:r>
              <a:rPr dirty="0" sz="800" spc="9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e </a:t>
            </a:r>
            <a:r>
              <a:rPr dirty="0" sz="800" spc="-30">
                <a:solidFill>
                  <a:srgbClr val="424242"/>
                </a:solidFill>
                <a:latin typeface="Arial MT"/>
                <a:cs typeface="Arial MT"/>
              </a:rPr>
              <a:t>Operacionalizacão</a:t>
            </a:r>
            <a:r>
              <a:rPr dirty="0" sz="800" spc="-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646464"/>
                </a:solidFill>
                <a:latin typeface="Arial MT"/>
                <a:cs typeface="Arial MT"/>
              </a:rPr>
              <a:t>das</a:t>
            </a:r>
            <a:r>
              <a:rPr dirty="0" sz="800" spc="-15">
                <a:solidFill>
                  <a:srgbClr val="64646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696969"/>
                </a:solidFill>
                <a:latin typeface="Arial MT"/>
                <a:cs typeface="Arial MT"/>
              </a:rPr>
              <a:t>Unidades</a:t>
            </a:r>
            <a:r>
              <a:rPr dirty="0" sz="800" spc="50">
                <a:solidFill>
                  <a:srgbClr val="696969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626262"/>
                </a:solidFill>
                <a:latin typeface="Arial MT"/>
                <a:cs typeface="Arial MT"/>
              </a:rPr>
              <a:t>Administrativas </a:t>
            </a:r>
            <a:r>
              <a:rPr dirty="0" sz="800" spc="-30">
                <a:solidFill>
                  <a:srgbClr val="3F3F3F"/>
                </a:solidFill>
                <a:latin typeface="Arial MT"/>
                <a:cs typeface="Arial MT"/>
              </a:rPr>
              <a:t>DEMAIS</a:t>
            </a:r>
            <a:r>
              <a:rPr dirty="0" sz="800" spc="2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63636"/>
                </a:solidFill>
                <a:latin typeface="Arial MT"/>
                <a:cs typeface="Arial MT"/>
              </a:rPr>
              <a:t>SERVICOS</a:t>
            </a:r>
            <a:r>
              <a:rPr dirty="0" sz="800" spc="2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6D6D6D"/>
                </a:solidFill>
                <a:latin typeface="Arial MT"/>
                <a:cs typeface="Arial MT"/>
              </a:rPr>
              <a:t>DE</a:t>
            </a:r>
            <a:r>
              <a:rPr dirty="0" sz="800" spc="-20">
                <a:solidFill>
                  <a:srgbClr val="6D6D6D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545454"/>
                </a:solidFill>
                <a:latin typeface="Arial MT"/>
                <a:cs typeface="Arial MT"/>
              </a:rPr>
              <a:t>TERCEIROS</a:t>
            </a:r>
            <a:r>
              <a:rPr dirty="0" sz="800" spc="10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727272"/>
                </a:solidFill>
                <a:latin typeface="Arial MT"/>
                <a:cs typeface="Arial MT"/>
              </a:rPr>
              <a:t>-</a:t>
            </a:r>
            <a:r>
              <a:rPr dirty="0" sz="800" spc="-45">
                <a:solidFill>
                  <a:srgbClr val="727272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626262"/>
                </a:solidFill>
                <a:latin typeface="Arial MT"/>
                <a:cs typeface="Arial MT"/>
              </a:rPr>
              <a:t>PESSOA</a:t>
            </a:r>
            <a:r>
              <a:rPr dirty="0" sz="800" spc="20">
                <a:solidFill>
                  <a:srgbClr val="626262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727272"/>
                </a:solidFill>
                <a:latin typeface="Arial MT"/>
                <a:cs typeface="Arial MT"/>
              </a:rPr>
              <a:t>JURÍDICA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4444632" y="7784564"/>
            <a:ext cx="16351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solidFill>
                  <a:srgbClr val="5D5D5D"/>
                </a:solidFill>
                <a:latin typeface="Arial MT"/>
                <a:cs typeface="Arial MT"/>
              </a:rPr>
              <a:t>Recursos</a:t>
            </a:r>
            <a:r>
              <a:rPr dirty="0" sz="800" spc="30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707070"/>
                </a:solidFill>
                <a:latin typeface="Arial MT"/>
                <a:cs typeface="Arial MT"/>
              </a:rPr>
              <a:t>não</a:t>
            </a:r>
            <a:r>
              <a:rPr dirty="0" sz="800" spc="-10">
                <a:solidFill>
                  <a:srgbClr val="707070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Vinculados</a:t>
            </a:r>
            <a:r>
              <a:rPr dirty="0" sz="800" spc="1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575757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575757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545454"/>
                </a:solidFill>
                <a:latin typeface="Arial MT"/>
                <a:cs typeface="Arial MT"/>
              </a:rPr>
              <a:t>Imposto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6214402" y="7744963"/>
            <a:ext cx="594995" cy="677545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25">
                <a:solidFill>
                  <a:srgbClr val="4F4F4F"/>
                </a:solidFill>
                <a:latin typeface="Arial MT"/>
                <a:cs typeface="Arial MT"/>
              </a:rPr>
              <a:t>2.ti1‹’.</a:t>
            </a:r>
            <a:r>
              <a:rPr dirty="0" sz="800" spc="-25">
                <a:solidFill>
                  <a:srgbClr val="959595"/>
                </a:solidFill>
                <a:latin typeface="Arial MT"/>
                <a:cs typeface="Arial MT"/>
              </a:rPr>
              <a:t>II</a:t>
            </a:r>
            <a:r>
              <a:rPr dirty="0" sz="800" spc="-45">
                <a:solidFill>
                  <a:srgbClr val="959595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46464"/>
                </a:solidFill>
                <a:latin typeface="Arial MT"/>
                <a:cs typeface="Arial MT"/>
              </a:rPr>
              <a:t>)ú</a:t>
            </a:r>
            <a:r>
              <a:rPr dirty="0" sz="800" spc="70">
                <a:solidFill>
                  <a:srgbClr val="64646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B1B1B1"/>
                </a:solidFill>
                <a:latin typeface="Arial MT"/>
                <a:cs typeface="Arial MT"/>
              </a:rPr>
              <a:t>0.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dirty="0" sz="800" spc="-35">
                <a:solidFill>
                  <a:srgbClr val="525252"/>
                </a:solidFill>
                <a:latin typeface="Arial MT"/>
                <a:cs typeface="Arial MT"/>
              </a:rPr>
              <a:t>2.!'1?’.fiü0</a:t>
            </a:r>
            <a:r>
              <a:rPr dirty="0" sz="800" spc="10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 spc="-55">
                <a:solidFill>
                  <a:srgbClr val="525252"/>
                </a:solidFill>
                <a:latin typeface="Arial MT"/>
                <a:cs typeface="Arial MT"/>
              </a:rPr>
              <a:t>Oh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>
                <a:solidFill>
                  <a:srgbClr val="545454"/>
                </a:solidFill>
                <a:latin typeface="Arial MT"/>
                <a:cs typeface="Arial MT"/>
              </a:rPr>
              <a:t>2.!›1/.fi40</a:t>
            </a:r>
            <a:r>
              <a:rPr dirty="0" sz="800" spc="-4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838383"/>
                </a:solidFill>
                <a:latin typeface="Arial MT"/>
                <a:cs typeface="Arial MT"/>
              </a:rPr>
              <a:t>Oh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dirty="0" sz="800" spc="-45">
                <a:solidFill>
                  <a:srgbClr val="595959"/>
                </a:solidFill>
                <a:latin typeface="Arial MT"/>
                <a:cs typeface="Arial MT"/>
              </a:rPr>
              <a:t>2.!›1"/.Ci00.0tt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3965606" y="7894227"/>
            <a:ext cx="1774825" cy="52832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505"/>
              </a:spcBef>
            </a:pPr>
            <a:r>
              <a:rPr dirty="0" sz="800" spc="-20" b="1">
                <a:solidFill>
                  <a:srgbClr val="777777"/>
                </a:solidFill>
                <a:latin typeface="Arial"/>
                <a:cs typeface="Arial"/>
              </a:rPr>
              <a:t>Total</a:t>
            </a:r>
            <a:r>
              <a:rPr dirty="0" sz="800" spc="-15" b="1">
                <a:solidFill>
                  <a:srgbClr val="777777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858585"/>
                </a:solidFill>
                <a:latin typeface="Arial"/>
                <a:cs typeface="Arial"/>
              </a:rPr>
              <a:t>do</a:t>
            </a:r>
            <a:r>
              <a:rPr dirty="0" sz="800" spc="-20" b="1">
                <a:solidFill>
                  <a:srgbClr val="858585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757575"/>
                </a:solidFill>
                <a:latin typeface="Arial"/>
                <a:cs typeface="Arial"/>
              </a:rPr>
              <a:t>Projeto</a:t>
            </a:r>
            <a:r>
              <a:rPr dirty="0" sz="800" spc="-15" b="1">
                <a:solidFill>
                  <a:srgbClr val="757575"/>
                </a:solidFill>
                <a:latin typeface="Arial"/>
                <a:cs typeface="Arial"/>
              </a:rPr>
              <a:t> </a:t>
            </a:r>
            <a:r>
              <a:rPr dirty="0" sz="800" i="1">
                <a:solidFill>
                  <a:srgbClr val="7C7C7C"/>
                </a:solidFill>
                <a:latin typeface="Arial"/>
                <a:cs typeface="Arial"/>
              </a:rPr>
              <a:t>I</a:t>
            </a:r>
            <a:r>
              <a:rPr dirty="0" sz="800" spc="-10" i="1">
                <a:solidFill>
                  <a:srgbClr val="7C7C7C"/>
                </a:solidFill>
                <a:latin typeface="Arial"/>
                <a:cs typeface="Arial"/>
              </a:rPr>
              <a:t> </a:t>
            </a:r>
            <a:r>
              <a:rPr dirty="0" sz="800" spc="-30" b="1">
                <a:solidFill>
                  <a:srgbClr val="414141"/>
                </a:solidFill>
                <a:latin typeface="Arial"/>
                <a:cs typeface="Arial"/>
              </a:rPr>
              <a:t>Atividade</a:t>
            </a:r>
            <a:r>
              <a:rPr dirty="0" sz="800" spc="-5" b="1">
                <a:solidFill>
                  <a:srgbClr val="414141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4D4D4D"/>
                </a:solidFill>
                <a:latin typeface="Arial"/>
                <a:cs typeface="Arial"/>
              </a:rPr>
              <a:t>RS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>
                <a:solidFill>
                  <a:srgbClr val="7B7B7B"/>
                </a:solidFill>
                <a:latin typeface="Arial MT"/>
                <a:cs typeface="Arial MT"/>
              </a:rPr>
              <a:t>Total</a:t>
            </a:r>
            <a:r>
              <a:rPr dirty="0" sz="800" spc="25">
                <a:solidFill>
                  <a:srgbClr val="7B7B7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828282"/>
                </a:solidFill>
                <a:latin typeface="Arial MT"/>
                <a:cs typeface="Arial MT"/>
              </a:rPr>
              <a:t>da</a:t>
            </a:r>
            <a:r>
              <a:rPr dirty="0" sz="800" spc="-35">
                <a:solidFill>
                  <a:srgbClr val="82828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727272"/>
                </a:solidFill>
                <a:latin typeface="Arial MT"/>
                <a:cs typeface="Arial MT"/>
              </a:rPr>
              <a:t>Unidade</a:t>
            </a:r>
            <a:r>
              <a:rPr dirty="0" sz="800" spc="265">
                <a:solidFill>
                  <a:srgbClr val="727272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7E7E7E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681990">
              <a:lnSpc>
                <a:spcPct val="100000"/>
              </a:lnSpc>
              <a:spcBef>
                <a:spcPts val="260"/>
              </a:spcBef>
            </a:pPr>
            <a:r>
              <a:rPr dirty="0" sz="800">
                <a:solidFill>
                  <a:srgbClr val="777777"/>
                </a:solidFill>
                <a:latin typeface="Arial MT"/>
                <a:cs typeface="Arial MT"/>
              </a:rPr>
              <a:t>Valor</a:t>
            </a:r>
            <a:r>
              <a:rPr dirty="0" sz="800" spc="45">
                <a:solidFill>
                  <a:srgbClr val="777777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14141"/>
                </a:solidFill>
                <a:latin typeface="Arial MT"/>
                <a:cs typeface="Arial MT"/>
              </a:rPr>
              <a:t>Total</a:t>
            </a:r>
            <a:r>
              <a:rPr dirty="0" sz="800" spc="2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94949"/>
                </a:solidFill>
                <a:latin typeface="Arial MT"/>
                <a:cs typeface="Arial MT"/>
              </a:rPr>
              <a:t>Anulado</a:t>
            </a:r>
            <a:r>
              <a:rPr dirty="0" sz="800" spc="4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5D5D5D"/>
                </a:solidFill>
                <a:latin typeface="Arial MT"/>
                <a:cs typeface="Arial MT"/>
              </a:rPr>
              <a:t>RJ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506086" y="9540445"/>
            <a:ext cx="13970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solidFill>
                  <a:srgbClr val="3D3D3D"/>
                </a:solidFill>
                <a:latin typeface="Arial MT"/>
                <a:cs typeface="Arial MT"/>
              </a:rPr>
              <a:t>””</a:t>
            </a:r>
            <a:r>
              <a:rPr dirty="0" sz="550" spc="19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550" spc="-50">
                <a:solidFill>
                  <a:srgbClr val="3D3D3D"/>
                </a:solidFill>
                <a:latin typeface="Arial MT"/>
                <a:cs typeface="Arial MT"/>
              </a:rPr>
              <a:t>”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2919385" y="9540445"/>
            <a:ext cx="28448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solidFill>
                  <a:srgbClr val="757575"/>
                </a:solidFill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527" y="9546335"/>
            <a:ext cx="5888736" cy="97536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97479" y="1898903"/>
            <a:ext cx="2045208" cy="1655064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87680" y="408431"/>
            <a:ext cx="713232" cy="713231"/>
          </a:xfrm>
          <a:prstGeom prst="rect">
            <a:avLst/>
          </a:prstGeom>
        </p:spPr>
      </p:pic>
      <p:sp>
        <p:nvSpPr>
          <p:cNvPr id="5" name="object 5" descr=""/>
          <p:cNvSpPr/>
          <p:nvPr/>
        </p:nvSpPr>
        <p:spPr>
          <a:xfrm>
            <a:off x="804672" y="1272539"/>
            <a:ext cx="5398135" cy="0"/>
          </a:xfrm>
          <a:custGeom>
            <a:avLst/>
            <a:gdLst/>
            <a:ahLst/>
            <a:cxnLst/>
            <a:rect l="l" t="t" r="r" b="b"/>
            <a:pathLst>
              <a:path w="5398135" h="0">
                <a:moveTo>
                  <a:pt x="0" y="0"/>
                </a:moveTo>
                <a:lnTo>
                  <a:pt x="5398008" y="0"/>
                </a:lnTo>
              </a:path>
            </a:pathLst>
          </a:custGeom>
          <a:ln w="9144">
            <a:solidFill>
              <a:srgbClr val="606467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367271" y="1277111"/>
            <a:ext cx="920496" cy="445008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789063" y="1352041"/>
            <a:ext cx="45529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Artigo</a:t>
            </a:r>
            <a:r>
              <a:rPr dirty="0" sz="750" spc="3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64646"/>
                </a:solidFill>
                <a:latin typeface="Arial MT"/>
                <a:cs typeface="Arial MT"/>
              </a:rPr>
              <a:t>3º</a:t>
            </a:r>
            <a:r>
              <a:rPr dirty="0" sz="750" spc="-1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4B4B4B"/>
                </a:solidFill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06752" y="350011"/>
            <a:ext cx="3051810" cy="554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200" spc="-35">
                <a:solidFill>
                  <a:srgbClr val="383838"/>
                </a:solidFill>
                <a:latin typeface="Arial MT"/>
                <a:cs typeface="Arial MT"/>
              </a:rPr>
              <a:t>PREFEITURA</a:t>
            </a:r>
            <a:r>
              <a:rPr dirty="0" sz="1200" spc="6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1200" spc="-25">
                <a:solidFill>
                  <a:srgbClr val="3F3F3F"/>
                </a:solidFill>
                <a:latin typeface="Arial MT"/>
                <a:cs typeface="Arial MT"/>
              </a:rPr>
              <a:t>MUNICIPAL</a:t>
            </a:r>
            <a:r>
              <a:rPr dirty="0" sz="1200" spc="3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6E6E6E"/>
                </a:solidFill>
                <a:latin typeface="Arial MT"/>
                <a:cs typeface="Arial MT"/>
              </a:rPr>
              <a:t>DE</a:t>
            </a:r>
            <a:r>
              <a:rPr dirty="0" sz="1200" spc="-50">
                <a:solidFill>
                  <a:srgbClr val="6E6E6E"/>
                </a:solidFill>
                <a:latin typeface="Arial MT"/>
                <a:cs typeface="Arial MT"/>
              </a:rPr>
              <a:t> </a:t>
            </a:r>
            <a:r>
              <a:rPr dirty="0" sz="1200" spc="-35">
                <a:solidFill>
                  <a:srgbClr val="747474"/>
                </a:solidFill>
                <a:latin typeface="Arial MT"/>
                <a:cs typeface="Arial MT"/>
              </a:rPr>
              <a:t>SEROPEDICA</a:t>
            </a:r>
            <a:endParaRPr sz="1200">
              <a:latin typeface="Arial MT"/>
              <a:cs typeface="Arial MT"/>
            </a:endParaRPr>
          </a:p>
          <a:p>
            <a:pPr marL="12700" marR="1931670">
              <a:lnSpc>
                <a:spcPct val="122500"/>
              </a:lnSpc>
              <a:spcBef>
                <a:spcPts val="375"/>
              </a:spcBef>
            </a:pPr>
            <a:r>
              <a:rPr dirty="0" sz="800" spc="-20">
                <a:solidFill>
                  <a:srgbClr val="3D3D3D"/>
                </a:solidFill>
                <a:latin typeface="Arial MT"/>
                <a:cs typeface="Arial MT"/>
              </a:rPr>
              <a:t>Ikua</a:t>
            </a:r>
            <a:r>
              <a:rPr dirty="0" sz="800" spc="-1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Maria</a:t>
            </a:r>
            <a:r>
              <a:rPr dirty="0" sz="800" spc="2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Lourenço,</a:t>
            </a:r>
            <a:r>
              <a:rPr dirty="0" sz="800" spc="4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64646"/>
                </a:solidFill>
                <a:latin typeface="Arial MT"/>
                <a:cs typeface="Arial MT"/>
              </a:rPr>
              <a:t>18</a:t>
            </a:r>
            <a:r>
              <a:rPr dirty="0" sz="800" spc="-2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33333"/>
                </a:solidFill>
                <a:latin typeface="Arial MT"/>
                <a:cs typeface="Arial MT"/>
              </a:rPr>
              <a:t>I*azenda</a:t>
            </a:r>
            <a:r>
              <a:rPr dirty="0" sz="800" spc="3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A3A3A"/>
                </a:solidFill>
                <a:latin typeface="Arial MT"/>
                <a:cs typeface="Arial MT"/>
              </a:rPr>
              <a:t>Ca›:ias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72748" y="1352041"/>
            <a:ext cx="330898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Revogadas</a:t>
            </a:r>
            <a:r>
              <a:rPr dirty="0" sz="750" spc="9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ns</a:t>
            </a:r>
            <a:r>
              <a:rPr dirty="0" sz="750" spc="4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84848"/>
                </a:solidFill>
                <a:latin typeface="Arial MT"/>
                <a:cs typeface="Arial MT"/>
              </a:rPr>
              <a:t>disposiçóes</a:t>
            </a:r>
            <a:r>
              <a:rPr dirty="0" sz="750" spc="10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626262"/>
                </a:solidFill>
                <a:latin typeface="Arial MT"/>
                <a:cs typeface="Arial MT"/>
              </a:rPr>
              <a:t>em</a:t>
            </a:r>
            <a:r>
              <a:rPr dirty="0" sz="750" spc="50">
                <a:solidFill>
                  <a:srgbClr val="626262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6B6B6B"/>
                </a:solidFill>
                <a:latin typeface="Arial MT"/>
                <a:cs typeface="Arial MT"/>
              </a:rPr>
              <a:t>contrário.</a:t>
            </a:r>
            <a:r>
              <a:rPr dirty="0" sz="750" spc="114">
                <a:solidFill>
                  <a:srgbClr val="6B6B6B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797979"/>
                </a:solidFill>
                <a:latin typeface="Arial MT"/>
                <a:cs typeface="Arial MT"/>
              </a:rPr>
              <a:t>Publique-</a:t>
            </a:r>
            <a:r>
              <a:rPr dirty="0" sz="750">
                <a:solidFill>
                  <a:srgbClr val="797979"/>
                </a:solidFill>
                <a:latin typeface="Arial MT"/>
                <a:cs typeface="Arial MT"/>
              </a:rPr>
              <a:t>se,</a:t>
            </a:r>
            <a:r>
              <a:rPr dirty="0" sz="750" spc="90">
                <a:solidFill>
                  <a:srgbClr val="797979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6D6D6D"/>
                </a:solidFill>
                <a:latin typeface="Arial MT"/>
                <a:cs typeface="Arial MT"/>
              </a:rPr>
              <a:t>afixe-</a:t>
            </a:r>
            <a:r>
              <a:rPr dirty="0" sz="750">
                <a:solidFill>
                  <a:srgbClr val="6D6D6D"/>
                </a:solidFill>
                <a:latin typeface="Arial MT"/>
                <a:cs typeface="Arial MT"/>
              </a:rPr>
              <a:t>se</a:t>
            </a:r>
            <a:r>
              <a:rPr dirty="0" sz="750" spc="75">
                <a:solidFill>
                  <a:srgbClr val="6D6D6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8E8E8E"/>
                </a:solidFill>
                <a:latin typeface="Arial MT"/>
                <a:cs typeface="Arial MT"/>
              </a:rPr>
              <a:t>e</a:t>
            </a:r>
            <a:r>
              <a:rPr dirty="0" sz="750" spc="35">
                <a:solidFill>
                  <a:srgbClr val="8E8E8E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757575"/>
                </a:solidFill>
                <a:latin typeface="Arial MT"/>
                <a:cs typeface="Arial MT"/>
              </a:rPr>
              <a:t>cumpra-</a:t>
            </a:r>
            <a:r>
              <a:rPr dirty="0" sz="750" spc="-25">
                <a:solidFill>
                  <a:srgbClr val="757575"/>
                </a:solidFill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2025-09-02T17:22:57Z</dcterms:created>
  <dcterms:modified xsi:type="dcterms:W3CDTF">2025-09-02T17:22:57Z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2025-09-02T00:00:00Z</vt:filetime>
  </property>
  <property fmtid="{D5CDD505-2E9C-101B-9397-08002B2CF9AE}" pid="3" name="LastSaved">
    <vt:filetime>2025-09-02T00:00:00Z</vt:filetime>
  </property>
</Properties>
</file>