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26" name="object 2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27" name="object 2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 </a:t>
            </a:r>
            <a:r>
              <a:rPr dirty="0" sz="800" spc="-10">
                <a:latin typeface="Arial MT"/>
                <a:cs typeface="Arial MT"/>
              </a:rPr>
              <a:t>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 </a:t>
            </a:r>
            <a:r>
              <a:rPr dirty="0" sz="800" spc="-10">
                <a:latin typeface="Arial MT"/>
                <a:cs typeface="Arial MT"/>
              </a:rPr>
              <a:t>21/12/2023,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>
                <a:latin typeface="Arial MT"/>
                <a:cs typeface="Arial MT"/>
              </a:rPr>
              <a:t> em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92481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R$9.475.000,00,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123159" y="1418211"/>
            <a:ext cx="187578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2584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26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março,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195707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13540" y="4661283"/>
            <a:ext cx="513524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Fundo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Saúde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>
                <a:latin typeface="Arial MT"/>
                <a:cs typeface="Arial MT"/>
              </a:rPr>
              <a:t>MANUTENÇÃO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OPERACIONALIZAÇÃO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ESTRATÉGIA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SAÚDE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FAMÍLIA/UBS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(PREVINE</a:t>
            </a:r>
            <a:r>
              <a:rPr dirty="0" sz="800" spc="-10">
                <a:latin typeface="Arial MT"/>
                <a:cs typeface="Arial MT"/>
              </a:rPr>
              <a:t> BRASIL)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13440" y="4661283"/>
            <a:ext cx="619125" cy="73088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2.015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3.1.9.0.11.01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13540" y="5023106"/>
            <a:ext cx="2633980" cy="3689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07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VENCIMENTOS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VANTAGENS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FIXAS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 </a:t>
            </a:r>
            <a:r>
              <a:rPr dirty="0" sz="800">
                <a:latin typeface="Arial MT"/>
                <a:cs typeface="Arial MT"/>
              </a:rPr>
              <a:t>OUTROS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MATERIAIS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037698" y="5023106"/>
            <a:ext cx="2158365" cy="540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7365" marR="5080">
              <a:lnSpc>
                <a:spcPct val="1407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 </a:t>
            </a:r>
            <a:r>
              <a:rPr dirty="0" sz="800">
                <a:latin typeface="Arial MT"/>
                <a:cs typeface="Arial MT"/>
              </a:rPr>
              <a:t>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370157" y="5023106"/>
            <a:ext cx="619125" cy="54038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90"/>
              </a:spcBef>
            </a:pPr>
            <a:r>
              <a:rPr dirty="0" sz="800" spc="-10">
                <a:latin typeface="Arial MT"/>
                <a:cs typeface="Arial MT"/>
              </a:rPr>
              <a:t>1.000.000,00</a:t>
            </a:r>
            <a:endParaRPr sz="8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200.000,00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1.200.000,00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13440" y="5556760"/>
            <a:ext cx="619125" cy="539750"/>
          </a:xfrm>
          <a:prstGeom prst="rect">
            <a:avLst/>
          </a:prstGeom>
        </p:spPr>
        <p:txBody>
          <a:bodyPr wrap="square" lIns="0" tIns="6222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9"/>
              </a:spcBef>
            </a:pPr>
            <a:r>
              <a:rPr dirty="0" sz="800" spc="-10">
                <a:latin typeface="Arial MT"/>
                <a:cs typeface="Arial MT"/>
              </a:rPr>
              <a:t>2.020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3.1.9.0.11.01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3.1.9.0.11.06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13540" y="5556760"/>
            <a:ext cx="2633980" cy="539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06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MANUTENÇÃO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FMS</a:t>
            </a:r>
            <a:r>
              <a:rPr dirty="0" sz="800" spc="-10">
                <a:latin typeface="Arial MT"/>
                <a:cs typeface="Arial MT"/>
              </a:rPr>
              <a:t> VENCIMENTOS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VANTAGENS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FIXAS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>
                <a:latin typeface="Arial MT"/>
                <a:cs typeface="Arial MT"/>
              </a:rPr>
              <a:t>Piso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Enfermagem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70157" y="5728210"/>
            <a:ext cx="619125" cy="539750"/>
          </a:xfrm>
          <a:prstGeom prst="rect">
            <a:avLst/>
          </a:prstGeom>
        </p:spPr>
        <p:txBody>
          <a:bodyPr wrap="square" lIns="0" tIns="62229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89"/>
              </a:spcBef>
            </a:pPr>
            <a:r>
              <a:rPr dirty="0" sz="800" spc="-10">
                <a:latin typeface="Arial MT"/>
                <a:cs typeface="Arial MT"/>
              </a:rPr>
              <a:t>6.000.000,00</a:t>
            </a:r>
            <a:endParaRPr sz="8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350.000,00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6.350.000,00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037698" y="5728210"/>
            <a:ext cx="2209800" cy="539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7365" marR="5080">
              <a:lnSpc>
                <a:spcPct val="1406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Impostos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Sa</a:t>
            </a:r>
            <a:r>
              <a:rPr dirty="0" sz="800">
                <a:latin typeface="Arial MT"/>
                <a:cs typeface="Arial MT"/>
              </a:rPr>
              <a:t> 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13440" y="6261610"/>
            <a:ext cx="619125" cy="540385"/>
          </a:xfrm>
          <a:prstGeom prst="rect">
            <a:avLst/>
          </a:prstGeom>
        </p:spPr>
        <p:txBody>
          <a:bodyPr wrap="square" lIns="0" tIns="6222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9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3.1.9.0.11.01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13540" y="6311140"/>
            <a:ext cx="54457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MANUTENÇÃO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SAÚDE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CEMES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SAMU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192/SAÚDE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MENTAL/UPA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2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13540" y="6432933"/>
            <a:ext cx="2633980" cy="3689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07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VENCIMENTOS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VANTAGENS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FIXAS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 </a:t>
            </a:r>
            <a:r>
              <a:rPr dirty="0" sz="800">
                <a:latin typeface="Arial MT"/>
                <a:cs typeface="Arial MT"/>
              </a:rPr>
              <a:t>OUTROS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MATERIAIS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370157" y="6432933"/>
            <a:ext cx="619125" cy="88328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90"/>
              </a:spcBef>
            </a:pPr>
            <a:r>
              <a:rPr dirty="0" sz="800" spc="-10">
                <a:latin typeface="Arial MT"/>
                <a:cs typeface="Arial MT"/>
              </a:rPr>
              <a:t>1.000.000,00</a:t>
            </a:r>
            <a:endParaRPr sz="8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925.000,00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1.925.000,00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 b="1">
                <a:latin typeface="Arial"/>
                <a:cs typeface="Arial"/>
              </a:rPr>
              <a:t>9.475.000,00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00" spc="-10" b="1">
                <a:latin typeface="Arial"/>
                <a:cs typeface="Arial"/>
              </a:rPr>
              <a:t>9.475.000,00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037698" y="6432933"/>
            <a:ext cx="2158365" cy="8832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7365" marR="5080">
              <a:lnSpc>
                <a:spcPct val="1407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 </a:t>
            </a:r>
            <a:r>
              <a:rPr dirty="0" sz="800">
                <a:latin typeface="Arial MT"/>
                <a:cs typeface="Arial MT"/>
              </a:rPr>
              <a:t>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</a:t>
            </a:r>
            <a:endParaRPr sz="800">
              <a:latin typeface="Arial MT"/>
              <a:cs typeface="Arial MT"/>
            </a:endParaRPr>
          </a:p>
          <a:p>
            <a:pPr marL="12700" marR="664210">
              <a:lnSpc>
                <a:spcPts val="1430"/>
              </a:lnSpc>
              <a:spcBef>
                <a:spcPts val="45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r>
              <a:rPr dirty="0" sz="800" b="1">
                <a:latin typeface="Arial"/>
                <a:cs typeface="Arial"/>
              </a:rPr>
              <a:t> Total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Unidade</a:t>
            </a:r>
            <a:r>
              <a:rPr dirty="0" sz="800" spc="19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411480">
              <a:lnSpc>
                <a:spcPct val="100000"/>
              </a:lnSpc>
              <a:spcBef>
                <a:spcPts val="185"/>
              </a:spcBef>
            </a:pPr>
            <a:r>
              <a:rPr dirty="0" sz="800" b="1">
                <a:latin typeface="Arial"/>
                <a:cs typeface="Arial"/>
              </a:rPr>
              <a:t>Valor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Suplementado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845297" y="7357112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725744" y="7719062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89600" y="8086473"/>
            <a:ext cx="195707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894814" y="7719062"/>
            <a:ext cx="74866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R$9.475.000,00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$9.475.000,00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345168" y="8486241"/>
          <a:ext cx="6744334" cy="14452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7569"/>
                <a:gridCol w="2061210"/>
                <a:gridCol w="3024505"/>
                <a:gridCol w="704215"/>
              </a:tblGrid>
              <a:tr h="146685">
                <a:tc>
                  <a:txBody>
                    <a:bodyPr/>
                    <a:lstStyle/>
                    <a:p>
                      <a:pPr marL="18034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05.22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Saúde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2.759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GARANTIA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FARMACÊUTICA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ÂMBITO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SUS.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MATERIAL 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DISTRIBUIÇÃO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675.000,00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702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675.000,00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90500">
                <a:tc gridSpan="4">
                  <a:txBody>
                    <a:bodyPr/>
                    <a:lstStyle/>
                    <a:p>
                      <a:pPr marL="180340">
                        <a:lnSpc>
                          <a:spcPts val="869"/>
                        </a:lnSpc>
                        <a:spcBef>
                          <a:spcPts val="530"/>
                        </a:spcBef>
                        <a:tabLst>
                          <a:tab pos="98044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2.837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MANUTENÇÃO,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SAÚDE/CONST/REFORMA/AMPL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73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002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marL="126111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Esta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8.800.000,00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658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8.800.000,00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2425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58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9.475.000,00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9600" y="2018413"/>
            <a:ext cx="9683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370157" y="2161161"/>
            <a:ext cx="6191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latin typeface="Arial"/>
                <a:cs typeface="Arial"/>
              </a:rPr>
              <a:t>9.475.000,00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32584" y="2161161"/>
            <a:ext cx="4540885" cy="3479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Valor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Anulado</a:t>
            </a:r>
            <a:r>
              <a:rPr dirty="0" sz="800" spc="-25" b="1">
                <a:latin typeface="Arial"/>
                <a:cs typeface="Arial"/>
              </a:rPr>
              <a:t> R$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24517" y="2361313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2707345" y="3709020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2707416" y="3123186"/>
            <a:ext cx="19462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26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março,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2025-09-03T19:11:39Z</dcterms:created>
  <dcterms:modified xsi:type="dcterms:W3CDTF">2025-09-03T19:11:39Z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2024-04-24T00:00:00Z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2024-04-24T00:00:00Z</vt:filetime>
  </property>
</Properties>
</file>