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96438"/>
            <a:ext cx="2351024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8.jpg"/><Relationship Id="rId5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968" y="423545"/>
            <a:ext cx="594360" cy="67036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1856" y="9508473"/>
            <a:ext cx="6385560" cy="0"/>
          </a:xfrm>
          <a:custGeom>
            <a:avLst/>
            <a:gdLst/>
            <a:ahLst/>
            <a:cxnLst/>
            <a:rect l="l" t="t" r="r" b="b"/>
            <a:pathLst>
              <a:path w="6385559" h="0">
                <a:moveTo>
                  <a:pt x="0" y="0"/>
                </a:moveTo>
                <a:lnTo>
                  <a:pt x="6385560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43127" y="4404581"/>
            <a:ext cx="981710" cy="0"/>
          </a:xfrm>
          <a:custGeom>
            <a:avLst/>
            <a:gdLst/>
            <a:ahLst/>
            <a:cxnLst/>
            <a:rect l="l" t="t" r="r" b="b"/>
            <a:pathLst>
              <a:path w="981710" h="0">
                <a:moveTo>
                  <a:pt x="0" y="0"/>
                </a:moveTo>
                <a:lnTo>
                  <a:pt x="981456" y="0"/>
                </a:lnTo>
              </a:path>
            </a:pathLst>
          </a:custGeom>
          <a:ln w="9141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32816" y="4407628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4592" y="0"/>
                </a:lnTo>
              </a:path>
            </a:pathLst>
          </a:custGeom>
          <a:ln w="9141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7095" y="1261499"/>
            <a:ext cx="6367780" cy="0"/>
          </a:xfrm>
          <a:custGeom>
            <a:avLst/>
            <a:gdLst/>
            <a:ahLst/>
            <a:cxnLst/>
            <a:rect l="l" t="t" r="r" b="b"/>
            <a:pathLst>
              <a:path w="6367780" h="0">
                <a:moveTo>
                  <a:pt x="0" y="0"/>
                </a:moveTo>
                <a:lnTo>
                  <a:pt x="6367272" y="0"/>
                </a:lnTo>
              </a:path>
            </a:pathLst>
          </a:custGeom>
          <a:ln w="12188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8536" y="3172030"/>
            <a:ext cx="664464" cy="8227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9768" y="4320785"/>
            <a:ext cx="1170432" cy="10360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3672" y="7358745"/>
            <a:ext cx="914400" cy="8836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39495" y="8519690"/>
            <a:ext cx="231648" cy="70083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92654" y="288962"/>
            <a:ext cx="303530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dirty="0" sz="1200" spc="-45">
                <a:solidFill>
                  <a:srgbClr val="505050"/>
                </a:solidFill>
                <a:latin typeface="Arial MT"/>
                <a:cs typeface="Arial MT"/>
              </a:rPr>
              <a:t>t^Ü\</a:t>
            </a:r>
            <a:r>
              <a:rPr dirty="0" sz="1200" spc="5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505050"/>
                </a:solidFill>
                <a:latin typeface="Arial MT"/>
                <a:cs typeface="Arial MT"/>
              </a:rPr>
              <a:t>FEiTURA</a:t>
            </a:r>
            <a:r>
              <a:rPr dirty="0" sz="120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24242"/>
                </a:solidFill>
                <a:latin typeface="Arial MT"/>
                <a:cs typeface="Arial MT"/>
              </a:rPr>
              <a:t>MUNICIPAL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1200" spc="-8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313131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22145">
              <a:lnSpc>
                <a:spcPct val="120000"/>
              </a:lnSpc>
              <a:spcBef>
                <a:spcPts val="400"/>
              </a:spcBef>
            </a:pPr>
            <a:r>
              <a:rPr dirty="0" sz="800" spc="-20">
                <a:solidFill>
                  <a:srgbClr val="7C7C7C"/>
                </a:solidFill>
                <a:latin typeface="Arial MT"/>
                <a:cs typeface="Arial MT"/>
              </a:rPr>
              <a:t>Rua</a:t>
            </a:r>
            <a:r>
              <a:rPr dirty="0" sz="800" spc="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Maria</a:t>
            </a:r>
            <a:r>
              <a:rPr dirty="0" sz="8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Lourenço,</a:t>
            </a:r>
            <a:r>
              <a:rPr dirty="0" sz="800" spc="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26262"/>
                </a:solidFill>
                <a:latin typeface="Arial MT"/>
                <a:cs typeface="Arial MT"/>
              </a:rPr>
              <a:t>Fazenda</a:t>
            </a:r>
            <a:r>
              <a:rPr dirty="0" sz="800" spc="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Cexias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98033" y="1467174"/>
            <a:ext cx="284099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855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Decreto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2604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24</a:t>
            </a:r>
            <a:r>
              <a:rPr dirty="0" sz="800" spc="3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00" spc="17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abril,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4604" marR="121920" indent="-2540">
              <a:lnSpc>
                <a:spcPts val="890"/>
              </a:lnSpc>
            </a:pP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Abre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suplementar</a:t>
            </a:r>
            <a:r>
              <a:rPr dirty="0" sz="80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no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valor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R$129.326,51,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para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fins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que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se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especifica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outras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7537" y="2618979"/>
            <a:ext cx="619506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782955">
              <a:lnSpc>
                <a:spcPct val="140000"/>
              </a:lnSpc>
              <a:spcBef>
                <a:spcPts val="100"/>
              </a:spcBef>
            </a:pPr>
            <a:r>
              <a:rPr dirty="0" sz="800" spc="-90">
                <a:solidFill>
                  <a:srgbClr val="858585"/>
                </a:solidFill>
                <a:latin typeface="Arial MT"/>
                <a:cs typeface="Arial MT"/>
              </a:rPr>
              <a:t>‹3</a:t>
            </a:r>
            <a:r>
              <a:rPr dirty="0" sz="800" spc="2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P</a:t>
            </a:r>
            <a:r>
              <a:rPr dirty="0" sz="800" spc="9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'EFEITO</a:t>
            </a:r>
            <a:r>
              <a:rPr dirty="0" sz="800" spc="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MLiNlClPAL,</a:t>
            </a:r>
            <a:r>
              <a:rPr dirty="0" sz="800" spc="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uso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suas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atribuições</a:t>
            </a:r>
            <a:r>
              <a:rPr dirty="0" sz="800" spc="6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legais,</a:t>
            </a:r>
            <a:r>
              <a:rPr dirty="0" sz="80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constitucionais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de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acordo</a:t>
            </a:r>
            <a:r>
              <a:rPr dirty="0" sz="80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que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lhe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confere</a:t>
            </a:r>
            <a:r>
              <a:rPr dirty="0" sz="800" spc="-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art.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8º</a:t>
            </a:r>
            <a:r>
              <a:rPr dirty="0" sz="800" spc="1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LE</a:t>
            </a:r>
            <a:r>
              <a:rPr dirty="0" sz="800">
                <a:solidFill>
                  <a:srgbClr val="919191"/>
                </a:solidFill>
                <a:latin typeface="Arial MT"/>
                <a:cs typeface="Arial MT"/>
              </a:rPr>
              <a:t>i</a:t>
            </a:r>
            <a:r>
              <a:rPr dirty="0" sz="800" spc="-20">
                <a:solidFill>
                  <a:srgbClr val="919191"/>
                </a:solidFill>
                <a:latin typeface="Arial MT"/>
                <a:cs typeface="Arial MT"/>
              </a:rPr>
              <a:t> </a:t>
            </a:r>
            <a:r>
              <a:rPr dirty="0" sz="800" spc="-95">
                <a:solidFill>
                  <a:srgbClr val="5D5D5D"/>
                </a:solidFill>
                <a:latin typeface="Arial MT"/>
                <a:cs typeface="Arial MT"/>
              </a:rPr>
              <a:t>›d°</a:t>
            </a:r>
            <a:r>
              <a:rPr dirty="0" sz="800" spc="-3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6D6D6D"/>
                </a:solidFill>
                <a:latin typeface="Arial MT"/>
                <a:cs typeface="Arial MT"/>
              </a:rPr>
              <a:t>Ú2S.’20?3</a:t>
            </a:r>
            <a:r>
              <a:rPr dirty="0" sz="800" spc="3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114">
                <a:solidFill>
                  <a:srgbClr val="5E5E5E"/>
                </a:solidFill>
                <a:latin typeface="Arial MT"/>
                <a:cs typeface="Arial MT"/>
              </a:rPr>
              <a:t>dz</a:t>
            </a:r>
            <a:r>
              <a:rPr dirty="0" sz="800" spc="-7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E5E5E"/>
                </a:solidFill>
                <a:latin typeface="Arial MT"/>
                <a:cs typeface="Arial MT"/>
              </a:rPr>
              <a:t>!üda</a:t>
            </a:r>
            <a:r>
              <a:rPr dirty="0" sz="800" spc="4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21/12/2023,</a:t>
            </a:r>
            <a:r>
              <a:rPr dirty="0" sz="800" spc="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publicada</a:t>
            </a:r>
            <a:r>
              <a:rPr dirty="0" sz="80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em</a:t>
            </a:r>
            <a:r>
              <a:rPr dirty="0" sz="800" spc="19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61641" y="3392941"/>
            <a:ext cx="2835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Artiru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1'</a:t>
            </a:r>
            <a:r>
              <a:rPr dirty="0" sz="800" spc="2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-</a:t>
            </a:r>
            <a:r>
              <a:rPr dirty="0" sz="800" spc="3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E5E5E"/>
                </a:solidFill>
                <a:latin typeface="Arial MT"/>
                <a:cs typeface="Arial MT"/>
              </a:rPr>
              <a:t>Fica</a:t>
            </a:r>
            <a:r>
              <a:rPr dirty="0" sz="800" spc="1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aberto</a:t>
            </a:r>
            <a:r>
              <a:rPr dirty="0" sz="800" spc="-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crédito</a:t>
            </a:r>
            <a:r>
              <a:rPr dirty="0" sz="800" spc="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suplementar</a:t>
            </a:r>
            <a:r>
              <a:rPr dirty="0" sz="800" spc="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as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seguintes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1829" y="4440382"/>
            <a:ext cx="270065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35">
                <a:solidFill>
                  <a:srgbClr val="7C7C7C"/>
                </a:solidFill>
                <a:latin typeface="Arial MT"/>
                <a:cs typeface="Arial MT"/>
              </a:rPr>
              <a:t>."-</a:t>
            </a:r>
            <a:r>
              <a:rPr dirty="0" sz="950" spc="-10">
                <a:solidFill>
                  <a:srgbClr val="7C7C7C"/>
                </a:solidFill>
                <a:latin typeface="Arial MT"/>
                <a:cs typeface="Arial MT"/>
              </a:rPr>
              <a:t>I.//JD/</a:t>
            </a:r>
            <a:r>
              <a:rPr dirty="0" sz="950" spc="19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950" spc="-30">
                <a:solidFill>
                  <a:srgbClr val="6B6B6B"/>
                </a:solidFill>
                <a:latin typeface="Arial MT"/>
                <a:cs typeface="Arial MT"/>
              </a:rPr>
              <a:t>‹MUNICIPAL</a:t>
            </a:r>
            <a:r>
              <a:rPr dirty="0" sz="950" spc="3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8A8A8A"/>
                </a:solidFill>
                <a:latin typeface="Arial MT"/>
                <a:cs typeface="Arial MT"/>
              </a:rPr>
              <a:t>DE</a:t>
            </a:r>
            <a:r>
              <a:rPr dirty="0" sz="950" spc="-20">
                <a:solidFill>
                  <a:srgbClr val="8A8A8A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444444"/>
                </a:solidFill>
                <a:latin typeface="Arial MT"/>
                <a:cs typeface="Arial MT"/>
              </a:rPr>
              <a:t>ASSISTÊNCIA</a:t>
            </a:r>
            <a:r>
              <a:rPr dirty="0" sz="950" spc="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950" spc="-10" b="1">
                <a:solidFill>
                  <a:srgbClr val="3F3F3F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26834" y="4553887"/>
            <a:ext cx="26797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0.</a:t>
            </a:r>
            <a:r>
              <a:rPr dirty="0" sz="800" spc="-9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.23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2.061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89605" y="4553887"/>
            <a:ext cx="221488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Funôo</a:t>
            </a:r>
            <a:r>
              <a:rPr dirty="0" sz="800" spc="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B6B6B"/>
                </a:solidFill>
                <a:latin typeface="Arial MT"/>
                <a:cs typeface="Arial MT"/>
              </a:rPr>
              <a:t>Municipal</a:t>
            </a:r>
            <a:r>
              <a:rPr dirty="0" sz="800" spc="5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sz="800" spc="3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Assistência</a:t>
            </a:r>
            <a:r>
              <a:rPr dirty="0" sz="800" spc="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Social</a:t>
            </a:r>
            <a:r>
              <a:rPr dirty="0" sz="800" spc="5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45454"/>
                </a:solidFill>
                <a:latin typeface="Arial MT"/>
                <a:cs typeface="Arial MT"/>
              </a:rPr>
              <a:t>Pruarama</a:t>
            </a:r>
            <a:r>
              <a:rPr dirty="0" sz="800" spc="3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B5B5B"/>
                </a:solidFill>
                <a:latin typeface="Arial MT"/>
                <a:cs typeface="Arial MT"/>
              </a:rPr>
              <a:t>Proteção</a:t>
            </a:r>
            <a:r>
              <a:rPr dirty="0" sz="800" spc="3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Social</a:t>
            </a:r>
            <a:r>
              <a:rPr dirty="0" sz="8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Básica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PSB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Estadual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502190" y="4957094"/>
          <a:ext cx="6314440" cy="15843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951479"/>
                <a:gridCol w="1954529"/>
                <a:gridCol w="631825"/>
              </a:tblGrid>
              <a:tr h="135890">
                <a:tc>
                  <a:txBody>
                    <a:bodyPr/>
                    <a:lstStyle/>
                    <a:p>
                      <a:pPr marL="3365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.›</a:t>
                      </a:r>
                      <a:r>
                        <a:rPr dirty="0" sz="800" spc="355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800" spc="-1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I.^'.7:'‘</a:t>
                      </a:r>
                      <a:r>
                        <a:rPr dirty="0" sz="80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(!S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 spc="-9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'“.</a:t>
                      </a:r>
                      <a:r>
                        <a:rPr dirty="0" sz="800" spc="1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?!,',°\IS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SF</a:t>
                      </a:r>
                      <a:r>
                        <a:rPr dirty="0" sz="800" spc="-5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RVIÇ:OS</a:t>
                      </a:r>
                      <a:r>
                        <a:rPr dirty="0" sz="800" spc="3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ts val="885"/>
                        </a:lnSpc>
                      </a:pP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Recursos </a:t>
                      </a:r>
                      <a:r>
                        <a:rPr dirty="0" sz="800" spc="-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7795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637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0">
                          <a:solidFill>
                            <a:srgbClr val="838383"/>
                          </a:solidFill>
                          <a:latin typeface="Arial MT"/>
                          <a:cs typeface="Arial MT"/>
                        </a:rPr>
                        <a:t>2'</a:t>
                      </a:r>
                      <a:r>
                        <a:rPr dirty="0" sz="750" spc="35">
                          <a:solidFill>
                            <a:srgbClr val="83838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!ü99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f.4anutencão</a:t>
                      </a:r>
                      <a:r>
                        <a:rPr dirty="0" sz="750" spc="1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Oueracionalizacão</a:t>
                      </a:r>
                      <a:r>
                        <a:rPr dirty="0" sz="75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9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:J</a:t>
                      </a:r>
                      <a:r>
                        <a:rPr dirty="0" sz="750" spc="405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..:.‹</a:t>
                      </a:r>
                      <a:r>
                        <a:rPr dirty="0" sz="750" spc="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750" spc="16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750" spc="-25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.†2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‹ÜB</a:t>
                      </a:r>
                      <a:r>
                        <a:rPr dirty="0" sz="750" spc="33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lSABOE</a:t>
                      </a:r>
                      <a:r>
                        <a:rPr dirty="0" sz="750" spc="-13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 spc="1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F'ATRONAIS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49.326,51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365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49.326,51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2.</a:t>
                      </a:r>
                      <a:r>
                        <a:rPr dirty="0" sz="800" spc="-8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Z2g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.°rosrama</a:t>
                      </a:r>
                      <a:r>
                        <a:rPr dirty="0" sz="800" spc="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dirty="0" sz="800" spc="45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‹meira</a:t>
                      </a:r>
                      <a:r>
                        <a:rPr dirty="0" sz="800" spc="-1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Infância</a:t>
                      </a:r>
                      <a:r>
                        <a:rPr dirty="0" sz="800" spc="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SUAS</a:t>
                      </a:r>
                      <a:r>
                        <a:rPr dirty="0" sz="8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(Crianca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Feliz)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55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’3</a:t>
                      </a:r>
                      <a:r>
                        <a:rPr dirty="0" sz="800" spc="75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1.Ü.‹:.Ü..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75">
                          <a:solidFill>
                            <a:srgbClr val="A1A1A1"/>
                          </a:solidFill>
                          <a:latin typeface="Arial MT"/>
                          <a:cs typeface="Arial MT"/>
                        </a:rPr>
                        <a:t>‹:</a:t>
                      </a:r>
                      <a:r>
                        <a:rPr dirty="0" sz="800" spc="-25">
                          <a:solidFill>
                            <a:srgbClr val="A1A1A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9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›</a:t>
                      </a:r>
                      <a:r>
                        <a:rPr dirty="0" sz="800" spc="30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”.-</a:t>
                      </a:r>
                      <a:r>
                        <a:rPr dirty="0" sz="800" spc="-7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!-</a:t>
                      </a:r>
                      <a:r>
                        <a:rPr dirty="0" sz="800" spc="-10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t?</a:t>
                      </a:r>
                      <a:r>
                        <a:rPr dirty="0" sz="800" spc="-7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I”›</a:t>
                      </a:r>
                      <a:r>
                        <a:rPr dirty="0" sz="800" spc="15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Ú4.O</a:t>
                      </a:r>
                      <a:r>
                        <a:rPr dirty="0" sz="800" spc="5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2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403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1403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4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4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129.326,51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Valor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129.326,51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831511" y="6598490"/>
            <a:ext cx="5737860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707070"/>
                </a:solidFill>
                <a:latin typeface="Arial MT"/>
                <a:cs typeface="Arial MT"/>
              </a:rPr>
              <a:t>.tr.igo</a:t>
            </a:r>
            <a:r>
              <a:rPr dirty="0" sz="800" spc="-3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797979"/>
                </a:solidFill>
                <a:latin typeface="Arial MT"/>
                <a:cs typeface="Arial MT"/>
              </a:rPr>
              <a:t>2°</a:t>
            </a:r>
            <a:r>
              <a:rPr dirty="0" sz="800" spc="-4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57575"/>
                </a:solidFill>
                <a:latin typeface="Arial MT"/>
                <a:cs typeface="Arial MT"/>
              </a:rPr>
              <a:t>-</a:t>
            </a:r>
            <a:r>
              <a:rPr dirty="0" sz="800" spc="-8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r\s</a:t>
            </a:r>
            <a:r>
              <a:rPr dirty="0" sz="800" spc="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despesas</a:t>
            </a:r>
            <a:r>
              <a:rPr dirty="0" sz="800" spc="4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decorrentes</a:t>
            </a:r>
            <a:r>
              <a:rPr dirty="0" sz="800" spc="7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abertura</a:t>
            </a:r>
            <a:r>
              <a:rPr dirty="0" sz="80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D3D3D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presente</a:t>
            </a:r>
            <a:r>
              <a:rPr dirty="0" sz="80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crédito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suplementar,</a:t>
            </a:r>
            <a:r>
              <a:rPr dirty="0" sz="80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serão</a:t>
            </a:r>
            <a:r>
              <a:rPr dirty="0" sz="80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cobertas</a:t>
            </a:r>
            <a:r>
              <a:rPr dirty="0" sz="80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recursos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que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trata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  <a:p>
            <a:pPr marL="466725">
              <a:lnSpc>
                <a:spcPct val="100000"/>
              </a:lnSpc>
              <a:spcBef>
                <a:spcPts val="20"/>
              </a:spcBef>
            </a:pPr>
            <a:r>
              <a:rPr dirty="0" sz="800" spc="-114">
                <a:solidFill>
                  <a:srgbClr val="858585"/>
                </a:solidFill>
                <a:latin typeface="Arial MT"/>
                <a:cs typeface="Arial MT"/>
              </a:rPr>
              <a:t>^’.3</a:t>
            </a:r>
            <a:r>
              <a:rPr dirty="0" sz="800" spc="4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B5B5B"/>
                </a:solidFill>
                <a:latin typeface="Arial MT"/>
                <a:cs typeface="Arial MT"/>
              </a:rPr>
              <a:t>parágrafo</a:t>
            </a:r>
            <a:r>
              <a:rPr dirty="0" sz="800" spc="3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57575"/>
                </a:solidFill>
                <a:latin typeface="Arial MT"/>
                <a:cs typeface="Arial MT"/>
              </a:rPr>
              <a:t>*</a:t>
            </a:r>
            <a:r>
              <a:rPr dirty="0" sz="800" spc="33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878787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D5D5D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Federal</a:t>
            </a:r>
            <a:r>
              <a:rPr dirty="0" sz="80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4.320/64,</a:t>
            </a:r>
            <a:r>
              <a:rPr dirty="0" sz="80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Inciso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684633" y="6930623"/>
            <a:ext cx="156908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solidFill>
                  <a:srgbClr val="707070"/>
                </a:solidFill>
                <a:latin typeface="Arial MT"/>
                <a:cs typeface="Arial MT"/>
              </a:rPr>
              <a:t>lii‹.:'›‹›</a:t>
            </a:r>
            <a:r>
              <a:rPr dirty="0" sz="800" spc="21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C8C8C"/>
                </a:solidFill>
                <a:latin typeface="Arial MT"/>
                <a:cs typeface="Arial MT"/>
              </a:rPr>
              <a:t>li</a:t>
            </a:r>
            <a:r>
              <a:rPr dirty="0" sz="800" spc="50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99999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99999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Excesso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III</a:t>
            </a:r>
            <a:r>
              <a:rPr dirty="0" sz="800" spc="-3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-</a:t>
            </a:r>
            <a:r>
              <a:rPr dirty="0" sz="800" spc="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Anulação</a:t>
            </a:r>
            <a:r>
              <a:rPr dirty="0" sz="800" spc="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46794" y="7475293"/>
            <a:ext cx="270065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30">
                <a:solidFill>
                  <a:srgbClr val="3F3F3F"/>
                </a:solidFill>
                <a:latin typeface="Arial MT"/>
                <a:cs typeface="Arial MT"/>
              </a:rPr>
              <a:t>FLIíJ!3C</a:t>
            </a:r>
            <a:r>
              <a:rPr dirty="0" sz="9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606060"/>
                </a:solidFill>
                <a:latin typeface="Arial MT"/>
                <a:cs typeface="Arial MT"/>
              </a:rPr>
              <a:t>MUNICIPAL</a:t>
            </a:r>
            <a:r>
              <a:rPr dirty="0" sz="950" spc="1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777777"/>
                </a:solidFill>
                <a:latin typeface="Arial MT"/>
                <a:cs typeface="Arial MT"/>
              </a:rPr>
              <a:t>DE</a:t>
            </a:r>
            <a:r>
              <a:rPr dirty="0" sz="950" spc="-10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83838"/>
                </a:solidFill>
                <a:latin typeface="Arial MT"/>
                <a:cs typeface="Arial MT"/>
              </a:rPr>
              <a:t>ASSISTÊNCIA</a:t>
            </a:r>
            <a:r>
              <a:rPr dirty="0" sz="950" spc="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950" spc="-10" b="1">
                <a:solidFill>
                  <a:srgbClr val="343434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752736" y="6930623"/>
            <a:ext cx="62547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R$129.326,51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$129.326,51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19353" y="7591844"/>
            <a:ext cx="589280" cy="68389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solidFill>
                  <a:srgbClr val="808080"/>
                </a:solidFill>
                <a:latin typeface="Arial MT"/>
                <a:cs typeface="Arial MT"/>
              </a:rPr>
              <a:t>07</a:t>
            </a:r>
            <a:r>
              <a:rPr dirty="0" sz="800" spc="-35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23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solidFill>
                  <a:srgbClr val="8C8C8C"/>
                </a:solidFill>
                <a:latin typeface="Arial MT"/>
                <a:cs typeface="Arial MT"/>
              </a:rPr>
              <a:t>2</a:t>
            </a:r>
            <a:r>
              <a:rPr dirty="0" sz="800" spc="-55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ü51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95">
                <a:solidFill>
                  <a:srgbClr val="484848"/>
                </a:solidFill>
                <a:latin typeface="Arial MT"/>
                <a:cs typeface="Arial MT"/>
              </a:rPr>
              <a:t>L3.*.fT.^,.</a:t>
            </a:r>
            <a:r>
              <a:rPr dirty="0" sz="800" spc="3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*il.0.J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800" spc="-55">
                <a:solidFill>
                  <a:srgbClr val="444444"/>
                </a:solidFill>
                <a:latin typeface="Arial MT"/>
                <a:cs typeface="Arial MT"/>
              </a:rPr>
              <a:t>?.3.g.0.?J0.05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83510" y="7591844"/>
            <a:ext cx="2635250" cy="69278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solidFill>
                  <a:srgbClr val="5D5D5D"/>
                </a:solidFill>
                <a:latin typeface="Arial MT"/>
                <a:cs typeface="Arial MT"/>
              </a:rPr>
              <a:t>Fur›üo</a:t>
            </a:r>
            <a:r>
              <a:rPr dirty="0" sz="800" spc="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Municipal</a:t>
            </a:r>
            <a:r>
              <a:rPr dirty="0" sz="800" spc="5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de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Assistência</a:t>
            </a:r>
            <a:r>
              <a:rPr dirty="0" sz="80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Social</a:t>
            </a:r>
            <a:endParaRPr sz="800">
              <a:latin typeface="Arial MT"/>
              <a:cs typeface="Arial MT"/>
            </a:endParaRPr>
          </a:p>
          <a:p>
            <a:pPr marL="19685" marR="421640" indent="55244">
              <a:lnSpc>
                <a:spcPct val="132500"/>
              </a:lnSpc>
              <a:spcBef>
                <a:spcPts val="45"/>
              </a:spcBef>
            </a:pPr>
            <a:r>
              <a:rPr dirty="0" sz="800" spc="-40">
                <a:solidFill>
                  <a:srgbClr val="7C7C7C"/>
                </a:solidFill>
                <a:latin typeface="Arial MT"/>
                <a:cs typeface="Arial MT"/>
              </a:rPr>
              <a:t>:'.›c</a:t>
            </a:r>
            <a:r>
              <a:rPr dirty="0" sz="800" spc="19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114">
                <a:solidFill>
                  <a:srgbClr val="727272"/>
                </a:solidFill>
                <a:latin typeface="Arial MT"/>
                <a:cs typeface="Arial MT"/>
              </a:rPr>
              <a:t>anna</a:t>
            </a:r>
            <a:r>
              <a:rPr dirty="0" sz="800" spc="5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5D5D5D"/>
                </a:solidFill>
                <a:latin typeface="Arial MT"/>
                <a:cs typeface="Arial MT"/>
              </a:rPr>
              <a:t>F’ro!eCüo</a:t>
            </a:r>
            <a:r>
              <a:rPr dirty="0" sz="800" spc="6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Social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Básica</a:t>
            </a:r>
            <a:r>
              <a:rPr dirty="0" sz="800" spc="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PSB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Estadual 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f"UTNOS</a:t>
            </a:r>
            <a:r>
              <a:rPr dirty="0" sz="800" spc="1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676767"/>
                </a:solidFill>
                <a:latin typeface="Arial MT"/>
                <a:cs typeface="Arial MT"/>
              </a:rPr>
              <a:t>IViATE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RlAiS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baseline="3472" sz="1200" spc="-44">
                <a:solidFill>
                  <a:srgbClr val="4B4B4B"/>
                </a:solidFill>
                <a:latin typeface="Arial MT"/>
                <a:cs typeface="Arial MT"/>
              </a:rPr>
              <a:t>DEMAIS</a:t>
            </a:r>
            <a:r>
              <a:rPr dirty="0" baseline="3472" sz="1200" spc="22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494949"/>
                </a:solidFill>
                <a:latin typeface="Arial MT"/>
                <a:cs typeface="Arial MT"/>
              </a:rPr>
              <a:t>SERVI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C</a:t>
            </a:r>
            <a:r>
              <a:rPr dirty="0" baseline="3472" sz="1200" spc="-52">
                <a:solidFill>
                  <a:srgbClr val="494949"/>
                </a:solidFill>
                <a:latin typeface="Arial MT"/>
                <a:cs typeface="Arial MT"/>
              </a:rPr>
              <a:t>OS</a:t>
            </a:r>
            <a:r>
              <a:rPr dirty="0" baseline="3472" sz="1200" spc="-104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baseline="3472" sz="1200" spc="-37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424242"/>
                </a:solidFill>
                <a:latin typeface="Arial MT"/>
                <a:cs typeface="Arial MT"/>
              </a:rPr>
              <a:t>TERCEIROS</a:t>
            </a:r>
            <a:r>
              <a:rPr dirty="0" baseline="3472" sz="1200" spc="97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baseline="3472" sz="1200" spc="-7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343434"/>
                </a:solidFill>
                <a:latin typeface="Arial MT"/>
                <a:cs typeface="Arial MT"/>
              </a:rPr>
              <a:t>PESSOA</a:t>
            </a:r>
            <a:r>
              <a:rPr dirty="0" baseline="3472" sz="120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83838"/>
                </a:solidFill>
                <a:latin typeface="Arial MT"/>
                <a:cs typeface="Arial MT"/>
              </a:rPr>
              <a:t>JURIDICA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359315" y="7927026"/>
            <a:ext cx="1653539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32500"/>
              </a:lnSpc>
              <a:spcBef>
                <a:spcPts val="100"/>
              </a:spcBef>
            </a:pP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Outros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Recursos</a:t>
            </a:r>
            <a:r>
              <a:rPr dirty="0" sz="80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Vinculados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â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Assisti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Outros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Recursos</a:t>
            </a:r>
            <a:r>
              <a:rPr dirty="0" sz="80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Vinculados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à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Assisti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316529" y="7927026"/>
            <a:ext cx="400685" cy="51625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669,62</a:t>
            </a:r>
            <a:endParaRPr sz="800">
              <a:latin typeface="Arial MT"/>
              <a:cs typeface="Arial MT"/>
            </a:endParaRPr>
          </a:p>
          <a:p>
            <a:pPr algn="r" marR="7620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25" b="1">
                <a:solidFill>
                  <a:srgbClr val="282828"/>
                </a:solidFill>
                <a:latin typeface="Arial"/>
                <a:cs typeface="Arial"/>
              </a:rPr>
              <a:t>5.669,62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287378" y="8240876"/>
            <a:ext cx="403987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2611755">
              <a:lnSpc>
                <a:spcPct val="100000"/>
              </a:lnSpc>
              <a:spcBef>
                <a:spcPts val="530"/>
              </a:spcBef>
            </a:pPr>
            <a:r>
              <a:rPr dirty="0" sz="800" spc="-20" b="1">
                <a:solidFill>
                  <a:srgbClr val="424242"/>
                </a:solidFill>
                <a:latin typeface="Arial"/>
                <a:cs typeface="Arial"/>
              </a:rPr>
              <a:t>Total</a:t>
            </a:r>
            <a:r>
              <a:rPr dirty="0" sz="800" spc="-4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45454"/>
                </a:solidFill>
                <a:latin typeface="Arial"/>
                <a:cs typeface="Arial"/>
              </a:rPr>
              <a:t>do</a:t>
            </a:r>
            <a:r>
              <a:rPr dirty="0" sz="800" spc="-30" b="1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43434"/>
                </a:solidFill>
                <a:latin typeface="Arial"/>
                <a:cs typeface="Arial"/>
              </a:rPr>
              <a:t>Projeto</a:t>
            </a:r>
            <a:r>
              <a:rPr dirty="0" sz="800" spc="2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D3D3D"/>
                </a:solidFill>
                <a:latin typeface="Arial"/>
                <a:cs typeface="Arial"/>
              </a:rPr>
              <a:t>/</a:t>
            </a:r>
            <a:r>
              <a:rPr dirty="0" sz="800" spc="-3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313131"/>
                </a:solidFill>
                <a:latin typeface="Arial"/>
                <a:cs typeface="Arial"/>
              </a:rPr>
              <a:t>Atividade</a:t>
            </a:r>
            <a:r>
              <a:rPr dirty="0" sz="800" spc="2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D3D3D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'hai</a:t>
            </a:r>
            <a:r>
              <a:rPr dirty="0" sz="800" spc="2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5D5D5D"/>
                </a:solidFill>
                <a:latin typeface="Arial MT"/>
                <a:cs typeface="Arial MT"/>
              </a:rPr>
              <a:t>utenCao</a:t>
            </a:r>
            <a:r>
              <a:rPr dirty="0" sz="800" spc="5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a</a:t>
            </a:r>
            <a:r>
              <a:rPr dirty="0" sz="800" spc="-1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Operacionalização</a:t>
            </a:r>
            <a:r>
              <a:rPr dirty="0" sz="800" spc="-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das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Unidades</a:t>
            </a:r>
            <a:r>
              <a:rPr dirty="0" sz="80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Administrativas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8" name="object 28" descr=""/>
          <p:cNvGraphicFramePr>
            <a:graphicFrameLocks noGrp="1"/>
          </p:cNvGraphicFramePr>
          <p:nvPr/>
        </p:nvGraphicFramePr>
        <p:xfrm>
          <a:off x="829217" y="8656273"/>
          <a:ext cx="5982335" cy="277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760"/>
                <a:gridCol w="2336800"/>
                <a:gridCol w="2623185"/>
                <a:gridCol w="57912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",.t.‹:('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955"/>
                        </a:lnSpc>
                      </a:pPr>
                      <a:r>
                        <a:rPr dirty="0" baseline="3472" sz="1200" spc="-112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'‘.".".Tr'.R</a:t>
                      </a:r>
                      <a:r>
                        <a:rPr dirty="0" baseline="3472" sz="1200" spc="-187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IAL</a:t>
                      </a:r>
                      <a:r>
                        <a:rPr dirty="0" baseline="3472" sz="1200" spc="67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DF</a:t>
                      </a:r>
                      <a:r>
                        <a:rPr dirty="0" baseline="3472" sz="1200" spc="52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9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DIST</a:t>
                      </a:r>
                      <a:r>
                        <a:rPr dirty="0" baseline="3472" sz="1200" spc="-157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RIBUI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ÃO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39469">
                        <a:lnSpc>
                          <a:spcPts val="930"/>
                        </a:lnSpc>
                      </a:pP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6639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29" name="object 29" descr=""/>
          <p:cNvSpPr txBox="1"/>
          <p:nvPr/>
        </p:nvSpPr>
        <p:spPr>
          <a:xfrm>
            <a:off x="514519" y="8929520"/>
            <a:ext cx="59182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205740" algn="l"/>
              </a:tabLst>
            </a:pPr>
            <a:r>
              <a:rPr dirty="0" sz="800" spc="-25">
                <a:solidFill>
                  <a:srgbClr val="7E7E7E"/>
                </a:solidFill>
                <a:latin typeface="Arial MT"/>
                <a:cs typeface="Arial MT"/>
              </a:rPr>
              <a:t>.2</a:t>
            </a:r>
            <a:r>
              <a:rPr dirty="0" sz="800">
                <a:solidFill>
                  <a:srgbClr val="7E7E7E"/>
                </a:solidFill>
                <a:latin typeface="Arial MT"/>
                <a:cs typeface="Arial MT"/>
              </a:rPr>
              <a:t>	</a:t>
            </a: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Ú</a:t>
            </a:r>
            <a:endParaRPr sz="800">
              <a:latin typeface="Arial MT"/>
              <a:cs typeface="Arial MT"/>
            </a:endParaRPr>
          </a:p>
          <a:p>
            <a:pPr marL="20955">
              <a:lnSpc>
                <a:spcPct val="100000"/>
              </a:lnSpc>
              <a:spcBef>
                <a:spcPts val="359"/>
              </a:spcBef>
            </a:pPr>
            <a:r>
              <a:rPr dirty="0" sz="800" spc="-35">
                <a:solidFill>
                  <a:srgbClr val="979797"/>
                </a:solidFill>
                <a:latin typeface="Arial MT"/>
                <a:cs typeface="Arial MT"/>
              </a:rPr>
              <a:t>”•</a:t>
            </a:r>
            <a:r>
              <a:rPr dirty="0" sz="800" spc="40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A3A3A3"/>
                </a:solidFill>
                <a:latin typeface="Arial MT"/>
                <a:cs typeface="Arial MT"/>
              </a:rPr>
              <a:t>:</a:t>
            </a:r>
            <a:r>
              <a:rPr dirty="0" sz="800" spc="-110">
                <a:solidFill>
                  <a:srgbClr val="A3A3A3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444444"/>
                </a:solidFill>
                <a:latin typeface="Arial MT"/>
                <a:cs typeface="Arial MT"/>
              </a:rPr>
              <a:t>.ü.‹°•</a:t>
            </a:r>
            <a:r>
              <a:rPr dirty="0" sz="800" spc="3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47474"/>
                </a:solidFill>
                <a:latin typeface="Arial MT"/>
                <a:cs typeface="Arial MT"/>
              </a:rPr>
              <a:t>/›.üü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287378" y="8975227"/>
            <a:ext cx="34417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AEAEAE"/>
                </a:solidFill>
                <a:latin typeface="Arial MT"/>
                <a:cs typeface="Arial MT"/>
              </a:rPr>
              <a:t>'</a:t>
            </a:r>
            <a:r>
              <a:rPr dirty="0" sz="800" spc="40">
                <a:solidFill>
                  <a:srgbClr val="AEAEA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C9C9C"/>
                </a:solidFill>
                <a:latin typeface="Arial MT"/>
                <a:cs typeface="Arial MT"/>
              </a:rPr>
              <a:t>o</a:t>
            </a:r>
            <a:r>
              <a:rPr dirty="0" sz="800" spc="300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7C7C7C"/>
                </a:solidFill>
                <a:latin typeface="Arial MT"/>
                <a:cs typeface="Arial MT"/>
              </a:rPr>
              <a:t>,?a</a:t>
            </a:r>
            <a:r>
              <a:rPr dirty="0" sz="800" spc="4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05050"/>
                </a:solidFill>
                <a:latin typeface="Arial MT"/>
                <a:cs typeface="Arial MT"/>
              </a:rPr>
              <a:t>t›aru</a:t>
            </a:r>
            <a:r>
              <a:rPr dirty="0" sz="800" spc="-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135">
                <a:solidFill>
                  <a:srgbClr val="797979"/>
                </a:solidFill>
                <a:latin typeface="Arial MT"/>
                <a:cs typeface="Arial MT"/>
              </a:rPr>
              <a:t>,Jr-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.</a:t>
            </a:r>
            <a:r>
              <a:rPr dirty="0" sz="800" spc="1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125">
                <a:solidFill>
                  <a:srgbClr val="484848"/>
                </a:solidFill>
                <a:latin typeface="Arial MT"/>
                <a:cs typeface="Arial MT"/>
              </a:rPr>
              <a:t>*</a:t>
            </a:r>
            <a:r>
              <a:rPr dirty="0" sz="800" spc="-35">
                <a:solidFill>
                  <a:srgbClr val="484848"/>
                </a:solidFill>
                <a:latin typeface="Arial MT"/>
                <a:cs typeface="Arial MT"/>
              </a:rPr>
              <a:t> *ulheres:</a:t>
            </a:r>
            <a:r>
              <a:rPr dirty="0" sz="800" spc="2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Promoção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Igualdade</a:t>
            </a:r>
            <a:r>
              <a:rPr dirty="0" sz="80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Enfrentamento</a:t>
            </a:r>
            <a:r>
              <a:rPr dirty="0" sz="80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â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Violência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287010" y="9142817"/>
            <a:ext cx="12484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595959"/>
                </a:solidFill>
                <a:latin typeface="Arial MT"/>
                <a:cs typeface="Arial MT"/>
              </a:rPr>
              <a:t>t°Bf*.›üACÕE </a:t>
            </a:r>
            <a:r>
              <a:rPr dirty="0" sz="800" spc="-70">
                <a:solidFill>
                  <a:srgbClr val="757575"/>
                </a:solidFill>
                <a:latin typeface="Arial MT"/>
                <a:cs typeface="Arial MT"/>
              </a:rPr>
              <a:t>S</a:t>
            </a:r>
            <a:r>
              <a:rPr dirty="0" sz="800" spc="6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545454"/>
                </a:solidFill>
                <a:latin typeface="Arial MT"/>
                <a:cs typeface="Arial MT"/>
              </a:rPr>
              <a:t>P.hTRONAIS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886556" y="9103206"/>
            <a:ext cx="2110740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48514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Recursos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não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Vinculados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0" b="1">
                <a:solidFill>
                  <a:srgbClr val="2F2F2F"/>
                </a:solidFill>
                <a:latin typeface="Arial"/>
                <a:cs typeface="Arial"/>
              </a:rPr>
              <a:t>Total</a:t>
            </a:r>
            <a:r>
              <a:rPr dirty="0" sz="800" spc="-4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D3D3D"/>
                </a:solidFill>
                <a:latin typeface="Arial"/>
                <a:cs typeface="Arial"/>
              </a:rPr>
              <a:t>do</a:t>
            </a:r>
            <a:r>
              <a:rPr dirty="0" sz="800" spc="-3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13131"/>
                </a:solidFill>
                <a:latin typeface="Arial"/>
                <a:cs typeface="Arial"/>
              </a:rPr>
              <a:t>Projeto</a:t>
            </a:r>
            <a:r>
              <a:rPr dirty="0" sz="800" spc="2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A3A3A"/>
                </a:solidFill>
                <a:latin typeface="Arial"/>
                <a:cs typeface="Arial"/>
              </a:rPr>
              <a:t>/</a:t>
            </a:r>
            <a:r>
              <a:rPr dirty="0" sz="800" spc="-3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2F2F2F"/>
                </a:solidFill>
                <a:latin typeface="Arial"/>
                <a:cs typeface="Arial"/>
              </a:rPr>
              <a:t>Atividade</a:t>
            </a:r>
            <a:r>
              <a:rPr dirty="0" sz="800" spc="2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24242"/>
                </a:solidFill>
                <a:latin typeface="Arial"/>
                <a:cs typeface="Arial"/>
              </a:rPr>
              <a:t>RJ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2839853" y="9515579"/>
            <a:ext cx="28257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3F3F3F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312758" y="9106252"/>
            <a:ext cx="400050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9"/>
              </a:spcBef>
            </a:pPr>
            <a:r>
              <a:rPr dirty="0" sz="800" spc="-105">
                <a:solidFill>
                  <a:srgbClr val="2A2A2A"/>
                </a:solidFill>
                <a:latin typeface="Arial Black"/>
                <a:cs typeface="Arial Black"/>
              </a:rPr>
              <a:t>1.945,99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00">
                <a:solidFill>
                  <a:srgbClr val="212121"/>
                </a:solidFill>
                <a:latin typeface="Arial Black"/>
                <a:cs typeface="Arial Black"/>
              </a:rPr>
              <a:t>1.945,99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254205" y="9515579"/>
            <a:ext cx="47688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2D2D2D"/>
                </a:solidFill>
                <a:latin typeface="Arial MT"/>
                <a:cs typeface="Arial MT"/>
              </a:rPr>
              <a:t>Pâgina</a:t>
            </a:r>
            <a:r>
              <a:rPr dirty="0" sz="6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4F4F4F"/>
                </a:solidFill>
                <a:latin typeface="Arial MT"/>
                <a:cs typeface="Arial MT"/>
              </a:rPr>
              <a:t>1</a:t>
            </a:r>
            <a:r>
              <a:rPr dirty="0" sz="60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6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333333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9944" y="7964423"/>
            <a:ext cx="2234184" cy="143256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912" y="417576"/>
            <a:ext cx="676656" cy="70713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316736" y="9532619"/>
            <a:ext cx="5422900" cy="0"/>
          </a:xfrm>
          <a:custGeom>
            <a:avLst/>
            <a:gdLst/>
            <a:ahLst/>
            <a:cxnLst/>
            <a:rect l="l" t="t" r="r" b="b"/>
            <a:pathLst>
              <a:path w="5422900" h="0">
                <a:moveTo>
                  <a:pt x="0" y="0"/>
                </a:moveTo>
                <a:lnTo>
                  <a:pt x="5422392" y="0"/>
                </a:lnTo>
              </a:path>
            </a:pathLst>
          </a:custGeom>
          <a:ln w="9144">
            <a:solidFill>
              <a:srgbClr val="54545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353568" y="9528047"/>
            <a:ext cx="719455" cy="9525"/>
            <a:chOff x="353568" y="9528047"/>
            <a:chExt cx="719455" cy="9525"/>
          </a:xfrm>
        </p:grpSpPr>
        <p:sp>
          <p:nvSpPr>
            <p:cNvPr id="6" name="object 6" descr=""/>
            <p:cNvSpPr/>
            <p:nvPr/>
          </p:nvSpPr>
          <p:spPr>
            <a:xfrm>
              <a:off x="353568" y="9532619"/>
              <a:ext cx="274320" cy="0"/>
            </a:xfrm>
            <a:custGeom>
              <a:avLst/>
              <a:gdLst/>
              <a:ahLst/>
              <a:cxnLst/>
              <a:rect l="l" t="t" r="r" b="b"/>
              <a:pathLst>
                <a:path w="274320" h="0">
                  <a:moveTo>
                    <a:pt x="0" y="0"/>
                  </a:moveTo>
                  <a:lnTo>
                    <a:pt x="274320" y="0"/>
                  </a:lnTo>
                </a:path>
              </a:pathLst>
            </a:custGeom>
            <a:ln w="9144">
              <a:solidFill>
                <a:srgbClr val="54545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70559" y="9532619"/>
              <a:ext cx="402590" cy="0"/>
            </a:xfrm>
            <a:custGeom>
              <a:avLst/>
              <a:gdLst/>
              <a:ahLst/>
              <a:cxnLst/>
              <a:rect l="l" t="t" r="r" b="b"/>
              <a:pathLst>
                <a:path w="402590" h="0">
                  <a:moveTo>
                    <a:pt x="0" y="0"/>
                  </a:moveTo>
                  <a:lnTo>
                    <a:pt x="402336" y="0"/>
                  </a:lnTo>
                </a:path>
              </a:pathLst>
            </a:custGeom>
            <a:ln w="9144">
              <a:solidFill>
                <a:srgbClr val="54545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353568" y="1289304"/>
            <a:ext cx="6383020" cy="0"/>
          </a:xfrm>
          <a:custGeom>
            <a:avLst/>
            <a:gdLst/>
            <a:ahLst/>
            <a:cxnLst/>
            <a:rect l="l" t="t" r="r" b="b"/>
            <a:pathLst>
              <a:path w="6383020" h="0">
                <a:moveTo>
                  <a:pt x="0" y="0"/>
                </a:moveTo>
                <a:lnTo>
                  <a:pt x="6382512" y="0"/>
                </a:lnTo>
              </a:path>
            </a:pathLst>
          </a:custGeom>
          <a:ln w="12192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4600" y="3108960"/>
            <a:ext cx="374903" cy="9144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35752" y="6419088"/>
            <a:ext cx="341375" cy="79248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25945" y="368554"/>
            <a:ext cx="303530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525252"/>
                </a:solidFill>
                <a:latin typeface="Arial"/>
                <a:cs typeface="Arial"/>
              </a:rPr>
              <a:t>PREFEITURA</a:t>
            </a:r>
            <a:r>
              <a:rPr dirty="0" sz="1150" spc="50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63636"/>
                </a:solidFill>
                <a:latin typeface="Arial"/>
                <a:cs typeface="Arial"/>
              </a:rPr>
              <a:t>MUNICIPAL</a:t>
            </a:r>
            <a:r>
              <a:rPr dirty="0" sz="1150" spc="5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1150" spc="-5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33333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15795" indent="-3175">
              <a:lnSpc>
                <a:spcPct val="117500"/>
              </a:lnSpc>
              <a:spcBef>
                <a:spcPts val="480"/>
              </a:spcBef>
            </a:pP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Rua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Maria</a:t>
            </a:r>
            <a:r>
              <a:rPr dirty="0" sz="800" spc="-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Lourenço,</a:t>
            </a:r>
            <a:r>
              <a:rPr dirty="0" sz="800" spc="-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Fazenda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0940" y="2024112"/>
            <a:ext cx="275082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solidFill>
                  <a:srgbClr val="5B5B5B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5">
                <a:solidFill>
                  <a:srgbClr val="5B5B5B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777777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777777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solidFill>
                  <a:srgbClr val="777777"/>
                </a:solidFill>
                <a:latin typeface="Arial"/>
                <a:cs typeface="Arial"/>
              </a:rPr>
              <a:t>FUNDO</a:t>
            </a:r>
            <a:r>
              <a:rPr dirty="0" sz="950" spc="-5" b="1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6B6B6B"/>
                </a:solidFill>
                <a:latin typeface="Arial"/>
                <a:cs typeface="Arial"/>
              </a:rPr>
              <a:t>MUNICIPAL</a:t>
            </a:r>
            <a:r>
              <a:rPr dirty="0" sz="950" spc="5" b="1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565656"/>
                </a:solidFill>
                <a:latin typeface="Arial"/>
                <a:cs typeface="Arial"/>
              </a:rPr>
              <a:t>DE</a:t>
            </a:r>
            <a:r>
              <a:rPr dirty="0" sz="950" spc="-40" b="1">
                <a:solidFill>
                  <a:srgbClr val="56565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D3D3D"/>
                </a:solidFill>
                <a:latin typeface="Arial"/>
                <a:cs typeface="Arial"/>
              </a:rPr>
              <a:t>ASSISTÊNCIA</a:t>
            </a:r>
            <a:r>
              <a:rPr dirty="0" sz="950" spc="7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06777" y="7527035"/>
            <a:ext cx="45148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696969"/>
                </a:solidFill>
                <a:latin typeface="Arial MT"/>
                <a:cs typeface="Arial MT"/>
              </a:rPr>
              <a:t>Artigo</a:t>
            </a:r>
            <a:r>
              <a:rPr dirty="0" sz="800" spc="-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828282"/>
                </a:solidFill>
                <a:latin typeface="Arial MT"/>
                <a:cs typeface="Arial MT"/>
              </a:rPr>
              <a:t>3º </a:t>
            </a:r>
            <a:r>
              <a:rPr dirty="0" sz="800" spc="-50">
                <a:solidFill>
                  <a:srgbClr val="9E9E9E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86557" y="6963155"/>
            <a:ext cx="4349115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93975" marR="328295" indent="254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Projeto</a:t>
            </a:r>
            <a:r>
              <a:rPr dirty="0" sz="800" spc="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/</a:t>
            </a:r>
            <a:r>
              <a:rPr dirty="0" sz="80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Atividade</a:t>
            </a:r>
            <a:r>
              <a:rPr dirty="0" sz="80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RS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Unidade</a:t>
            </a:r>
            <a:r>
              <a:rPr dirty="0" sz="800" spc="2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E6E6E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326009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Valor</a:t>
            </a:r>
            <a:r>
              <a:rPr dirty="0" sz="80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0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Anulado</a:t>
            </a:r>
            <a:r>
              <a:rPr dirty="0" sz="80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45">
                <a:solidFill>
                  <a:srgbClr val="595959"/>
                </a:solidFill>
                <a:latin typeface="Arial MT"/>
                <a:cs typeface="Arial MT"/>
              </a:rPr>
              <a:t>Ftevugadas</a:t>
            </a:r>
            <a:r>
              <a:rPr dirty="0" sz="800" spc="7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disposiçöes</a:t>
            </a:r>
            <a:r>
              <a:rPr dirty="0" sz="800" spc="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em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contrario.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se,</a:t>
            </a:r>
            <a:r>
              <a:rPr dirty="0" sz="800" spc="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se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cumpæ-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85190" y="2416528"/>
          <a:ext cx="6339840" cy="4565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721610"/>
                <a:gridCol w="2237104"/>
                <a:gridCol w="605154"/>
              </a:tblGrid>
              <a:tr h="143510">
                <a:tc>
                  <a:txBody>
                    <a:bodyPr/>
                    <a:lstStyle/>
                    <a:p>
                      <a:pPr marL="4064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Assistencia</a:t>
                      </a:r>
                      <a:r>
                        <a:rPr dirty="0" sz="800" spc="6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Social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 marR="120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3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CRAS</a:t>
                      </a:r>
                      <a:r>
                        <a:rPr dirty="0" sz="800" spc="-1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(PROTECAO</a:t>
                      </a:r>
                      <a:r>
                        <a:rPr dirty="0" sz="80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SOCfAL</a:t>
                      </a:r>
                      <a:r>
                        <a:rPr dirty="0" sz="800" spc="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BÂSICA)PBF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749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5000,00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15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.†.G.?9.05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DF.MAIS</a:t>
                      </a:r>
                      <a:r>
                        <a:rPr dirty="0" sz="800" spc="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42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baseline="3472" sz="12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-4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52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22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lFFlgOStO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850.00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2.721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3505" marR="120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35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4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 spc="5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-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49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50.988,56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5811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4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OBRIGACOES</a:t>
                      </a:r>
                      <a:r>
                        <a:rPr dirty="0" sz="800" spc="5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nÉo</a:t>
                      </a:r>
                      <a:r>
                        <a:rPr dirty="0" sz="800" spc="-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2.664,16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FISICA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78.652,72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2.724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-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J.1.9.0.13.02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52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52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ÓES</a:t>
                      </a:r>
                      <a:r>
                        <a:rPr dirty="0" baseline="3472" sz="1200" spc="-1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835,79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129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3."4.9.0.39.05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0330" marR="25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baseline="3472" sz="1200" spc="-44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7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52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97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7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7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104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Vincutados</a:t>
                      </a:r>
                      <a:r>
                        <a:rPr dirty="0" sz="80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J.835,79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2.728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 marR="120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25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15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Portadores</a:t>
                      </a:r>
                      <a:r>
                        <a:rPr dirty="0" sz="800" spc="3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Necessidades</a:t>
                      </a:r>
                      <a:r>
                        <a:rPr dirty="0" sz="800" spc="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Especiais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3.1.9.0.’13.02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800" spc="3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2.942.48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593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FISICA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4.'4.°u.0.52.00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5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Resumos</a:t>
                      </a:r>
                      <a:r>
                        <a:rPr dirty="0" sz="80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2.000.00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D5D5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5D5D5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14.8d2,48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2.729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1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Primeira</a:t>
                      </a:r>
                      <a:r>
                        <a:rPr dirty="0" sz="800" spc="-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Infância</a:t>
                      </a:r>
                      <a:r>
                        <a:rPr dirty="0" sz="800" spc="3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SUAS</a:t>
                      </a:r>
                      <a:r>
                        <a:rPr dirty="0" sz="80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(Criança</a:t>
                      </a:r>
                      <a:r>
                        <a:rPr dirty="0" sz="800" spc="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Feliz)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7155" marR="2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DF.MAIS</a:t>
                      </a:r>
                      <a:r>
                        <a:rPr dirty="0" sz="80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2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lMQO6tO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812.00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5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10.812,00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2.894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9060" marR="120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3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(IGDBF)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3980" marR="120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OBRIGACOES</a:t>
                      </a:r>
                      <a:r>
                        <a:rPr dirty="0" sz="800" spc="5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 não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2.339.57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68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3.ú.9.0.30.03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4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87,34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97155" marR="254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7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DEfVIAIS</a:t>
                      </a:r>
                      <a:r>
                        <a:rPr dirty="0" sz="800" spc="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1.191,00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ts val="919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Racursos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2817375" y="9514332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60">
                <a:solidFill>
                  <a:srgbClr val="4B4B4B"/>
                </a:solidFill>
                <a:latin typeface="Arial MT"/>
                <a:cs typeface="Arial MT"/>
              </a:rPr>
              <a:t>Senvaux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91086" y="6969252"/>
            <a:ext cx="512445" cy="525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06680">
              <a:lnSpc>
                <a:spcPct val="140000"/>
              </a:lnSpc>
              <a:spcBef>
                <a:spcPts val="100"/>
              </a:spcBef>
            </a:pPr>
            <a:r>
              <a:rPr dirty="0" sz="800" spc="-30" b="1">
                <a:solidFill>
                  <a:srgbClr val="282828"/>
                </a:solidFill>
                <a:latin typeface="Arial"/>
                <a:cs typeface="Arial"/>
              </a:rPr>
              <a:t>J.617,91</a:t>
            </a:r>
            <a:r>
              <a:rPr dirty="0" sz="800" spc="50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00" spc="-35" b="1">
                <a:solidFill>
                  <a:srgbClr val="232323"/>
                </a:solidFill>
                <a:latin typeface="Arial"/>
                <a:cs typeface="Arial"/>
              </a:rPr>
              <a:t>129,3Z6,51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800" spc="-25" b="1">
                <a:solidFill>
                  <a:srgbClr val="232323"/>
                </a:solidFill>
                <a:latin typeface="Arial"/>
                <a:cs typeface="Arial"/>
              </a:rPr>
              <a:t>129.326,51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30908" y="9514332"/>
            <a:ext cx="47688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P</a:t>
            </a:r>
            <a:r>
              <a:rPr dirty="0" sz="800" spc="38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Arial MT"/>
                <a:cs typeface="Arial MT"/>
              </a:rPr>
              <a:t>ns2de2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2025-09-02T17:19:33Z</dcterms:created>
  <dcterms:modified xsi:type="dcterms:W3CDTF">2025-09-02T17:19:33Z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