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340600" cy="10306050"/>
  <p:notesSz cx="7340600" cy="103060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194875"/>
            <a:ext cx="6244907" cy="2164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771388"/>
            <a:ext cx="5142865" cy="25765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370391"/>
            <a:ext cx="3195923" cy="680199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370391"/>
            <a:ext cx="3195923" cy="680199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2242"/>
            <a:ext cx="6612255" cy="164896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370391"/>
            <a:ext cx="6612255" cy="680199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584627"/>
            <a:ext cx="2351024" cy="5153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584627"/>
            <a:ext cx="1689798" cy="5153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584627"/>
            <a:ext cx="1689798" cy="5153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6823" y="457200"/>
            <a:ext cx="649224" cy="673608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384047" y="9553956"/>
            <a:ext cx="6383020" cy="0"/>
          </a:xfrm>
          <a:custGeom>
            <a:avLst/>
            <a:gdLst/>
            <a:ahLst/>
            <a:cxnLst/>
            <a:rect l="l" t="t" r="r" b="b"/>
            <a:pathLst>
              <a:path w="6383020" h="0">
                <a:moveTo>
                  <a:pt x="0" y="0"/>
                </a:moveTo>
                <a:lnTo>
                  <a:pt x="6382512" y="0"/>
                </a:lnTo>
              </a:path>
            </a:pathLst>
          </a:custGeom>
          <a:ln w="9144">
            <a:solidFill>
              <a:srgbClr val="575B6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405384" y="1303020"/>
            <a:ext cx="6379845" cy="0"/>
          </a:xfrm>
          <a:custGeom>
            <a:avLst/>
            <a:gdLst/>
            <a:ahLst/>
            <a:cxnLst/>
            <a:rect l="l" t="t" r="r" b="b"/>
            <a:pathLst>
              <a:path w="6379845" h="0">
                <a:moveTo>
                  <a:pt x="0" y="0"/>
                </a:moveTo>
                <a:lnTo>
                  <a:pt x="6379464" y="0"/>
                </a:lnTo>
              </a:path>
            </a:pathLst>
          </a:custGeom>
          <a:ln w="15240">
            <a:solidFill>
              <a:srgbClr val="60606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323132" y="325881"/>
            <a:ext cx="3038475" cy="5518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100"/>
              </a:spcBef>
            </a:pPr>
            <a:r>
              <a:rPr dirty="0" sz="1150" spc="-10" b="1">
                <a:solidFill>
                  <a:srgbClr val="4B4B4B"/>
                </a:solidFill>
                <a:latin typeface="Arial"/>
                <a:cs typeface="Arial"/>
              </a:rPr>
              <a:t>PREFEITURA</a:t>
            </a:r>
            <a:r>
              <a:rPr dirty="0" sz="1150" spc="50" b="1">
                <a:solidFill>
                  <a:srgbClr val="4B4B4B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solidFill>
                  <a:srgbClr val="3D3D3D"/>
                </a:solidFill>
                <a:latin typeface="Arial"/>
                <a:cs typeface="Arial"/>
              </a:rPr>
              <a:t>MUNICIPAL</a:t>
            </a:r>
            <a:r>
              <a:rPr dirty="0" sz="1150" spc="35" b="1">
                <a:solidFill>
                  <a:srgbClr val="3D3D3D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494949"/>
                </a:solidFill>
                <a:latin typeface="Arial"/>
                <a:cs typeface="Arial"/>
              </a:rPr>
              <a:t>DE</a:t>
            </a:r>
            <a:r>
              <a:rPr dirty="0" sz="1150" spc="-30" b="1">
                <a:solidFill>
                  <a:srgbClr val="494949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solidFill>
                  <a:srgbClr val="3A3A3A"/>
                </a:solidFill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2700" marR="1918970" indent="3175">
              <a:lnSpc>
                <a:spcPct val="122500"/>
              </a:lnSpc>
              <a:spcBef>
                <a:spcPts val="409"/>
              </a:spcBef>
            </a:pPr>
            <a:r>
              <a:rPr dirty="0" sz="800" spc="-10">
                <a:solidFill>
                  <a:srgbClr val="626262"/>
                </a:solidFill>
                <a:latin typeface="Arial MT"/>
                <a:cs typeface="Arial MT"/>
              </a:rPr>
              <a:t>Rua</a:t>
            </a:r>
            <a:r>
              <a:rPr dirty="0" sz="800" spc="-20">
                <a:solidFill>
                  <a:srgbClr val="626262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B3B3B"/>
                </a:solidFill>
                <a:latin typeface="Arial MT"/>
                <a:cs typeface="Arial MT"/>
              </a:rPr>
              <a:t>Maria</a:t>
            </a:r>
            <a:r>
              <a:rPr dirty="0" sz="800" spc="-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14141"/>
                </a:solidFill>
                <a:latin typeface="Arial MT"/>
                <a:cs typeface="Arial MT"/>
              </a:rPr>
              <a:t>Lourenço,</a:t>
            </a:r>
            <a:r>
              <a:rPr dirty="0" sz="800" spc="-10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D3D3D"/>
                </a:solidFill>
                <a:latin typeface="Arial MT"/>
                <a:cs typeface="Arial MT"/>
              </a:rPr>
              <a:t>18</a:t>
            </a:r>
            <a:r>
              <a:rPr dirty="0" sz="800" spc="-2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606060"/>
                </a:solidFill>
                <a:latin typeface="Arial MT"/>
                <a:cs typeface="Arial MT"/>
              </a:rPr>
              <a:t>Fazenda</a:t>
            </a:r>
            <a:r>
              <a:rPr dirty="0" sz="800" spc="5">
                <a:solidFill>
                  <a:srgbClr val="606060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525252"/>
                </a:solidFill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924372" y="1513331"/>
            <a:ext cx="2843530" cy="6718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13919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solidFill>
                  <a:srgbClr val="343434"/>
                </a:solidFill>
                <a:latin typeface="Arial MT"/>
                <a:cs typeface="Arial MT"/>
              </a:rPr>
              <a:t>Decreto</a:t>
            </a:r>
            <a:r>
              <a:rPr dirty="0" sz="800" spc="-2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83838"/>
                </a:solidFill>
                <a:latin typeface="Arial MT"/>
                <a:cs typeface="Arial MT"/>
              </a:rPr>
              <a:t>N°</a:t>
            </a:r>
            <a:r>
              <a:rPr dirty="0" sz="800" spc="-4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313131"/>
                </a:solidFill>
                <a:latin typeface="Arial MT"/>
                <a:cs typeface="Arial MT"/>
              </a:rPr>
              <a:t>2612</a:t>
            </a:r>
            <a:r>
              <a:rPr dirty="0" sz="800" spc="-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de</a:t>
            </a:r>
            <a:r>
              <a:rPr dirty="0" sz="800" spc="-1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F3F3F"/>
                </a:solidFill>
                <a:latin typeface="Arial MT"/>
                <a:cs typeface="Arial MT"/>
              </a:rPr>
              <a:t>29</a:t>
            </a:r>
            <a:r>
              <a:rPr dirty="0" sz="800" spc="35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F2F2F"/>
                </a:solidFill>
                <a:latin typeface="Arial MT"/>
                <a:cs typeface="Arial MT"/>
              </a:rPr>
              <a:t>de</a:t>
            </a:r>
            <a:r>
              <a:rPr dirty="0" sz="800" spc="18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63636"/>
                </a:solidFill>
                <a:latin typeface="Arial MT"/>
                <a:cs typeface="Arial MT"/>
              </a:rPr>
              <a:t>abril,</a:t>
            </a:r>
            <a:r>
              <a:rPr dirty="0" sz="800" spc="-1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13131"/>
                </a:solidFill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75"/>
              </a:spcBef>
            </a:pPr>
            <a:endParaRPr sz="800">
              <a:latin typeface="Arial MT"/>
              <a:cs typeface="Arial MT"/>
            </a:endParaRPr>
          </a:p>
          <a:p>
            <a:pPr marL="12700" marR="123825" indent="3810">
              <a:lnSpc>
                <a:spcPts val="860"/>
              </a:lnSpc>
            </a:pPr>
            <a:r>
              <a:rPr dirty="0" sz="800" spc="-25">
                <a:solidFill>
                  <a:srgbClr val="363636"/>
                </a:solidFill>
                <a:latin typeface="Arial MT"/>
                <a:cs typeface="Arial MT"/>
              </a:rPr>
              <a:t>Abre</a:t>
            </a:r>
            <a:r>
              <a:rPr dirty="0" sz="800" spc="-3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A3A3A"/>
                </a:solidFill>
                <a:latin typeface="Arial MT"/>
                <a:cs typeface="Arial MT"/>
              </a:rPr>
              <a:t>crédito </a:t>
            </a:r>
            <a:r>
              <a:rPr dirty="0" sz="800" spc="-25">
                <a:solidFill>
                  <a:srgbClr val="383838"/>
                </a:solidFill>
                <a:latin typeface="Arial MT"/>
                <a:cs typeface="Arial MT"/>
              </a:rPr>
              <a:t>suplementar</a:t>
            </a:r>
            <a:r>
              <a:rPr dirty="0" sz="800" spc="1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F3F3F"/>
                </a:solidFill>
                <a:latin typeface="Arial MT"/>
                <a:cs typeface="Arial MT"/>
              </a:rPr>
              <a:t>no</a:t>
            </a:r>
            <a:r>
              <a:rPr dirty="0" sz="800" spc="-4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63636"/>
                </a:solidFill>
                <a:latin typeface="Arial MT"/>
                <a:cs typeface="Arial MT"/>
              </a:rPr>
              <a:t>valor</a:t>
            </a:r>
            <a:r>
              <a:rPr dirty="0" sz="800" spc="1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83838"/>
                </a:solidFill>
                <a:latin typeface="Arial MT"/>
                <a:cs typeface="Arial MT"/>
              </a:rPr>
              <a:t>total</a:t>
            </a:r>
            <a:r>
              <a:rPr dirty="0" sz="800" spc="-2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3A3A3A"/>
                </a:solidFill>
                <a:latin typeface="Arial MT"/>
                <a:cs typeface="Arial MT"/>
              </a:rPr>
              <a:t>de</a:t>
            </a:r>
            <a:r>
              <a:rPr dirty="0" sz="800" spc="-1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2F2F2F"/>
                </a:solidFill>
                <a:latin typeface="Arial MT"/>
                <a:cs typeface="Arial MT"/>
              </a:rPr>
              <a:t>R$645.000,00,</a:t>
            </a:r>
            <a:r>
              <a:rPr dirty="0" sz="800" spc="4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F2F2F"/>
                </a:solidFill>
                <a:latin typeface="Arial MT"/>
                <a:cs typeface="Arial MT"/>
              </a:rPr>
              <a:t>para </a:t>
            </a: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fins</a:t>
            </a:r>
            <a:r>
              <a:rPr dirty="0" sz="800" spc="-3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3A3A3A"/>
                </a:solidFill>
                <a:latin typeface="Arial MT"/>
                <a:cs typeface="Arial MT"/>
              </a:rPr>
              <a:t>que</a:t>
            </a:r>
            <a:r>
              <a:rPr dirty="0" sz="800" spc="-1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A3A3A"/>
                </a:solidFill>
                <a:latin typeface="Arial MT"/>
                <a:cs typeface="Arial MT"/>
              </a:rPr>
              <a:t>se</a:t>
            </a:r>
            <a:r>
              <a:rPr dirty="0" sz="800" spc="-3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F2F2F"/>
                </a:solidFill>
                <a:latin typeface="Arial MT"/>
                <a:cs typeface="Arial MT"/>
              </a:rPr>
              <a:t>especifica</a:t>
            </a:r>
            <a:r>
              <a:rPr dirty="0" sz="800" spc="2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D4D4D"/>
                </a:solidFill>
                <a:latin typeface="Arial MT"/>
                <a:cs typeface="Arial MT"/>
              </a:rPr>
              <a:t>e</a:t>
            </a:r>
            <a:r>
              <a:rPr dirty="0" sz="800" spc="-3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F3F3F"/>
                </a:solidFill>
                <a:latin typeface="Arial MT"/>
                <a:cs typeface="Arial MT"/>
              </a:rPr>
              <a:t>da </a:t>
            </a:r>
            <a:r>
              <a:rPr dirty="0" sz="800" spc="-20">
                <a:solidFill>
                  <a:srgbClr val="3B3B3B"/>
                </a:solidFill>
                <a:latin typeface="Arial MT"/>
                <a:cs typeface="Arial MT"/>
              </a:rPr>
              <a:t>outras</a:t>
            </a:r>
            <a:r>
              <a:rPr dirty="0" sz="800" spc="1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F2F2F"/>
                </a:solidFill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88966" y="2659379"/>
            <a:ext cx="6201410" cy="91566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8415" marR="5080" indent="782320">
              <a:lnSpc>
                <a:spcPct val="140000"/>
              </a:lnSpc>
              <a:spcBef>
                <a:spcPts val="100"/>
              </a:spcBef>
            </a:pPr>
            <a:r>
              <a:rPr dirty="0" sz="800">
                <a:solidFill>
                  <a:srgbClr val="7C7C7C"/>
                </a:solidFill>
                <a:latin typeface="Arial MT"/>
                <a:cs typeface="Arial MT"/>
              </a:rPr>
              <a:t>O</a:t>
            </a:r>
            <a:r>
              <a:rPr dirty="0" sz="800" spc="-50">
                <a:solidFill>
                  <a:srgbClr val="7C7C7C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3F3F3F"/>
                </a:solidFill>
                <a:latin typeface="Arial MT"/>
                <a:cs typeface="Arial MT"/>
              </a:rPr>
              <a:t>PREFEITO</a:t>
            </a:r>
            <a:r>
              <a:rPr dirty="0" sz="800" spc="3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444444"/>
                </a:solidFill>
                <a:latin typeface="Arial MT"/>
                <a:cs typeface="Arial MT"/>
              </a:rPr>
              <a:t>MUNICIPAL,</a:t>
            </a:r>
            <a:r>
              <a:rPr dirty="0" sz="800" spc="5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696969"/>
                </a:solidFill>
                <a:latin typeface="Arial MT"/>
                <a:cs typeface="Arial MT"/>
              </a:rPr>
              <a:t>no</a:t>
            </a:r>
            <a:r>
              <a:rPr dirty="0" sz="800" spc="-10">
                <a:solidFill>
                  <a:srgbClr val="696969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505050"/>
                </a:solidFill>
                <a:latin typeface="Arial MT"/>
                <a:cs typeface="Arial MT"/>
              </a:rPr>
              <a:t>uso</a:t>
            </a:r>
            <a:r>
              <a:rPr dirty="0" sz="800" spc="-20">
                <a:solidFill>
                  <a:srgbClr val="505050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D5D5D"/>
                </a:solidFill>
                <a:latin typeface="Arial MT"/>
                <a:cs typeface="Arial MT"/>
              </a:rPr>
              <a:t>de</a:t>
            </a:r>
            <a:r>
              <a:rPr dirty="0" sz="800" spc="-10">
                <a:solidFill>
                  <a:srgbClr val="5D5D5D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424242"/>
                </a:solidFill>
                <a:latin typeface="Arial MT"/>
                <a:cs typeface="Arial MT"/>
              </a:rPr>
              <a:t>suas</a:t>
            </a:r>
            <a:r>
              <a:rPr dirty="0" sz="800" spc="-1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484848"/>
                </a:solidFill>
                <a:latin typeface="Arial MT"/>
                <a:cs typeface="Arial MT"/>
              </a:rPr>
              <a:t>atribuições</a:t>
            </a:r>
            <a:r>
              <a:rPr dirty="0" sz="800" spc="35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B3B3B"/>
                </a:solidFill>
                <a:latin typeface="Arial MT"/>
                <a:cs typeface="Arial MT"/>
              </a:rPr>
              <a:t>legais,</a:t>
            </a:r>
            <a:r>
              <a:rPr dirty="0" sz="800" spc="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D3D3D"/>
                </a:solidFill>
                <a:latin typeface="Arial MT"/>
                <a:cs typeface="Arial MT"/>
              </a:rPr>
              <a:t>constitucionais</a:t>
            </a:r>
            <a:r>
              <a:rPr dirty="0" sz="800" spc="-1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44444"/>
                </a:solidFill>
                <a:latin typeface="Arial MT"/>
                <a:cs typeface="Arial MT"/>
              </a:rPr>
              <a:t>e</a:t>
            </a:r>
            <a:r>
              <a:rPr dirty="0" sz="800" spc="-5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24242"/>
                </a:solidFill>
                <a:latin typeface="Arial MT"/>
                <a:cs typeface="Arial MT"/>
              </a:rPr>
              <a:t>de</a:t>
            </a:r>
            <a:r>
              <a:rPr dirty="0" sz="800" spc="-1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D2D2D"/>
                </a:solidFill>
                <a:latin typeface="Arial MT"/>
                <a:cs typeface="Arial MT"/>
              </a:rPr>
              <a:t>acordo</a:t>
            </a:r>
            <a:r>
              <a:rPr dirty="0" sz="800" spc="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F3F3F"/>
                </a:solidFill>
                <a:latin typeface="Arial MT"/>
                <a:cs typeface="Arial MT"/>
              </a:rPr>
              <a:t>com</a:t>
            </a:r>
            <a:r>
              <a:rPr dirty="0" sz="800" spc="-1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B4B4B"/>
                </a:solidFill>
                <a:latin typeface="Arial MT"/>
                <a:cs typeface="Arial MT"/>
              </a:rPr>
              <a:t>o</a:t>
            </a:r>
            <a:r>
              <a:rPr dirty="0" sz="800" spc="-2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414141"/>
                </a:solidFill>
                <a:latin typeface="Arial MT"/>
                <a:cs typeface="Arial MT"/>
              </a:rPr>
              <a:t>que </a:t>
            </a:r>
            <a:r>
              <a:rPr dirty="0" sz="800">
                <a:solidFill>
                  <a:srgbClr val="3A3A3A"/>
                </a:solidFill>
                <a:latin typeface="Arial MT"/>
                <a:cs typeface="Arial MT"/>
              </a:rPr>
              <a:t>lhe</a:t>
            </a:r>
            <a:r>
              <a:rPr dirty="0" sz="800" spc="-2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63636"/>
                </a:solidFill>
                <a:latin typeface="Arial MT"/>
                <a:cs typeface="Arial MT"/>
              </a:rPr>
              <a:t>confere</a:t>
            </a:r>
            <a:r>
              <a:rPr dirty="0" sz="800" spc="-1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83838"/>
                </a:solidFill>
                <a:latin typeface="Arial MT"/>
                <a:cs typeface="Arial MT"/>
              </a:rPr>
              <a:t>o</a:t>
            </a:r>
            <a:r>
              <a:rPr dirty="0" sz="800" spc="-4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44444"/>
                </a:solidFill>
                <a:latin typeface="Arial MT"/>
                <a:cs typeface="Arial MT"/>
              </a:rPr>
              <a:t>art.</a:t>
            </a:r>
            <a:r>
              <a:rPr dirty="0" sz="800" spc="-3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B3B3B"/>
                </a:solidFill>
                <a:latin typeface="Arial MT"/>
                <a:cs typeface="Arial MT"/>
              </a:rPr>
              <a:t>8º</a:t>
            </a:r>
            <a:r>
              <a:rPr dirty="0" sz="800" spc="17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484848"/>
                </a:solidFill>
                <a:latin typeface="Arial MT"/>
                <a:cs typeface="Arial MT"/>
              </a:rPr>
              <a:t>da</a:t>
            </a:r>
            <a:r>
              <a:rPr dirty="0" sz="800" spc="-20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5B5B5B"/>
                </a:solidFill>
                <a:latin typeface="Arial MT"/>
                <a:cs typeface="Arial MT"/>
              </a:rPr>
              <a:t>LEI</a:t>
            </a:r>
            <a:r>
              <a:rPr dirty="0" sz="800" spc="-45">
                <a:solidFill>
                  <a:srgbClr val="5B5B5B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565656"/>
                </a:solidFill>
                <a:latin typeface="Arial MT"/>
                <a:cs typeface="Arial MT"/>
              </a:rPr>
              <a:t>N°</a:t>
            </a:r>
            <a:r>
              <a:rPr dirty="0" sz="800" spc="-50">
                <a:solidFill>
                  <a:srgbClr val="565656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4D4D4D"/>
                </a:solidFill>
                <a:latin typeface="Arial MT"/>
                <a:cs typeface="Arial MT"/>
              </a:rPr>
              <a:t>823/2023</a:t>
            </a:r>
            <a:r>
              <a:rPr dirty="0" sz="800" spc="-2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505050"/>
                </a:solidFill>
                <a:latin typeface="Arial MT"/>
                <a:cs typeface="Arial MT"/>
              </a:rPr>
              <a:t>datada</a:t>
            </a:r>
            <a:r>
              <a:rPr dirty="0" sz="800" spc="25">
                <a:solidFill>
                  <a:srgbClr val="505050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595959"/>
                </a:solidFill>
                <a:latin typeface="Arial MT"/>
                <a:cs typeface="Arial MT"/>
              </a:rPr>
              <a:t>de</a:t>
            </a:r>
            <a:r>
              <a:rPr dirty="0" sz="800" spc="-25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3F3F3F"/>
                </a:solidFill>
                <a:latin typeface="Arial MT"/>
                <a:cs typeface="Arial MT"/>
              </a:rPr>
              <a:t>21/12/2023,</a:t>
            </a:r>
            <a:r>
              <a:rPr dirty="0" sz="800" spc="5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B3B3B"/>
                </a:solidFill>
                <a:latin typeface="Arial MT"/>
                <a:cs typeface="Arial MT"/>
              </a:rPr>
              <a:t>publicada</a:t>
            </a:r>
            <a:r>
              <a:rPr dirty="0" sz="800" spc="5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D5D5D"/>
                </a:solidFill>
                <a:latin typeface="Arial MT"/>
                <a:cs typeface="Arial MT"/>
              </a:rPr>
              <a:t>em</a:t>
            </a:r>
            <a:r>
              <a:rPr dirty="0" sz="800" spc="175">
                <a:solidFill>
                  <a:srgbClr val="5D5D5D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84848"/>
                </a:solidFill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50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u="sng" sz="750">
                <a:solidFill>
                  <a:srgbClr val="6B6B6B"/>
                </a:solidFill>
                <a:uFill>
                  <a:solidFill>
                    <a:srgbClr val="67676B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750" spc="-15">
                <a:solidFill>
                  <a:srgbClr val="6B6B6B"/>
                </a:solidFill>
                <a:uFill>
                  <a:solidFill>
                    <a:srgbClr val="67676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757575"/>
                </a:solidFill>
                <a:uFill>
                  <a:solidFill>
                    <a:srgbClr val="67676B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750" spc="5">
                <a:solidFill>
                  <a:srgbClr val="757575"/>
                </a:solidFill>
                <a:uFill>
                  <a:solidFill>
                    <a:srgbClr val="67676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808080"/>
                </a:solidFill>
                <a:uFill>
                  <a:solidFill>
                    <a:srgbClr val="67676B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750" spc="25">
                <a:solidFill>
                  <a:srgbClr val="808080"/>
                </a:solidFill>
                <a:uFill>
                  <a:solidFill>
                    <a:srgbClr val="67676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565656"/>
                </a:solidFill>
                <a:uFill>
                  <a:solidFill>
                    <a:srgbClr val="67676B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750" spc="55">
                <a:solidFill>
                  <a:srgbClr val="565656"/>
                </a:solidFill>
                <a:uFill>
                  <a:solidFill>
                    <a:srgbClr val="67676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3F3F3F"/>
                </a:solidFill>
                <a:uFill>
                  <a:solidFill>
                    <a:srgbClr val="67676B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750" spc="5">
                <a:solidFill>
                  <a:srgbClr val="3F3F3F"/>
                </a:solidFill>
                <a:uFill>
                  <a:solidFill>
                    <a:srgbClr val="67676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919191"/>
                </a:solidFill>
                <a:uFill>
                  <a:solidFill>
                    <a:srgbClr val="67676B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750" spc="5">
                <a:solidFill>
                  <a:srgbClr val="919191"/>
                </a:solidFill>
                <a:uFill>
                  <a:solidFill>
                    <a:srgbClr val="67676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25">
                <a:solidFill>
                  <a:srgbClr val="727272"/>
                </a:solidFill>
                <a:uFill>
                  <a:solidFill>
                    <a:srgbClr val="67676B"/>
                  </a:solidFill>
                </a:uFill>
                <a:latin typeface="Arial MT"/>
                <a:cs typeface="Arial MT"/>
              </a:rPr>
              <a:t>A:</a:t>
            </a: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20"/>
              </a:spcBef>
            </a:pPr>
            <a:endParaRPr sz="750">
              <a:latin typeface="Arial MT"/>
              <a:cs typeface="Arial MT"/>
            </a:endParaRPr>
          </a:p>
          <a:p>
            <a:pPr marL="312420">
              <a:lnSpc>
                <a:spcPct val="100000"/>
              </a:lnSpc>
            </a:pPr>
            <a:r>
              <a:rPr dirty="0" sz="800" spc="-25">
                <a:solidFill>
                  <a:srgbClr val="545454"/>
                </a:solidFill>
                <a:latin typeface="Arial MT"/>
                <a:cs typeface="Arial MT"/>
              </a:rPr>
              <a:t>Artigo </a:t>
            </a:r>
            <a:r>
              <a:rPr dirty="0" sz="800" spc="-20">
                <a:solidFill>
                  <a:srgbClr val="5B5B5B"/>
                </a:solidFill>
                <a:latin typeface="Arial MT"/>
                <a:cs typeface="Arial MT"/>
              </a:rPr>
              <a:t>1º</a:t>
            </a:r>
            <a:r>
              <a:rPr dirty="0" sz="800" spc="-35">
                <a:solidFill>
                  <a:srgbClr val="5B5B5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95959"/>
                </a:solidFill>
                <a:latin typeface="Arial MT"/>
                <a:cs typeface="Arial MT"/>
              </a:rPr>
              <a:t>-</a:t>
            </a:r>
            <a:r>
              <a:rPr dirty="0" sz="800" spc="-5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595959"/>
                </a:solidFill>
                <a:latin typeface="Arial MT"/>
                <a:cs typeface="Arial MT"/>
              </a:rPr>
              <a:t>Fica </a:t>
            </a:r>
            <a:r>
              <a:rPr dirty="0" sz="800" spc="-25">
                <a:solidFill>
                  <a:srgbClr val="565656"/>
                </a:solidFill>
                <a:latin typeface="Arial MT"/>
                <a:cs typeface="Arial MT"/>
              </a:rPr>
              <a:t>aberto</a:t>
            </a:r>
            <a:r>
              <a:rPr dirty="0" sz="800" spc="-10">
                <a:solidFill>
                  <a:srgbClr val="565656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D3D3D"/>
                </a:solidFill>
                <a:latin typeface="Arial MT"/>
                <a:cs typeface="Arial MT"/>
              </a:rPr>
              <a:t>crédito</a:t>
            </a:r>
            <a:r>
              <a:rPr dirty="0" sz="800" spc="1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424242"/>
                </a:solidFill>
                <a:latin typeface="Arial MT"/>
                <a:cs typeface="Arial MT"/>
              </a:rPr>
              <a:t>suplementar</a:t>
            </a:r>
            <a:r>
              <a:rPr dirty="0" sz="800" spc="6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646464"/>
                </a:solidFill>
                <a:latin typeface="Arial MT"/>
                <a:cs typeface="Arial MT"/>
              </a:rPr>
              <a:t>as</a:t>
            </a:r>
            <a:r>
              <a:rPr dirty="0" sz="800" spc="-30">
                <a:solidFill>
                  <a:srgbClr val="646464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4D4D4D"/>
                </a:solidFill>
                <a:latin typeface="Arial MT"/>
                <a:cs typeface="Arial MT"/>
              </a:rPr>
              <a:t>seguintes</a:t>
            </a:r>
            <a:r>
              <a:rPr dirty="0" sz="800" spc="3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44444"/>
                </a:solidFill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36660" y="4287332"/>
            <a:ext cx="2334895" cy="358140"/>
          </a:xfrm>
          <a:prstGeom prst="rect">
            <a:avLst/>
          </a:prstGeom>
        </p:spPr>
        <p:txBody>
          <a:bodyPr wrap="square" lIns="0" tIns="425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dirty="0" u="sng" sz="800">
                <a:solidFill>
                  <a:srgbClr val="414141"/>
                </a:solidFill>
                <a:uFill>
                  <a:solidFill>
                    <a:srgbClr val="606467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00" spc="35">
                <a:solidFill>
                  <a:srgbClr val="414141"/>
                </a:solidFill>
                <a:uFill>
                  <a:solidFill>
                    <a:srgbClr val="606467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solidFill>
                  <a:srgbClr val="414141"/>
                </a:solidFill>
                <a:uFill>
                  <a:solidFill>
                    <a:srgbClr val="606467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800" spc="500">
                <a:solidFill>
                  <a:srgbClr val="414141"/>
                </a:solidFill>
                <a:uFill>
                  <a:solidFill>
                    <a:srgbClr val="606467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7150">
              <a:lnSpc>
                <a:spcPct val="100000"/>
              </a:lnSpc>
              <a:spcBef>
                <a:spcPts val="284"/>
              </a:spcBef>
            </a:pPr>
            <a:r>
              <a:rPr dirty="0" sz="950" spc="-10" b="1">
                <a:solidFill>
                  <a:srgbClr val="2B2B2B"/>
                </a:solidFill>
                <a:latin typeface="Arial"/>
                <a:cs typeface="Arial"/>
              </a:rPr>
              <a:t>CAMARA</a:t>
            </a:r>
            <a:r>
              <a:rPr dirty="0" sz="950" spc="20" b="1">
                <a:solidFill>
                  <a:srgbClr val="2B2B2B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3D3D3D"/>
                </a:solidFill>
                <a:latin typeface="Arial"/>
                <a:cs typeface="Arial"/>
              </a:rPr>
              <a:t>MUNICIPAL</a:t>
            </a:r>
            <a:r>
              <a:rPr dirty="0" sz="950" spc="15" b="1">
                <a:solidFill>
                  <a:srgbClr val="3D3D3D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2F2F2F"/>
                </a:solidFill>
                <a:latin typeface="Arial"/>
                <a:cs typeface="Arial"/>
              </a:rPr>
              <a:t>DE</a:t>
            </a:r>
            <a:r>
              <a:rPr dirty="0" sz="950" spc="-45" b="1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3B3B3B"/>
                </a:solidFill>
                <a:latin typeface="Arial"/>
                <a:cs typeface="Arial"/>
              </a:rPr>
              <a:t>SEROPEDICA</a:t>
            </a:r>
            <a:endParaRPr sz="950">
              <a:latin typeface="Arial"/>
              <a:cs typeface="Arial"/>
            </a:endParaRPr>
          </a:p>
        </p:txBody>
      </p: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531177" y="4659856"/>
          <a:ext cx="6307455" cy="9163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2150"/>
                <a:gridCol w="2708910"/>
                <a:gridCol w="2200275"/>
                <a:gridCol w="629285"/>
              </a:tblGrid>
              <a:tr h="142875">
                <a:tc>
                  <a:txBody>
                    <a:bodyPr/>
                    <a:lstStyle/>
                    <a:p>
                      <a:pPr marL="34290">
                        <a:lnSpc>
                          <a:spcPts val="885"/>
                        </a:lnSpc>
                      </a:pPr>
                      <a:r>
                        <a:rPr dirty="0" sz="800" spc="-10">
                          <a:solidFill>
                            <a:srgbClr val="545454"/>
                          </a:solidFill>
                          <a:latin typeface="Arial MT"/>
                          <a:cs typeface="Arial MT"/>
                        </a:rPr>
                        <a:t>02.01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ts val="885"/>
                        </a:lnSpc>
                      </a:pPr>
                      <a:r>
                        <a:rPr dirty="0" sz="800" spc="-2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Câmara</a:t>
                      </a:r>
                      <a:r>
                        <a:rPr dirty="0" sz="800" spc="1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4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545454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solidFill>
                            <a:srgbClr val="54545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Seropédica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0655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 spc="-10">
                          <a:solidFill>
                            <a:srgbClr val="525252"/>
                          </a:solidFill>
                          <a:latin typeface="Arial MT"/>
                          <a:cs typeface="Arial MT"/>
                        </a:rPr>
                        <a:t>2.001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750" spc="4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-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Funcionamento</a:t>
                      </a:r>
                      <a:r>
                        <a:rPr dirty="0" sz="750" spc="6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525252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5">
                          <a:solidFill>
                            <a:srgbClr val="52525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Poder</a:t>
                      </a:r>
                      <a:r>
                        <a:rPr dirty="0" sz="750" spc="2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Leqislativo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30810">
                <a:tc>
                  <a:txBody>
                    <a:bodyPr/>
                    <a:lstStyle/>
                    <a:p>
                      <a:pPr marL="31750">
                        <a:lnSpc>
                          <a:spcPts val="81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3.3.9.0.39.05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ts val="810"/>
                        </a:lnSpc>
                        <a:spcBef>
                          <a:spcPts val="120"/>
                        </a:spcBef>
                      </a:pPr>
                      <a:r>
                        <a:rPr dirty="0" sz="75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750" spc="35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750" spc="3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777777"/>
                          </a:solidFill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75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750" spc="75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-4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484848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750" spc="60">
                          <a:solidFill>
                            <a:srgbClr val="48484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JURÍDICA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233679">
                        <a:lnSpc>
                          <a:spcPts val="810"/>
                        </a:lnSpc>
                        <a:spcBef>
                          <a:spcPts val="120"/>
                        </a:spcBef>
                      </a:pP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5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750" spc="5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1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1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Imnosto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ctr" marL="83820">
                        <a:lnSpc>
                          <a:spcPts val="81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645.000,00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</a:tr>
              <a:tr h="187960">
                <a:tc gridSpan="3">
                  <a:txBody>
                    <a:bodyPr/>
                    <a:lstStyle/>
                    <a:p>
                      <a:pPr marL="339852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00" spc="-25" b="1">
                          <a:solidFill>
                            <a:srgbClr val="363636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35" b="1">
                          <a:solidFill>
                            <a:srgbClr val="36363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525252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45" b="1">
                          <a:solidFill>
                            <a:srgbClr val="525252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10" b="1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3F3F3F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25" b="1">
                          <a:solidFill>
                            <a:srgbClr val="3F3F3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solidFill>
                            <a:srgbClr val="343434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30" b="1">
                          <a:solidFill>
                            <a:srgbClr val="3434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4D4D4D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368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7747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00" spc="-10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645.000,00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36830"/>
                </a:tc>
              </a:tr>
              <a:tr h="161290">
                <a:tc gridSpan="3">
                  <a:txBody>
                    <a:bodyPr/>
                    <a:lstStyle/>
                    <a:p>
                      <a:pPr marL="339788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Total </a:t>
                      </a:r>
                      <a:r>
                        <a:rPr dirty="0" sz="800" spc="-2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35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1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7810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645.000,00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32715">
                <a:tc gridSpan="3">
                  <a:txBody>
                    <a:bodyPr/>
                    <a:lstStyle/>
                    <a:p>
                      <a:pPr algn="r" marR="455930">
                        <a:lnSpc>
                          <a:spcPts val="869"/>
                        </a:lnSpc>
                        <a:spcBef>
                          <a:spcPts val="75"/>
                        </a:spcBef>
                      </a:pPr>
                      <a:r>
                        <a:rPr dirty="0" sz="800" spc="-25" b="1">
                          <a:solidFill>
                            <a:srgbClr val="444444"/>
                          </a:solidFill>
                          <a:latin typeface="Arial"/>
                          <a:cs typeface="Arial"/>
                        </a:rPr>
                        <a:t>Valor</a:t>
                      </a:r>
                      <a:r>
                        <a:rPr dirty="0" sz="800" spc="-10" b="1">
                          <a:solidFill>
                            <a:srgbClr val="44444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solidFill>
                            <a:srgbClr val="343434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5" b="1">
                          <a:solidFill>
                            <a:srgbClr val="3434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5" b="1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Suplementado</a:t>
                      </a:r>
                      <a:r>
                        <a:rPr dirty="0" sz="800" spc="60" b="1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363636"/>
                          </a:solidFill>
                          <a:latin typeface="Arial"/>
                          <a:cs typeface="Arial"/>
                        </a:rPr>
                        <a:t>RJ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952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82550">
                        <a:lnSpc>
                          <a:spcPts val="869"/>
                        </a:lnSpc>
                        <a:spcBef>
                          <a:spcPts val="75"/>
                        </a:spcBef>
                      </a:pPr>
                      <a:r>
                        <a:rPr dirty="0" sz="800" spc="-10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645.000,00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9525"/>
                </a:tc>
              </a:tr>
            </a:tbl>
          </a:graphicData>
        </a:graphic>
      </p:graphicFrame>
      <p:sp>
        <p:nvSpPr>
          <p:cNvPr id="10" name="object 10" descr=""/>
          <p:cNvSpPr txBox="1"/>
          <p:nvPr/>
        </p:nvSpPr>
        <p:spPr>
          <a:xfrm>
            <a:off x="868321" y="5625083"/>
            <a:ext cx="5724525" cy="281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55930" marR="5080" indent="-443865">
              <a:lnSpc>
                <a:spcPct val="105000"/>
              </a:lnSpc>
              <a:spcBef>
                <a:spcPts val="100"/>
              </a:spcBef>
            </a:pPr>
            <a:r>
              <a:rPr dirty="0" sz="800" spc="-30">
                <a:solidFill>
                  <a:srgbClr val="494949"/>
                </a:solidFill>
                <a:latin typeface="Arial MT"/>
                <a:cs typeface="Arial MT"/>
              </a:rPr>
              <a:t>Artigo</a:t>
            </a:r>
            <a:r>
              <a:rPr dirty="0" sz="800" spc="-2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525252"/>
                </a:solidFill>
                <a:latin typeface="Arial MT"/>
                <a:cs typeface="Arial MT"/>
              </a:rPr>
              <a:t>2º</a:t>
            </a:r>
            <a:r>
              <a:rPr dirty="0" sz="800" spc="-40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626262"/>
                </a:solidFill>
                <a:latin typeface="Arial MT"/>
                <a:cs typeface="Arial MT"/>
              </a:rPr>
              <a:t>-</a:t>
            </a:r>
            <a:r>
              <a:rPr dirty="0" sz="800" spc="-80">
                <a:solidFill>
                  <a:srgbClr val="626262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676767"/>
                </a:solidFill>
                <a:latin typeface="Arial MT"/>
                <a:cs typeface="Arial MT"/>
              </a:rPr>
              <a:t>As </a:t>
            </a:r>
            <a:r>
              <a:rPr dirty="0" sz="800" spc="-30">
                <a:solidFill>
                  <a:srgbClr val="424242"/>
                </a:solidFill>
                <a:latin typeface="Arial MT"/>
                <a:cs typeface="Arial MT"/>
              </a:rPr>
              <a:t>despesas</a:t>
            </a:r>
            <a:r>
              <a:rPr dirty="0" sz="800" spc="-1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63636"/>
                </a:solidFill>
                <a:latin typeface="Arial MT"/>
                <a:cs typeface="Arial MT"/>
              </a:rPr>
              <a:t>decorrentes</a:t>
            </a:r>
            <a:r>
              <a:rPr dirty="0" sz="800" spc="5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646464"/>
                </a:solidFill>
                <a:latin typeface="Arial MT"/>
                <a:cs typeface="Arial MT"/>
              </a:rPr>
              <a:t>da</a:t>
            </a:r>
            <a:r>
              <a:rPr dirty="0" sz="800" spc="-20">
                <a:solidFill>
                  <a:srgbClr val="646464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464646"/>
                </a:solidFill>
                <a:latin typeface="Arial MT"/>
                <a:cs typeface="Arial MT"/>
              </a:rPr>
              <a:t>abertura</a:t>
            </a:r>
            <a:r>
              <a:rPr dirty="0" sz="800" spc="3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5D5D5D"/>
                </a:solidFill>
                <a:latin typeface="Arial MT"/>
                <a:cs typeface="Arial MT"/>
              </a:rPr>
              <a:t>do</a:t>
            </a:r>
            <a:r>
              <a:rPr dirty="0" sz="800" spc="-25">
                <a:solidFill>
                  <a:srgbClr val="5D5D5D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414141"/>
                </a:solidFill>
                <a:latin typeface="Arial MT"/>
                <a:cs typeface="Arial MT"/>
              </a:rPr>
              <a:t>presente</a:t>
            </a:r>
            <a:r>
              <a:rPr dirty="0" sz="800" spc="-10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43434"/>
                </a:solidFill>
                <a:latin typeface="Arial MT"/>
                <a:cs typeface="Arial MT"/>
              </a:rPr>
              <a:t>crédito</a:t>
            </a:r>
            <a:r>
              <a:rPr dirty="0" sz="800" spc="3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13131"/>
                </a:solidFill>
                <a:latin typeface="Arial MT"/>
                <a:cs typeface="Arial MT"/>
              </a:rPr>
              <a:t>suplementar,</a:t>
            </a:r>
            <a:r>
              <a:rPr dirty="0" sz="800" spc="4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414141"/>
                </a:solidFill>
                <a:latin typeface="Arial MT"/>
                <a:cs typeface="Arial MT"/>
              </a:rPr>
              <a:t>serão</a:t>
            </a:r>
            <a:r>
              <a:rPr dirty="0" sz="800" spc="-10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43434"/>
                </a:solidFill>
                <a:latin typeface="Arial MT"/>
                <a:cs typeface="Arial MT"/>
              </a:rPr>
              <a:t>cobertas</a:t>
            </a:r>
            <a:r>
              <a:rPr dirty="0" sz="800" spc="-1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24242"/>
                </a:solidFill>
                <a:latin typeface="Arial MT"/>
                <a:cs typeface="Arial MT"/>
              </a:rPr>
              <a:t>com</a:t>
            </a:r>
            <a:r>
              <a:rPr dirty="0" sz="800" spc="-2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13131"/>
                </a:solidFill>
                <a:latin typeface="Arial MT"/>
                <a:cs typeface="Arial MT"/>
              </a:rPr>
              <a:t>recursos</a:t>
            </a:r>
            <a:r>
              <a:rPr dirty="0" sz="800" spc="-1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D3D3D"/>
                </a:solidFill>
                <a:latin typeface="Arial MT"/>
                <a:cs typeface="Arial MT"/>
              </a:rPr>
              <a:t>de</a:t>
            </a:r>
            <a:r>
              <a:rPr dirty="0" sz="800" spc="-4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B2B2B"/>
                </a:solidFill>
                <a:latin typeface="Arial MT"/>
                <a:cs typeface="Arial MT"/>
              </a:rPr>
              <a:t>que </a:t>
            </a:r>
            <a:r>
              <a:rPr dirty="0" sz="800" spc="-20">
                <a:solidFill>
                  <a:srgbClr val="363636"/>
                </a:solidFill>
                <a:latin typeface="Arial MT"/>
                <a:cs typeface="Arial MT"/>
              </a:rPr>
              <a:t>trata</a:t>
            </a:r>
            <a:r>
              <a:rPr dirty="0" sz="800" spc="-1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F4F4F"/>
                </a:solidFill>
                <a:latin typeface="Arial MT"/>
                <a:cs typeface="Arial MT"/>
              </a:rPr>
              <a:t>o</a:t>
            </a:r>
            <a:r>
              <a:rPr dirty="0" sz="800" spc="-4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D2D2D"/>
                </a:solidFill>
                <a:latin typeface="Arial MT"/>
                <a:cs typeface="Arial MT"/>
              </a:rPr>
              <a:t>Artigo </a:t>
            </a:r>
            <a:r>
              <a:rPr dirty="0" sz="800" spc="-30">
                <a:solidFill>
                  <a:srgbClr val="5B5B5B"/>
                </a:solidFill>
                <a:latin typeface="Arial MT"/>
                <a:cs typeface="Arial MT"/>
              </a:rPr>
              <a:t>43 </a:t>
            </a:r>
            <a:r>
              <a:rPr dirty="0" sz="800" spc="-30">
                <a:solidFill>
                  <a:srgbClr val="525252"/>
                </a:solidFill>
                <a:latin typeface="Arial MT"/>
                <a:cs typeface="Arial MT"/>
              </a:rPr>
              <a:t>parágrafo</a:t>
            </a:r>
            <a:r>
              <a:rPr dirty="0" sz="800" spc="10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575757"/>
                </a:solidFill>
                <a:latin typeface="Arial MT"/>
                <a:cs typeface="Arial MT"/>
              </a:rPr>
              <a:t>1º</a:t>
            </a:r>
            <a:r>
              <a:rPr dirty="0" sz="800" spc="-25">
                <a:solidFill>
                  <a:srgbClr val="575757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94949"/>
                </a:solidFill>
                <a:latin typeface="Arial MT"/>
                <a:cs typeface="Arial MT"/>
              </a:rPr>
              <a:t>da</a:t>
            </a:r>
            <a:r>
              <a:rPr dirty="0" sz="800" spc="-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565656"/>
                </a:solidFill>
                <a:latin typeface="Arial MT"/>
                <a:cs typeface="Arial MT"/>
              </a:rPr>
              <a:t>Lei</a:t>
            </a:r>
            <a:r>
              <a:rPr dirty="0" sz="800" spc="-35">
                <a:solidFill>
                  <a:srgbClr val="565656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4B4B4B"/>
                </a:solidFill>
                <a:latin typeface="Arial MT"/>
                <a:cs typeface="Arial MT"/>
              </a:rPr>
              <a:t>Federal</a:t>
            </a:r>
            <a:r>
              <a:rPr dirty="0" sz="800" spc="2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5B5B5B"/>
                </a:solidFill>
                <a:latin typeface="Arial MT"/>
                <a:cs typeface="Arial MT"/>
              </a:rPr>
              <a:t>N°</a:t>
            </a:r>
            <a:r>
              <a:rPr dirty="0" sz="800" spc="-50">
                <a:solidFill>
                  <a:srgbClr val="5B5B5B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D3D3D"/>
                </a:solidFill>
                <a:latin typeface="Arial MT"/>
                <a:cs typeface="Arial MT"/>
              </a:rPr>
              <a:t>4.320/64,</a:t>
            </a:r>
            <a:r>
              <a:rPr dirty="0" sz="800" spc="2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D3D3D"/>
                </a:solidFill>
                <a:latin typeface="Arial MT"/>
                <a:cs typeface="Arial MT"/>
              </a:rPr>
              <a:t>Inciso</a:t>
            </a:r>
            <a:r>
              <a:rPr dirty="0" sz="800" spc="-3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64646"/>
                </a:solidFill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702992" y="5975603"/>
            <a:ext cx="1577975" cy="360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26390" marR="5080" indent="-314325">
              <a:lnSpc>
                <a:spcPct val="137500"/>
              </a:lnSpc>
              <a:spcBef>
                <a:spcPts val="100"/>
              </a:spcBef>
            </a:pPr>
            <a:r>
              <a:rPr dirty="0" sz="800" spc="-10">
                <a:solidFill>
                  <a:srgbClr val="545454"/>
                </a:solidFill>
                <a:latin typeface="Arial MT"/>
                <a:cs typeface="Arial MT"/>
              </a:rPr>
              <a:t>Inciso:</a:t>
            </a:r>
            <a:r>
              <a:rPr dirty="0" sz="800" spc="-5">
                <a:solidFill>
                  <a:srgbClr val="54545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696969"/>
                </a:solidFill>
                <a:latin typeface="Arial MT"/>
                <a:cs typeface="Arial MT"/>
              </a:rPr>
              <a:t>II</a:t>
            </a:r>
            <a:r>
              <a:rPr dirty="0" sz="800" spc="-55">
                <a:solidFill>
                  <a:srgbClr val="696969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7B7B7B"/>
                </a:solidFill>
                <a:latin typeface="Arial MT"/>
                <a:cs typeface="Arial MT"/>
              </a:rPr>
              <a:t>-</a:t>
            </a:r>
            <a:r>
              <a:rPr dirty="0" sz="800" spc="-75">
                <a:solidFill>
                  <a:srgbClr val="7B7B7B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4D4D4D"/>
                </a:solidFill>
                <a:latin typeface="Arial MT"/>
                <a:cs typeface="Arial MT"/>
              </a:rPr>
              <a:t>Excesso</a:t>
            </a:r>
            <a:r>
              <a:rPr dirty="0" sz="800" spc="-1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7C7C7C"/>
                </a:solidFill>
                <a:latin typeface="Arial MT"/>
                <a:cs typeface="Arial MT"/>
              </a:rPr>
              <a:t>de</a:t>
            </a:r>
            <a:r>
              <a:rPr dirty="0" sz="800" spc="-15">
                <a:solidFill>
                  <a:srgbClr val="7C7C7C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565656"/>
                </a:solidFill>
                <a:latin typeface="Arial MT"/>
                <a:cs typeface="Arial MT"/>
              </a:rPr>
              <a:t>Arrecadação:</a:t>
            </a:r>
            <a:r>
              <a:rPr dirty="0" sz="800">
                <a:solidFill>
                  <a:srgbClr val="56565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B5B5B"/>
                </a:solidFill>
                <a:latin typeface="Arial MT"/>
                <a:cs typeface="Arial MT"/>
              </a:rPr>
              <a:t>III</a:t>
            </a:r>
            <a:r>
              <a:rPr dirty="0" sz="800" spc="-45">
                <a:solidFill>
                  <a:srgbClr val="5B5B5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6D6D6D"/>
                </a:solidFill>
                <a:latin typeface="Arial MT"/>
                <a:cs typeface="Arial MT"/>
              </a:rPr>
              <a:t>-</a:t>
            </a:r>
            <a:r>
              <a:rPr dirty="0" sz="800" spc="-40">
                <a:solidFill>
                  <a:srgbClr val="6D6D6D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464646"/>
                </a:solidFill>
                <a:latin typeface="Arial MT"/>
                <a:cs typeface="Arial MT"/>
              </a:rPr>
              <a:t>Anulação</a:t>
            </a:r>
            <a:r>
              <a:rPr dirty="0" sz="800" spc="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6E6E6E"/>
                </a:solidFill>
                <a:latin typeface="Arial MT"/>
                <a:cs typeface="Arial MT"/>
              </a:rPr>
              <a:t>de </a:t>
            </a:r>
            <a:r>
              <a:rPr dirty="0" sz="800" spc="-30">
                <a:solidFill>
                  <a:srgbClr val="3F3F3F"/>
                </a:solidFill>
                <a:latin typeface="Arial MT"/>
                <a:cs typeface="Arial MT"/>
              </a:rPr>
              <a:t>Dotação</a:t>
            </a:r>
            <a:r>
              <a:rPr dirty="0" sz="800" spc="2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464646"/>
                </a:solidFill>
                <a:latin typeface="Arial MT"/>
                <a:cs typeface="Arial MT"/>
              </a:rPr>
              <a:t>: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27516" y="6314733"/>
            <a:ext cx="2337435" cy="363855"/>
          </a:xfrm>
          <a:prstGeom prst="rect">
            <a:avLst/>
          </a:prstGeom>
        </p:spPr>
        <p:txBody>
          <a:bodyPr wrap="square" lIns="0" tIns="450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5"/>
              </a:spcBef>
            </a:pPr>
            <a:r>
              <a:rPr dirty="0" u="sng" sz="800">
                <a:solidFill>
                  <a:srgbClr val="3D3D3D"/>
                </a:solidFill>
                <a:uFill>
                  <a:solidFill>
                    <a:srgbClr val="606467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00" spc="50">
                <a:solidFill>
                  <a:srgbClr val="3D3D3D"/>
                </a:solidFill>
                <a:uFill>
                  <a:solidFill>
                    <a:srgbClr val="606467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solidFill>
                  <a:srgbClr val="3B3B3B"/>
                </a:solidFill>
                <a:uFill>
                  <a:solidFill>
                    <a:srgbClr val="606467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800" spc="500">
                <a:solidFill>
                  <a:srgbClr val="3B3B3B"/>
                </a:solidFill>
                <a:uFill>
                  <a:solidFill>
                    <a:srgbClr val="606467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60325">
              <a:lnSpc>
                <a:spcPct val="100000"/>
              </a:lnSpc>
              <a:spcBef>
                <a:spcPts val="305"/>
              </a:spcBef>
            </a:pPr>
            <a:r>
              <a:rPr dirty="0" sz="950" spc="-10" b="1">
                <a:solidFill>
                  <a:srgbClr val="4B4B4B"/>
                </a:solidFill>
                <a:latin typeface="Arial"/>
                <a:cs typeface="Arial"/>
              </a:rPr>
              <a:t>CAMARA</a:t>
            </a:r>
            <a:r>
              <a:rPr dirty="0" sz="950" spc="10" b="1">
                <a:solidFill>
                  <a:srgbClr val="4B4B4B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484848"/>
                </a:solidFill>
                <a:latin typeface="Arial"/>
                <a:cs typeface="Arial"/>
              </a:rPr>
              <a:t>MUNICIPAL</a:t>
            </a:r>
            <a:r>
              <a:rPr dirty="0" sz="950" spc="5" b="1">
                <a:solidFill>
                  <a:srgbClr val="484848"/>
                </a:solidFill>
                <a:latin typeface="Arial"/>
                <a:cs typeface="Arial"/>
              </a:rPr>
              <a:t> </a:t>
            </a:r>
            <a:r>
              <a:rPr dirty="0" sz="950">
                <a:solidFill>
                  <a:srgbClr val="3D3D3D"/>
                </a:solidFill>
                <a:latin typeface="Arial MT"/>
                <a:cs typeface="Arial MT"/>
              </a:rPr>
              <a:t>DE</a:t>
            </a:r>
            <a:r>
              <a:rPr dirty="0" sz="950" spc="-3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950" spc="-10">
                <a:solidFill>
                  <a:srgbClr val="444444"/>
                </a:solidFill>
                <a:latin typeface="Arial MT"/>
                <a:cs typeface="Arial MT"/>
              </a:rPr>
              <a:t>SEROPÉDICA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13" name="object 13" descr=""/>
          <p:cNvGraphicFramePr>
            <a:graphicFrameLocks noGrp="1"/>
          </p:cNvGraphicFramePr>
          <p:nvPr/>
        </p:nvGraphicFramePr>
        <p:xfrm>
          <a:off x="519976" y="6692872"/>
          <a:ext cx="6306820" cy="19380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2785"/>
                <a:gridCol w="2505075"/>
                <a:gridCol w="2400935"/>
                <a:gridCol w="630554"/>
              </a:tblGrid>
              <a:tr h="141605">
                <a:tc>
                  <a:txBody>
                    <a:bodyPr/>
                    <a:lstStyle/>
                    <a:p>
                      <a:pPr marL="36195">
                        <a:lnSpc>
                          <a:spcPts val="885"/>
                        </a:lnSpc>
                      </a:pPr>
                      <a:r>
                        <a:rPr dirty="0" sz="800" spc="-1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02.01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ts val="885"/>
                        </a:lnSpc>
                      </a:pPr>
                      <a:r>
                        <a:rPr dirty="0" sz="800" spc="-2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Câmara</a:t>
                      </a:r>
                      <a:r>
                        <a:rPr dirty="0" sz="800" spc="1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4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Seropédica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873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1.001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35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Ampliação</a:t>
                      </a:r>
                      <a:r>
                        <a:rPr dirty="0" sz="800" spc="1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757575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30">
                          <a:solidFill>
                            <a:srgbClr val="75757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Reforma</a:t>
                      </a:r>
                      <a:r>
                        <a:rPr dirty="0" sz="800" spc="3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1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Câmara</a:t>
                      </a:r>
                      <a:r>
                        <a:rPr dirty="0" sz="800" spc="2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505050"/>
                          </a:solidFill>
                          <a:latin typeface="Arial MT"/>
                          <a:cs typeface="Arial MT"/>
                        </a:rPr>
                        <a:t>Municipal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1290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4.4.9.0.51.00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35">
                          <a:solidFill>
                            <a:srgbClr val="595959"/>
                          </a:solidFill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00" spc="-15">
                          <a:solidFill>
                            <a:srgbClr val="59595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646464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5">
                          <a:solidFill>
                            <a:srgbClr val="64646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INSTALAC6ES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10541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5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130.000.00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9875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Total </a:t>
                      </a:r>
                      <a:r>
                        <a:rPr dirty="0" sz="80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3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6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1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4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130.000,00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  <a:tr h="170180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1.003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30">
                          <a:solidFill>
                            <a:srgbClr val="484848"/>
                          </a:solidFill>
                          <a:latin typeface="Arial MT"/>
                          <a:cs typeface="Arial MT"/>
                        </a:rPr>
                        <a:t>Aquisicões</a:t>
                      </a:r>
                      <a:r>
                        <a:rPr dirty="0" sz="800" spc="50">
                          <a:solidFill>
                            <a:srgbClr val="48484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5B5B5B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0">
                          <a:solidFill>
                            <a:srgbClr val="5B5B5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Imoveis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2560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4.4.9.0.61.00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3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AQUISICÃO</a:t>
                      </a:r>
                      <a:r>
                        <a:rPr dirty="0" sz="800" spc="2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IMÓVEIS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10922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105.000.00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9875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25" b="1">
                          <a:solidFill>
                            <a:srgbClr val="383838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35" b="1">
                          <a:solidFill>
                            <a:srgbClr val="38383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424242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30" b="1">
                          <a:solidFill>
                            <a:srgbClr val="424242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15" b="1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40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10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343434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 b="1">
                          <a:solidFill>
                            <a:srgbClr val="343434"/>
                          </a:solidFill>
                          <a:latin typeface="Arial"/>
                          <a:cs typeface="Arial"/>
                        </a:rPr>
                        <a:t>105.000,00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970"/>
                </a:tc>
              </a:tr>
              <a:tr h="16891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2.001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9906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35">
                          <a:solidFill>
                            <a:srgbClr val="575757"/>
                          </a:solidFill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35">
                          <a:solidFill>
                            <a:srgbClr val="575757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5D5D5D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0">
                          <a:solidFill>
                            <a:srgbClr val="5D5D5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Funcionamento</a:t>
                      </a:r>
                      <a:r>
                        <a:rPr dirty="0" sz="800" spc="35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747474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30">
                          <a:solidFill>
                            <a:srgbClr val="74747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Poder</a:t>
                      </a:r>
                      <a:r>
                        <a:rPr dirty="0" sz="800" spc="25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Legislativo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2560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3.1.9.0.13.02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4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OBRIGAÇÕES</a:t>
                      </a:r>
                      <a:r>
                        <a:rPr dirty="0" sz="800" spc="55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PATRONAIS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11112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Recursos </a:t>
                      </a:r>
                      <a:r>
                        <a:rPr dirty="0" sz="800" spc="-2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não </a:t>
                      </a:r>
                      <a:r>
                        <a:rPr dirty="0" sz="800" spc="-2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1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410.000,00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9875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55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Projeto/</a:t>
                      </a:r>
                      <a:r>
                        <a:rPr dirty="0" sz="800" spc="15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9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424242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410.000,00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2700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9558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2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30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29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645.000,00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358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859155">
                        <a:lnSpc>
                          <a:spcPts val="869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1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00" spc="3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484848"/>
                          </a:solidFill>
                          <a:latin typeface="Arial MT"/>
                          <a:cs typeface="Arial MT"/>
                        </a:rPr>
                        <a:t>RG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ts val="869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645.000,00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</a:tbl>
          </a:graphicData>
        </a:graphic>
      </p:graphicFrame>
      <p:sp>
        <p:nvSpPr>
          <p:cNvPr id="14" name="object 14" descr=""/>
          <p:cNvSpPr txBox="1"/>
          <p:nvPr/>
        </p:nvSpPr>
        <p:spPr>
          <a:xfrm>
            <a:off x="2852045" y="9561068"/>
            <a:ext cx="285750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25">
                <a:solidFill>
                  <a:srgbClr val="444444"/>
                </a:solidFill>
                <a:latin typeface="Arial MT"/>
                <a:cs typeface="Arial MT"/>
              </a:rPr>
              <a:t>Servaux</a:t>
            </a:r>
            <a:endParaRPr sz="6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3775391" y="5972555"/>
            <a:ext cx="627380" cy="367030"/>
          </a:xfrm>
          <a:prstGeom prst="rect">
            <a:avLst/>
          </a:prstGeom>
        </p:spPr>
        <p:txBody>
          <a:bodyPr wrap="square" lIns="0" tIns="61594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484"/>
              </a:spcBef>
            </a:pPr>
            <a:r>
              <a:rPr dirty="0" sz="800" spc="-30">
                <a:solidFill>
                  <a:srgbClr val="3F3F3F"/>
                </a:solidFill>
                <a:latin typeface="Arial MT"/>
                <a:cs typeface="Arial MT"/>
              </a:rPr>
              <a:t>R$645.000,00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dirty="0" sz="800" spc="-10">
                <a:solidFill>
                  <a:srgbClr val="343434"/>
                </a:solidFill>
                <a:latin typeface="Arial MT"/>
                <a:cs typeface="Arial MT"/>
              </a:rPr>
              <a:t>$645.000,00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6260301" y="9561068"/>
            <a:ext cx="48323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20">
                <a:solidFill>
                  <a:srgbClr val="2D2D2D"/>
                </a:solidFill>
                <a:latin typeface="Arial MT"/>
                <a:cs typeface="Arial MT"/>
              </a:rPr>
              <a:t>Página</a:t>
            </a:r>
            <a:r>
              <a:rPr dirty="0" sz="600" spc="1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600">
                <a:solidFill>
                  <a:srgbClr val="3F3F3F"/>
                </a:solidFill>
                <a:latin typeface="Arial MT"/>
                <a:cs typeface="Arial MT"/>
              </a:rPr>
              <a:t>1</a:t>
            </a:r>
            <a:r>
              <a:rPr dirty="0" sz="600" spc="-3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600" spc="-30">
                <a:solidFill>
                  <a:srgbClr val="3F3F3F"/>
                </a:solidFill>
                <a:latin typeface="Arial MT"/>
                <a:cs typeface="Arial MT"/>
              </a:rPr>
              <a:t>da</a:t>
            </a:r>
            <a:r>
              <a:rPr dirty="0" sz="600" spc="-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600" spc="-50">
                <a:solidFill>
                  <a:srgbClr val="464646"/>
                </a:solidFill>
                <a:latin typeface="Arial MT"/>
                <a:cs typeface="Arial MT"/>
              </a:rPr>
              <a:t>2</a:t>
            </a:r>
            <a:endParaRPr sz="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24327" y="1824672"/>
            <a:ext cx="2069592" cy="1565745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57200" y="423421"/>
            <a:ext cx="676656" cy="688440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359663" y="9517846"/>
            <a:ext cx="6376670" cy="0"/>
          </a:xfrm>
          <a:custGeom>
            <a:avLst/>
            <a:gdLst/>
            <a:ahLst/>
            <a:cxnLst/>
            <a:rect l="l" t="t" r="r" b="b"/>
            <a:pathLst>
              <a:path w="6376670" h="0">
                <a:moveTo>
                  <a:pt x="0" y="0"/>
                </a:moveTo>
                <a:lnTo>
                  <a:pt x="6376416" y="0"/>
                </a:lnTo>
              </a:path>
            </a:pathLst>
          </a:custGeom>
          <a:ln w="9138">
            <a:solidFill>
              <a:srgbClr val="5B606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377952" y="1276356"/>
            <a:ext cx="6376670" cy="0"/>
          </a:xfrm>
          <a:custGeom>
            <a:avLst/>
            <a:gdLst/>
            <a:ahLst/>
            <a:cxnLst/>
            <a:rect l="l" t="t" r="r" b="b"/>
            <a:pathLst>
              <a:path w="6376670" h="0">
                <a:moveTo>
                  <a:pt x="0" y="0"/>
                </a:moveTo>
                <a:lnTo>
                  <a:pt x="6376416" y="0"/>
                </a:lnTo>
              </a:path>
            </a:pathLst>
          </a:custGeom>
          <a:ln w="12184">
            <a:solidFill>
              <a:srgbClr val="59595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249981" y="356143"/>
            <a:ext cx="3037840" cy="5454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solidFill>
                  <a:srgbClr val="444444"/>
                </a:solidFill>
                <a:latin typeface="Arial MT"/>
                <a:cs typeface="Arial MT"/>
              </a:rPr>
              <a:t>PREFEITURA</a:t>
            </a:r>
            <a:r>
              <a:rPr dirty="0" sz="1150" spc="6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1150">
                <a:solidFill>
                  <a:srgbClr val="414141"/>
                </a:solidFill>
                <a:latin typeface="Arial MT"/>
                <a:cs typeface="Arial MT"/>
              </a:rPr>
              <a:t>MUNICIPAL</a:t>
            </a:r>
            <a:r>
              <a:rPr dirty="0" sz="1150" spc="25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1150">
                <a:solidFill>
                  <a:srgbClr val="464646"/>
                </a:solidFill>
                <a:latin typeface="Arial MT"/>
                <a:cs typeface="Arial MT"/>
              </a:rPr>
              <a:t>DE</a:t>
            </a:r>
            <a:r>
              <a:rPr dirty="0" sz="1150" spc="-2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1150" spc="-10">
                <a:solidFill>
                  <a:srgbClr val="383838"/>
                </a:solidFill>
                <a:latin typeface="Arial MT"/>
                <a:cs typeface="Arial MT"/>
              </a:rPr>
              <a:t>SEROPEDICA</a:t>
            </a:r>
            <a:endParaRPr sz="1150">
              <a:latin typeface="Arial MT"/>
              <a:cs typeface="Arial MT"/>
            </a:endParaRPr>
          </a:p>
          <a:p>
            <a:pPr marL="12700" marR="1920875">
              <a:lnSpc>
                <a:spcPct val="117400"/>
              </a:lnSpc>
              <a:spcBef>
                <a:spcPts val="455"/>
              </a:spcBef>
            </a:pPr>
            <a:r>
              <a:rPr dirty="0" sz="800" spc="-10">
                <a:solidFill>
                  <a:srgbClr val="696969"/>
                </a:solidFill>
                <a:latin typeface="Arial MT"/>
                <a:cs typeface="Arial MT"/>
              </a:rPr>
              <a:t>Rua</a:t>
            </a:r>
            <a:r>
              <a:rPr dirty="0" sz="800" spc="-30">
                <a:solidFill>
                  <a:srgbClr val="696969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B3B3B"/>
                </a:solidFill>
                <a:latin typeface="Arial MT"/>
                <a:cs typeface="Arial MT"/>
              </a:rPr>
              <a:t>Maria</a:t>
            </a:r>
            <a:r>
              <a:rPr dirty="0" sz="800" spc="2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33333"/>
                </a:solidFill>
                <a:latin typeface="Arial MT"/>
                <a:cs typeface="Arial MT"/>
              </a:rPr>
              <a:t>Lourenço,</a:t>
            </a:r>
            <a:r>
              <a:rPr dirty="0" sz="800" spc="-2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494949"/>
                </a:solidFill>
                <a:latin typeface="Arial MT"/>
                <a:cs typeface="Arial MT"/>
              </a:rPr>
              <a:t>18</a:t>
            </a:r>
            <a:r>
              <a:rPr dirty="0" sz="800" spc="-1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83838"/>
                </a:solidFill>
                <a:latin typeface="Arial MT"/>
                <a:cs typeface="Arial MT"/>
              </a:rPr>
              <a:t>Fazenda</a:t>
            </a:r>
            <a:r>
              <a:rPr dirty="0" sz="800" spc="-4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B4B4B"/>
                </a:solidFill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740295" y="1342096"/>
            <a:ext cx="45212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444444"/>
                </a:solidFill>
                <a:latin typeface="Arial MT"/>
                <a:cs typeface="Arial MT"/>
              </a:rPr>
              <a:t>Artigo</a:t>
            </a:r>
            <a:r>
              <a:rPr dirty="0" sz="750" spc="1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5D5D5D"/>
                </a:solidFill>
                <a:latin typeface="Arial MT"/>
                <a:cs typeface="Arial MT"/>
              </a:rPr>
              <a:t>3º</a:t>
            </a:r>
            <a:r>
              <a:rPr dirty="0" sz="750" spc="-20">
                <a:solidFill>
                  <a:srgbClr val="5D5D5D"/>
                </a:solidFill>
                <a:latin typeface="Arial MT"/>
                <a:cs typeface="Arial MT"/>
              </a:rPr>
              <a:t> </a:t>
            </a:r>
            <a:r>
              <a:rPr dirty="0" sz="750" spc="-50">
                <a:solidFill>
                  <a:srgbClr val="646464"/>
                </a:solidFill>
                <a:latin typeface="Arial MT"/>
                <a:cs typeface="Arial MT"/>
              </a:rPr>
              <a:t>-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17884" y="1342096"/>
            <a:ext cx="3291204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4F4F4F"/>
                </a:solidFill>
                <a:latin typeface="Arial MT"/>
                <a:cs typeface="Arial MT"/>
              </a:rPr>
              <a:t>Revogadas</a:t>
            </a:r>
            <a:r>
              <a:rPr dirty="0" sz="750" spc="75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646464"/>
                </a:solidFill>
                <a:latin typeface="Arial MT"/>
                <a:cs typeface="Arial MT"/>
              </a:rPr>
              <a:t>as</a:t>
            </a:r>
            <a:r>
              <a:rPr dirty="0" sz="750" spc="30">
                <a:solidFill>
                  <a:srgbClr val="64646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64646"/>
                </a:solidFill>
                <a:latin typeface="Arial MT"/>
                <a:cs typeface="Arial MT"/>
              </a:rPr>
              <a:t>disposições</a:t>
            </a:r>
            <a:r>
              <a:rPr dirty="0" sz="750" spc="8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565656"/>
                </a:solidFill>
                <a:latin typeface="Arial MT"/>
                <a:cs typeface="Arial MT"/>
              </a:rPr>
              <a:t>em</a:t>
            </a:r>
            <a:r>
              <a:rPr dirty="0" sz="750" spc="30">
                <a:solidFill>
                  <a:srgbClr val="56565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F3F3F"/>
                </a:solidFill>
                <a:latin typeface="Arial MT"/>
                <a:cs typeface="Arial MT"/>
              </a:rPr>
              <a:t>contrário.</a:t>
            </a:r>
            <a:r>
              <a:rPr dirty="0" sz="750" spc="7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464646"/>
                </a:solidFill>
                <a:latin typeface="Arial MT"/>
                <a:cs typeface="Arial MT"/>
              </a:rPr>
              <a:t>Publique-</a:t>
            </a:r>
            <a:r>
              <a:rPr dirty="0" sz="750">
                <a:solidFill>
                  <a:srgbClr val="464646"/>
                </a:solidFill>
                <a:latin typeface="Arial MT"/>
                <a:cs typeface="Arial MT"/>
              </a:rPr>
              <a:t>se,</a:t>
            </a:r>
            <a:r>
              <a:rPr dirty="0" sz="750" spc="7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363636"/>
                </a:solidFill>
                <a:latin typeface="Arial MT"/>
                <a:cs typeface="Arial MT"/>
              </a:rPr>
              <a:t>afixe-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se</a:t>
            </a:r>
            <a:r>
              <a:rPr dirty="0" sz="750" spc="5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44444"/>
                </a:solidFill>
                <a:latin typeface="Arial MT"/>
                <a:cs typeface="Arial MT"/>
              </a:rPr>
              <a:t>e</a:t>
            </a:r>
            <a:r>
              <a:rPr dirty="0" sz="750" spc="4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363636"/>
                </a:solidFill>
                <a:latin typeface="Arial MT"/>
                <a:cs typeface="Arial MT"/>
              </a:rPr>
              <a:t>cumpra-</a:t>
            </a:r>
            <a:r>
              <a:rPr dirty="0" sz="750" spc="-25">
                <a:solidFill>
                  <a:srgbClr val="363636"/>
                </a:solidFill>
                <a:latin typeface="Arial MT"/>
                <a:cs typeface="Arial MT"/>
              </a:rPr>
              <a:t>se.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824897" y="9528246"/>
            <a:ext cx="284480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 spc="-10">
                <a:solidFill>
                  <a:srgbClr val="4B4B4B"/>
                </a:solidFill>
                <a:latin typeface="Arial MT"/>
                <a:cs typeface="Arial MT"/>
              </a:rPr>
              <a:t>Servaux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6232869" y="9524946"/>
            <a:ext cx="479425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25">
                <a:solidFill>
                  <a:srgbClr val="262626"/>
                </a:solidFill>
                <a:latin typeface="Arial MT"/>
                <a:cs typeface="Arial MT"/>
              </a:rPr>
              <a:t>Página</a:t>
            </a:r>
            <a:r>
              <a:rPr dirty="0" sz="600" spc="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600">
                <a:solidFill>
                  <a:srgbClr val="424242"/>
                </a:solidFill>
                <a:latin typeface="Arial MT"/>
                <a:cs typeface="Arial MT"/>
              </a:rPr>
              <a:t>2</a:t>
            </a:r>
            <a:r>
              <a:rPr dirty="0" sz="600" spc="-3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600">
                <a:solidFill>
                  <a:srgbClr val="525252"/>
                </a:solidFill>
                <a:latin typeface="Arial MT"/>
                <a:cs typeface="Arial MT"/>
              </a:rPr>
              <a:t>de</a:t>
            </a:r>
            <a:r>
              <a:rPr dirty="0" sz="600" spc="-20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600" spc="-50">
                <a:solidFill>
                  <a:srgbClr val="363636"/>
                </a:solidFill>
                <a:latin typeface="Arial MT"/>
                <a:cs typeface="Arial MT"/>
              </a:rPr>
              <a:t>2</a:t>
            </a:r>
            <a:endParaRPr sz="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2025-09-02T15:53:26Z</dcterms:created>
  <dcterms:modified xsi:type="dcterms:W3CDTF">2025-09-02T15:53:26Z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2025-09-02T00:00:00Z</vt:filetime>
  </property>
  <property fmtid="{D5CDD505-2E9C-101B-9397-08002B2CF9AE}" pid="3" name="LastSaved">
    <vt:filetime>2025-09-02T00:00:00Z</vt:filetime>
  </property>
</Properties>
</file>