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340600" cy="10287000"/>
  <p:notesSz cx="7340600" cy="10287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188970"/>
            <a:ext cx="6244907" cy="2160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760720"/>
            <a:ext cx="5142865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366010"/>
            <a:ext cx="3195923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366010"/>
            <a:ext cx="3195923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jpg"/><Relationship Id="rId9" Type="http://schemas.openxmlformats.org/officeDocument/2006/relationships/image" Target="../media/image3.jpg"/><Relationship Id="rId10" Type="http://schemas.openxmlformats.org/officeDocument/2006/relationships/image" Target="../media/image4.png"/><Relationship Id="rId11" Type="http://schemas.openxmlformats.org/officeDocument/2006/relationships/image" Target="../media/image5.jpg"/><Relationship Id="rId12" Type="http://schemas.openxmlformats.org/officeDocument/2006/relationships/image" Target="../media/image6.jpg"/><Relationship Id="rId13" Type="http://schemas.openxmlformats.org/officeDocument/2006/relationships/image" Target="../media/image7.jpg"/><Relationship Id="rId14" Type="http://schemas.openxmlformats.org/officeDocument/2006/relationships/image" Target="../media/image8.jpg"/><Relationship Id="rId15" Type="http://schemas.openxmlformats.org/officeDocument/2006/relationships/image" Target="../media/image9.jpg"/><Relationship Id="rId16" Type="http://schemas.openxmlformats.org/officeDocument/2006/relationships/image" Target="../media/image10.jpg"/><Relationship Id="rId17" Type="http://schemas.openxmlformats.org/officeDocument/2006/relationships/image" Target="../media/image11.jpg"/><Relationship Id="rId18" Type="http://schemas.openxmlformats.org/officeDocument/2006/relationships/image" Target="../media/image12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38912" y="469252"/>
            <a:ext cx="694944" cy="676455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350520" y="9541985"/>
            <a:ext cx="731520" cy="0"/>
          </a:xfrm>
          <a:custGeom>
            <a:avLst/>
            <a:gdLst/>
            <a:ahLst/>
            <a:cxnLst/>
            <a:rect l="l" t="t" r="r" b="b"/>
            <a:pathLst>
              <a:path w="731519" h="0">
                <a:moveTo>
                  <a:pt x="0" y="0"/>
                </a:moveTo>
                <a:lnTo>
                  <a:pt x="731520" y="0"/>
                </a:lnTo>
              </a:path>
            </a:pathLst>
          </a:custGeom>
          <a:ln w="9141">
            <a:solidFill>
              <a:srgbClr val="4F545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1459991" y="9541984"/>
            <a:ext cx="5276215" cy="0"/>
          </a:xfrm>
          <a:custGeom>
            <a:avLst/>
            <a:gdLst/>
            <a:ahLst/>
            <a:cxnLst/>
            <a:rect l="l" t="t" r="r" b="b"/>
            <a:pathLst>
              <a:path w="5276215" h="0">
                <a:moveTo>
                  <a:pt x="0" y="0"/>
                </a:moveTo>
                <a:lnTo>
                  <a:pt x="5276088" y="0"/>
                </a:lnTo>
              </a:path>
            </a:pathLst>
          </a:custGeom>
          <a:ln w="9141">
            <a:solidFill>
              <a:srgbClr val="4F545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1197863" y="9538937"/>
            <a:ext cx="250190" cy="0"/>
          </a:xfrm>
          <a:custGeom>
            <a:avLst/>
            <a:gdLst/>
            <a:ahLst/>
            <a:cxnLst/>
            <a:rect l="l" t="t" r="r" b="b"/>
            <a:pathLst>
              <a:path w="250190" h="0">
                <a:moveTo>
                  <a:pt x="0" y="0"/>
                </a:moveTo>
                <a:lnTo>
                  <a:pt x="249936" y="0"/>
                </a:lnTo>
              </a:path>
            </a:pathLst>
          </a:custGeom>
          <a:ln w="9141">
            <a:solidFill>
              <a:srgbClr val="4F545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411480" y="6476605"/>
            <a:ext cx="698500" cy="0"/>
          </a:xfrm>
          <a:custGeom>
            <a:avLst/>
            <a:gdLst/>
            <a:ahLst/>
            <a:cxnLst/>
            <a:rect l="l" t="t" r="r" b="b"/>
            <a:pathLst>
              <a:path w="698500" h="0">
                <a:moveTo>
                  <a:pt x="0" y="0"/>
                </a:moveTo>
                <a:lnTo>
                  <a:pt x="697992" y="0"/>
                </a:lnTo>
              </a:path>
            </a:pathLst>
          </a:custGeom>
          <a:ln w="9141">
            <a:solidFill>
              <a:srgbClr val="70777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bg object 21"/>
          <p:cNvSpPr/>
          <p:nvPr/>
        </p:nvSpPr>
        <p:spPr>
          <a:xfrm>
            <a:off x="417576" y="4447237"/>
            <a:ext cx="1191895" cy="0"/>
          </a:xfrm>
          <a:custGeom>
            <a:avLst/>
            <a:gdLst/>
            <a:ahLst/>
            <a:cxnLst/>
            <a:rect l="l" t="t" r="r" b="b"/>
            <a:pathLst>
              <a:path w="1191895" h="0">
                <a:moveTo>
                  <a:pt x="0" y="0"/>
                </a:moveTo>
                <a:lnTo>
                  <a:pt x="1191768" y="0"/>
                </a:lnTo>
              </a:path>
            </a:pathLst>
          </a:custGeom>
          <a:ln w="9141">
            <a:solidFill>
              <a:srgbClr val="6B707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" name="bg object 22"/>
          <p:cNvSpPr/>
          <p:nvPr/>
        </p:nvSpPr>
        <p:spPr>
          <a:xfrm>
            <a:off x="466344" y="3289341"/>
            <a:ext cx="661670" cy="0"/>
          </a:xfrm>
          <a:custGeom>
            <a:avLst/>
            <a:gdLst/>
            <a:ahLst/>
            <a:cxnLst/>
            <a:rect l="l" t="t" r="r" b="b"/>
            <a:pathLst>
              <a:path w="661669" h="0">
                <a:moveTo>
                  <a:pt x="0" y="0"/>
                </a:moveTo>
                <a:lnTo>
                  <a:pt x="661416" y="0"/>
                </a:lnTo>
              </a:path>
            </a:pathLst>
          </a:custGeom>
          <a:ln w="9141">
            <a:solidFill>
              <a:srgbClr val="70707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" name="bg object 23"/>
          <p:cNvSpPr/>
          <p:nvPr/>
        </p:nvSpPr>
        <p:spPr>
          <a:xfrm>
            <a:off x="496823" y="1308727"/>
            <a:ext cx="6242685" cy="0"/>
          </a:xfrm>
          <a:custGeom>
            <a:avLst/>
            <a:gdLst/>
            <a:ahLst/>
            <a:cxnLst/>
            <a:rect l="l" t="t" r="r" b="b"/>
            <a:pathLst>
              <a:path w="6242684" h="0">
                <a:moveTo>
                  <a:pt x="0" y="0"/>
                </a:moveTo>
                <a:lnTo>
                  <a:pt x="6242304" y="0"/>
                </a:lnTo>
              </a:path>
            </a:pathLst>
          </a:custGeom>
          <a:ln w="15235">
            <a:solidFill>
              <a:srgbClr val="484848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24" name="bg object 24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551432" y="2757623"/>
            <a:ext cx="198119" cy="237673"/>
          </a:xfrm>
          <a:prstGeom prst="rect">
            <a:avLst/>
          </a:prstGeom>
        </p:spPr>
      </p:pic>
      <p:pic>
        <p:nvPicPr>
          <p:cNvPr id="25" name="bg object 25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536191" y="5813861"/>
            <a:ext cx="231647" cy="82271"/>
          </a:xfrm>
          <a:prstGeom prst="rect">
            <a:avLst/>
          </a:prstGeom>
        </p:spPr>
      </p:pic>
      <p:pic>
        <p:nvPicPr>
          <p:cNvPr id="26" name="bg object 26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3486911" y="9567884"/>
            <a:ext cx="24384" cy="179778"/>
          </a:xfrm>
          <a:prstGeom prst="rect">
            <a:avLst/>
          </a:prstGeom>
        </p:spPr>
      </p:pic>
      <p:pic>
        <p:nvPicPr>
          <p:cNvPr id="27" name="bg object 27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697991" y="7032700"/>
            <a:ext cx="1716024" cy="82271"/>
          </a:xfrm>
          <a:prstGeom prst="rect">
            <a:avLst/>
          </a:prstGeom>
        </p:spPr>
      </p:pic>
      <p:pic>
        <p:nvPicPr>
          <p:cNvPr id="28" name="bg object 28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2834639" y="9586167"/>
            <a:ext cx="259080" cy="54847"/>
          </a:xfrm>
          <a:prstGeom prst="rect">
            <a:avLst/>
          </a:prstGeom>
        </p:spPr>
      </p:pic>
      <p:pic>
        <p:nvPicPr>
          <p:cNvPr id="29" name="bg object 29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664463" y="6414140"/>
            <a:ext cx="368808" cy="222438"/>
          </a:xfrm>
          <a:prstGeom prst="rect">
            <a:avLst/>
          </a:prstGeom>
        </p:spPr>
      </p:pic>
      <p:pic>
        <p:nvPicPr>
          <p:cNvPr id="30" name="bg object 30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1301496" y="636843"/>
            <a:ext cx="1078992" cy="213296"/>
          </a:xfrm>
          <a:prstGeom prst="rect">
            <a:avLst/>
          </a:prstGeom>
        </p:spPr>
      </p:pic>
      <p:pic>
        <p:nvPicPr>
          <p:cNvPr id="31" name="bg object 31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719327" y="4857072"/>
            <a:ext cx="2438400" cy="237673"/>
          </a:xfrm>
          <a:prstGeom prst="rect">
            <a:avLst/>
          </a:prstGeom>
        </p:spPr>
      </p:pic>
      <p:pic>
        <p:nvPicPr>
          <p:cNvPr id="32" name="bg object 32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2084832" y="6066770"/>
            <a:ext cx="1146047" cy="265097"/>
          </a:xfrm>
          <a:prstGeom prst="rect">
            <a:avLst/>
          </a:prstGeom>
        </p:spPr>
      </p:pic>
      <p:pic>
        <p:nvPicPr>
          <p:cNvPr id="33" name="bg object 33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1542288" y="6548211"/>
            <a:ext cx="1423415" cy="106648"/>
          </a:xfrm>
          <a:prstGeom prst="rect">
            <a:avLst/>
          </a:prstGeom>
        </p:spPr>
      </p:pic>
      <p:pic>
        <p:nvPicPr>
          <p:cNvPr id="34" name="bg object 34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676655" y="6706660"/>
            <a:ext cx="2478024" cy="255956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1480"/>
            <a:ext cx="6612255" cy="1645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366010"/>
            <a:ext cx="6612255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566910"/>
            <a:ext cx="2351024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566910"/>
            <a:ext cx="1689798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566910"/>
            <a:ext cx="1689798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02449" y="334923"/>
            <a:ext cx="3009265" cy="200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89865" algn="l"/>
                <a:tab pos="844550" algn="l"/>
              </a:tabLst>
            </a:pPr>
            <a:r>
              <a:rPr dirty="0" sz="1150" spc="-50">
                <a:solidFill>
                  <a:srgbClr val="727272"/>
                </a:solidFill>
                <a:latin typeface="Arial MT"/>
                <a:cs typeface="Arial MT"/>
              </a:rPr>
              <a:t>-</a:t>
            </a:r>
            <a:r>
              <a:rPr dirty="0" sz="1150">
                <a:solidFill>
                  <a:srgbClr val="727272"/>
                </a:solidFill>
                <a:latin typeface="Arial MT"/>
                <a:cs typeface="Arial MT"/>
              </a:rPr>
              <a:t>	</a:t>
            </a:r>
            <a:r>
              <a:rPr dirty="0" sz="1150">
                <a:solidFill>
                  <a:srgbClr val="5D5D5D"/>
                </a:solidFill>
                <a:latin typeface="Arial MT"/>
                <a:cs typeface="Arial MT"/>
              </a:rPr>
              <a:t>:-FI-‹'</a:t>
            </a:r>
            <a:r>
              <a:rPr dirty="0" sz="1150" spc="450">
                <a:solidFill>
                  <a:srgbClr val="5D5D5D"/>
                </a:solidFill>
                <a:latin typeface="Arial MT"/>
                <a:cs typeface="Arial MT"/>
              </a:rPr>
              <a:t> </a:t>
            </a:r>
            <a:r>
              <a:rPr dirty="0" sz="1150" spc="-50">
                <a:solidFill>
                  <a:srgbClr val="595959"/>
                </a:solidFill>
                <a:latin typeface="Arial MT"/>
                <a:cs typeface="Arial MT"/>
              </a:rPr>
              <a:t>-</a:t>
            </a:r>
            <a:r>
              <a:rPr dirty="0" sz="1150">
                <a:solidFill>
                  <a:srgbClr val="595959"/>
                </a:solidFill>
                <a:latin typeface="Arial MT"/>
                <a:cs typeface="Arial MT"/>
              </a:rPr>
              <a:t>	</a:t>
            </a:r>
            <a:r>
              <a:rPr dirty="0" sz="1150" spc="-215">
                <a:solidFill>
                  <a:srgbClr val="595959"/>
                </a:solidFill>
                <a:latin typeface="Arial MT"/>
                <a:cs typeface="Arial MT"/>
              </a:rPr>
              <a:t>*•.</a:t>
            </a:r>
            <a:r>
              <a:rPr dirty="0" sz="1150" spc="15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sz="1150">
                <a:solidFill>
                  <a:srgbClr val="363636"/>
                </a:solidFill>
                <a:latin typeface="Arial MT"/>
                <a:cs typeface="Arial MT"/>
              </a:rPr>
              <a:t>MUNICIPAL</a:t>
            </a:r>
            <a:r>
              <a:rPr dirty="0" sz="1150" spc="5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1150">
                <a:solidFill>
                  <a:srgbClr val="383838"/>
                </a:solidFill>
                <a:latin typeface="Arial MT"/>
                <a:cs typeface="Arial MT"/>
              </a:rPr>
              <a:t>DE</a:t>
            </a:r>
            <a:r>
              <a:rPr dirty="0" sz="1150" spc="-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1150" spc="-10">
                <a:solidFill>
                  <a:srgbClr val="2F2F2F"/>
                </a:solidFill>
                <a:latin typeface="Arial MT"/>
                <a:cs typeface="Arial MT"/>
              </a:rPr>
              <a:t>SEROPEDICA</a:t>
            </a:r>
            <a:endParaRPr sz="115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3881701" y="1503738"/>
            <a:ext cx="2840355" cy="6686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142365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solidFill>
                  <a:srgbClr val="333333"/>
                </a:solidFill>
                <a:latin typeface="Arial MT"/>
                <a:cs typeface="Arial MT"/>
              </a:rPr>
              <a:t>Decreto</a:t>
            </a:r>
            <a:r>
              <a:rPr dirty="0" sz="800" spc="-3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3D3D3D"/>
                </a:solidFill>
                <a:latin typeface="Arial MT"/>
                <a:cs typeface="Arial MT"/>
              </a:rPr>
              <a:t>N°</a:t>
            </a:r>
            <a:r>
              <a:rPr dirty="0" sz="800" spc="-1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A3A3A"/>
                </a:solidFill>
                <a:latin typeface="Arial MT"/>
                <a:cs typeface="Arial MT"/>
              </a:rPr>
              <a:t>2605</a:t>
            </a:r>
            <a:r>
              <a:rPr dirty="0" sz="800" spc="-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83838"/>
                </a:solidFill>
                <a:latin typeface="Arial MT"/>
                <a:cs typeface="Arial MT"/>
              </a:rPr>
              <a:t>de</a:t>
            </a:r>
            <a:r>
              <a:rPr dirty="0" sz="800" spc="-1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24</a:t>
            </a:r>
            <a:r>
              <a:rPr dirty="0" sz="800" spc="34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63636"/>
                </a:solidFill>
                <a:latin typeface="Arial MT"/>
                <a:cs typeface="Arial MT"/>
              </a:rPr>
              <a:t>de</a:t>
            </a:r>
            <a:r>
              <a:rPr dirty="0" sz="800" spc="16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43434"/>
                </a:solidFill>
                <a:latin typeface="Arial MT"/>
                <a:cs typeface="Arial MT"/>
              </a:rPr>
              <a:t>abril,</a:t>
            </a:r>
            <a:r>
              <a:rPr dirty="0" sz="800" spc="-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F2F2F"/>
                </a:solidFill>
                <a:latin typeface="Arial MT"/>
                <a:cs typeface="Arial MT"/>
              </a:rPr>
              <a:t>20Z4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50"/>
              </a:spcBef>
            </a:pPr>
            <a:endParaRPr sz="800">
              <a:latin typeface="Arial MT"/>
              <a:cs typeface="Arial MT"/>
            </a:endParaRPr>
          </a:p>
          <a:p>
            <a:pPr marL="12700" marR="121285" indent="3810">
              <a:lnSpc>
                <a:spcPts val="860"/>
              </a:lnSpc>
            </a:pPr>
            <a:r>
              <a:rPr dirty="0" sz="800" spc="-35">
                <a:solidFill>
                  <a:srgbClr val="2F2F2F"/>
                </a:solidFill>
                <a:latin typeface="Arial MT"/>
                <a:cs typeface="Arial MT"/>
              </a:rPr>
              <a:t>Abre</a:t>
            </a:r>
            <a:r>
              <a:rPr dirty="0" sz="800" spc="-2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D3D3D"/>
                </a:solidFill>
                <a:latin typeface="Arial MT"/>
                <a:cs typeface="Arial MT"/>
              </a:rPr>
              <a:t>crédito</a:t>
            </a:r>
            <a:r>
              <a:rPr dirty="0" sz="800" spc="4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33333"/>
                </a:solidFill>
                <a:latin typeface="Arial MT"/>
                <a:cs typeface="Arial MT"/>
              </a:rPr>
              <a:t>suplementar</a:t>
            </a:r>
            <a:r>
              <a:rPr dirty="0" sz="800" spc="4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33333"/>
                </a:solidFill>
                <a:latin typeface="Arial MT"/>
                <a:cs typeface="Arial MT"/>
              </a:rPr>
              <a:t>no</a:t>
            </a:r>
            <a:r>
              <a:rPr dirty="0" sz="800" spc="-2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F3F3F"/>
                </a:solidFill>
                <a:latin typeface="Arial MT"/>
                <a:cs typeface="Arial MT"/>
              </a:rPr>
              <a:t>valor</a:t>
            </a:r>
            <a:r>
              <a:rPr dirty="0" sz="800" spc="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13131"/>
                </a:solidFill>
                <a:latin typeface="Arial MT"/>
                <a:cs typeface="Arial MT"/>
              </a:rPr>
              <a:t>total</a:t>
            </a:r>
            <a:r>
              <a:rPr dirty="0" sz="800" spc="-1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D3D3D"/>
                </a:solidFill>
                <a:latin typeface="Arial MT"/>
                <a:cs typeface="Arial MT"/>
              </a:rPr>
              <a:t>de</a:t>
            </a:r>
            <a:r>
              <a:rPr dirty="0" sz="800" spc="-2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2F2F2F"/>
                </a:solidFill>
                <a:latin typeface="Arial MT"/>
                <a:cs typeface="Arial MT"/>
              </a:rPr>
              <a:t>R$600.000,00,</a:t>
            </a:r>
            <a:r>
              <a:rPr dirty="0" sz="800" spc="3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62626"/>
                </a:solidFill>
                <a:latin typeface="Arial MT"/>
                <a:cs typeface="Arial MT"/>
              </a:rPr>
              <a:t>para </a:t>
            </a:r>
            <a:r>
              <a:rPr dirty="0" sz="800">
                <a:solidFill>
                  <a:srgbClr val="363636"/>
                </a:solidFill>
                <a:latin typeface="Arial MT"/>
                <a:cs typeface="Arial MT"/>
              </a:rPr>
              <a:t>fins</a:t>
            </a:r>
            <a:r>
              <a:rPr dirty="0" sz="800" spc="-3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83838"/>
                </a:solidFill>
                <a:latin typeface="Arial MT"/>
                <a:cs typeface="Arial MT"/>
              </a:rPr>
              <a:t>que</a:t>
            </a:r>
            <a:r>
              <a:rPr dirty="0" sz="800" spc="-2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F3F3F"/>
                </a:solidFill>
                <a:latin typeface="Arial MT"/>
                <a:cs typeface="Arial MT"/>
              </a:rPr>
              <a:t>se</a:t>
            </a:r>
            <a:r>
              <a:rPr dirty="0" sz="800" spc="-3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43434"/>
                </a:solidFill>
                <a:latin typeface="Arial MT"/>
                <a:cs typeface="Arial MT"/>
              </a:rPr>
              <a:t>especifica</a:t>
            </a:r>
            <a:r>
              <a:rPr dirty="0" sz="800" spc="-1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B3B3B"/>
                </a:solidFill>
                <a:latin typeface="Arial MT"/>
                <a:cs typeface="Arial MT"/>
              </a:rPr>
              <a:t>e</a:t>
            </a:r>
            <a:r>
              <a:rPr dirty="0" sz="800" spc="-4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A3A3A"/>
                </a:solidFill>
                <a:latin typeface="Arial MT"/>
                <a:cs typeface="Arial MT"/>
              </a:rPr>
              <a:t>da</a:t>
            </a:r>
            <a:r>
              <a:rPr dirty="0" sz="800" spc="-3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43434"/>
                </a:solidFill>
                <a:latin typeface="Arial MT"/>
                <a:cs typeface="Arial MT"/>
              </a:rPr>
              <a:t>outras</a:t>
            </a:r>
            <a:r>
              <a:rPr dirty="0" sz="800" spc="-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13131"/>
                </a:solidFill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2215211" y="2652496"/>
            <a:ext cx="4432300" cy="3733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9370" marR="5080" indent="-27305">
              <a:lnSpc>
                <a:spcPct val="142500"/>
              </a:lnSpc>
              <a:spcBef>
                <a:spcPts val="100"/>
              </a:spcBef>
            </a:pPr>
            <a:r>
              <a:rPr dirty="0" sz="800" spc="-60">
                <a:solidFill>
                  <a:srgbClr val="5D5D5D"/>
                </a:solidFill>
                <a:latin typeface="Arial MT"/>
                <a:cs typeface="Arial MT"/>
              </a:rPr>
              <a:t>-</a:t>
            </a:r>
            <a:r>
              <a:rPr dirty="0" sz="800" spc="-30">
                <a:solidFill>
                  <a:srgbClr val="5D5D5D"/>
                </a:solidFill>
                <a:latin typeface="Arial MT"/>
                <a:cs typeface="Arial MT"/>
              </a:rPr>
              <a:t>’m..</a:t>
            </a:r>
            <a:r>
              <a:rPr dirty="0" sz="800" spc="130">
                <a:solidFill>
                  <a:srgbClr val="5D5D5D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4D4D4D"/>
                </a:solidFill>
                <a:latin typeface="Arial MT"/>
                <a:cs typeface="Arial MT"/>
              </a:rPr>
              <a:t>r›o</a:t>
            </a:r>
            <a:r>
              <a:rPr dirty="0" sz="80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D5D5D"/>
                </a:solidFill>
                <a:latin typeface="Arial MT"/>
                <a:cs typeface="Arial MT"/>
              </a:rPr>
              <a:t>liso</a:t>
            </a:r>
            <a:r>
              <a:rPr dirty="0" sz="800" spc="-30">
                <a:solidFill>
                  <a:srgbClr val="5D5D5D"/>
                </a:solidFill>
                <a:latin typeface="Arial MT"/>
                <a:cs typeface="Arial MT"/>
              </a:rPr>
              <a:t> </a:t>
            </a:r>
            <a:r>
              <a:rPr dirty="0" sz="800" spc="-95">
                <a:solidFill>
                  <a:srgbClr val="494949"/>
                </a:solidFill>
                <a:latin typeface="Arial MT"/>
                <a:cs typeface="Arial MT"/>
              </a:rPr>
              <a:t>ele</a:t>
            </a:r>
            <a:r>
              <a:rPr dirty="0" sz="800" spc="4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4F4F4F"/>
                </a:solidFill>
                <a:latin typeface="Arial MT"/>
                <a:cs typeface="Arial MT"/>
              </a:rPr>
              <a:t>suas</a:t>
            </a:r>
            <a:r>
              <a:rPr dirty="0" sz="800" spc="15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464646"/>
                </a:solidFill>
                <a:latin typeface="Arial MT"/>
                <a:cs typeface="Arial MT"/>
              </a:rPr>
              <a:t>atribuições</a:t>
            </a:r>
            <a:r>
              <a:rPr dirty="0" sz="800" spc="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33333"/>
                </a:solidFill>
                <a:latin typeface="Arial MT"/>
                <a:cs typeface="Arial MT"/>
              </a:rPr>
              <a:t>I°gais</a:t>
            </a:r>
            <a:r>
              <a:rPr dirty="0" sz="800" spc="19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83838"/>
                </a:solidFill>
                <a:latin typeface="Arial MT"/>
                <a:cs typeface="Arial MT"/>
              </a:rPr>
              <a:t>constitucionais</a:t>
            </a:r>
            <a:r>
              <a:rPr dirty="0" sz="800" spc="-1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F3F3F"/>
                </a:solidFill>
                <a:latin typeface="Arial MT"/>
                <a:cs typeface="Arial MT"/>
              </a:rPr>
              <a:t>e</a:t>
            </a:r>
            <a:r>
              <a:rPr dirty="0" sz="800" spc="-2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43434"/>
                </a:solidFill>
                <a:latin typeface="Arial MT"/>
                <a:cs typeface="Arial MT"/>
              </a:rPr>
              <a:t>de</a:t>
            </a:r>
            <a:r>
              <a:rPr dirty="0" sz="800" spc="-1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63636"/>
                </a:solidFill>
                <a:latin typeface="Arial MT"/>
                <a:cs typeface="Arial MT"/>
              </a:rPr>
              <a:t>acordo</a:t>
            </a:r>
            <a:r>
              <a:rPr dirty="0" sz="800" spc="-1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D3D3D"/>
                </a:solidFill>
                <a:latin typeface="Arial MT"/>
                <a:cs typeface="Arial MT"/>
              </a:rPr>
              <a:t>com</a:t>
            </a:r>
            <a:r>
              <a:rPr dirty="0" sz="80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94949"/>
                </a:solidFill>
                <a:latin typeface="Arial MT"/>
                <a:cs typeface="Arial MT"/>
              </a:rPr>
              <a:t>o</a:t>
            </a:r>
            <a:r>
              <a:rPr dirty="0" sz="800" spc="-1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414141"/>
                </a:solidFill>
                <a:latin typeface="Arial MT"/>
                <a:cs typeface="Arial MT"/>
              </a:rPr>
              <a:t>que</a:t>
            </a:r>
            <a:r>
              <a:rPr dirty="0" sz="800" spc="-5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B3B3B"/>
                </a:solidFill>
                <a:latin typeface="Arial MT"/>
                <a:cs typeface="Arial MT"/>
              </a:rPr>
              <a:t>lhe</a:t>
            </a:r>
            <a:r>
              <a:rPr dirty="0" sz="800" spc="-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F3F3F"/>
                </a:solidFill>
                <a:latin typeface="Arial MT"/>
                <a:cs typeface="Arial MT"/>
              </a:rPr>
              <a:t>confere</a:t>
            </a:r>
            <a:r>
              <a:rPr dirty="0" sz="800" spc="-1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24242"/>
                </a:solidFill>
                <a:latin typeface="Arial MT"/>
                <a:cs typeface="Arial MT"/>
              </a:rPr>
              <a:t>o</a:t>
            </a:r>
            <a:r>
              <a:rPr dirty="0" sz="800" spc="-4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D3D3D"/>
                </a:solidFill>
                <a:latin typeface="Arial MT"/>
                <a:cs typeface="Arial MT"/>
              </a:rPr>
              <a:t>art.</a:t>
            </a:r>
            <a:r>
              <a:rPr dirty="0" sz="800" spc="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24242"/>
                </a:solidFill>
                <a:latin typeface="Arial MT"/>
                <a:cs typeface="Arial MT"/>
              </a:rPr>
              <a:t>8º</a:t>
            </a:r>
            <a:r>
              <a:rPr dirty="0" sz="800" spc="19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63636"/>
                </a:solidFill>
                <a:latin typeface="Arial MT"/>
                <a:cs typeface="Arial MT"/>
              </a:rPr>
              <a:t>da</a:t>
            </a:r>
            <a:r>
              <a:rPr dirty="0" sz="800" spc="50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60">
                <a:solidFill>
                  <a:srgbClr val="4D4D4D"/>
                </a:solidFill>
                <a:latin typeface="Arial MT"/>
                <a:cs typeface="Arial MT"/>
              </a:rPr>
              <a:t>o‹›lícacta</a:t>
            </a:r>
            <a:r>
              <a:rPr dirty="0" sz="800" spc="2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B4B4B"/>
                </a:solidFill>
                <a:latin typeface="Arial MT"/>
                <a:cs typeface="Arial MT"/>
              </a:rPr>
              <a:t>em</a:t>
            </a:r>
            <a:r>
              <a:rPr dirty="0" sz="800" spc="204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444444"/>
                </a:solidFill>
                <a:latin typeface="Arial MT"/>
                <a:cs typeface="Arial MT"/>
              </a:rPr>
              <a:t>21/</a:t>
            </a:r>
            <a:r>
              <a:rPr dirty="0" sz="800" spc="-8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545454"/>
                </a:solidFill>
                <a:latin typeface="Arial MT"/>
                <a:cs typeface="Arial MT"/>
              </a:rPr>
              <a:t>I</a:t>
            </a:r>
            <a:r>
              <a:rPr dirty="0" sz="800" spc="-114">
                <a:solidFill>
                  <a:srgbClr val="545454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44444"/>
                </a:solidFill>
                <a:latin typeface="Arial MT"/>
                <a:cs typeface="Arial MT"/>
              </a:rPr>
              <a:t>2/2023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525866" y="3429503"/>
            <a:ext cx="205613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45">
                <a:solidFill>
                  <a:srgbClr val="565656"/>
                </a:solidFill>
                <a:latin typeface="Arial MT"/>
                <a:cs typeface="Arial MT"/>
              </a:rPr>
              <a:t>er‹a</a:t>
            </a:r>
            <a:r>
              <a:rPr dirty="0" sz="800" spc="-15">
                <a:solidFill>
                  <a:srgbClr val="56565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6B6B6B"/>
                </a:solidFill>
                <a:latin typeface="Arial MT"/>
                <a:cs typeface="Arial MT"/>
              </a:rPr>
              <a:t>‹:</a:t>
            </a:r>
            <a:r>
              <a:rPr dirty="0" sz="800" spc="409">
                <a:solidFill>
                  <a:srgbClr val="6B6B6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747474"/>
                </a:solidFill>
                <a:latin typeface="Arial MT"/>
                <a:cs typeface="Arial MT"/>
              </a:rPr>
              <a:t>-</a:t>
            </a:r>
            <a:r>
              <a:rPr dirty="0" sz="800" spc="430">
                <a:solidFill>
                  <a:srgbClr val="747474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797979"/>
                </a:solidFill>
                <a:latin typeface="Arial MT"/>
                <a:cs typeface="Arial MT"/>
              </a:rPr>
              <a:t>›</a:t>
            </a:r>
            <a:r>
              <a:rPr dirty="0" sz="800" spc="30">
                <a:solidFill>
                  <a:srgbClr val="797979"/>
                </a:solidFill>
                <a:latin typeface="Arial MT"/>
                <a:cs typeface="Arial MT"/>
              </a:rPr>
              <a:t> </a:t>
            </a:r>
            <a:r>
              <a:rPr dirty="0" sz="800" spc="-60">
                <a:solidFill>
                  <a:srgbClr val="595959"/>
                </a:solidFill>
                <a:latin typeface="Arial MT"/>
                <a:cs typeface="Arial MT"/>
              </a:rPr>
              <a:t>sr.t::‹°me</a:t>
            </a:r>
            <a:r>
              <a:rPr dirty="0" sz="800" spc="-105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B3B3B"/>
                </a:solidFill>
                <a:latin typeface="Arial MT"/>
                <a:cs typeface="Arial MT"/>
              </a:rPr>
              <a:t>ntar</a:t>
            </a:r>
            <a:r>
              <a:rPr dirty="0" sz="800" spc="-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24242"/>
                </a:solidFill>
                <a:latin typeface="Arial MT"/>
                <a:cs typeface="Arial MT"/>
              </a:rPr>
              <a:t>as</a:t>
            </a:r>
            <a:r>
              <a:rPr dirty="0" sz="800" spc="-2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83838"/>
                </a:solidFill>
                <a:latin typeface="Arial MT"/>
                <a:cs typeface="Arial MT"/>
              </a:rPr>
              <a:t>seguintes</a:t>
            </a:r>
            <a:r>
              <a:rPr dirty="0" sz="800" spc="2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14141"/>
                </a:solidFill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702460" y="4476944"/>
            <a:ext cx="285750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>
                <a:solidFill>
                  <a:srgbClr val="676767"/>
                </a:solidFill>
                <a:latin typeface="Arial MT"/>
                <a:cs typeface="Arial MT"/>
              </a:rPr>
              <a:t>f'</a:t>
            </a:r>
            <a:r>
              <a:rPr dirty="0" sz="950" spc="135">
                <a:solidFill>
                  <a:srgbClr val="676767"/>
                </a:solidFill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606060"/>
                </a:solidFill>
                <a:latin typeface="Arial MT"/>
                <a:cs typeface="Arial MT"/>
              </a:rPr>
              <a:t>”</a:t>
            </a:r>
            <a:r>
              <a:rPr dirty="0" sz="950" spc="495">
                <a:solidFill>
                  <a:srgbClr val="606060"/>
                </a:solidFill>
                <a:latin typeface="Arial MT"/>
                <a:cs typeface="Arial MT"/>
              </a:rPr>
              <a:t> </a:t>
            </a:r>
            <a:r>
              <a:rPr dirty="0" sz="950" spc="-90">
                <a:solidFill>
                  <a:srgbClr val="7E7E7E"/>
                </a:solidFill>
                <a:latin typeface="Arial MT"/>
                <a:cs typeface="Arial MT"/>
              </a:rPr>
              <a:t>!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518335" y="4456140"/>
            <a:ext cx="1445895" cy="330835"/>
          </a:xfrm>
          <a:prstGeom prst="rect">
            <a:avLst/>
          </a:prstGeom>
        </p:spPr>
        <p:txBody>
          <a:bodyPr wrap="square" lIns="0" tIns="330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60"/>
              </a:spcBef>
            </a:pPr>
            <a:r>
              <a:rPr dirty="0" sz="950" spc="55">
                <a:solidFill>
                  <a:srgbClr val="5E5E5E"/>
                </a:solidFill>
                <a:latin typeface="Arial MT"/>
                <a:cs typeface="Arial MT"/>
              </a:rPr>
              <a:t>IC!*</a:t>
            </a:r>
            <a:r>
              <a:rPr dirty="0" sz="950" spc="135">
                <a:solidFill>
                  <a:srgbClr val="5E5E5E"/>
                </a:solidFill>
                <a:latin typeface="Arial MT"/>
                <a:cs typeface="Arial MT"/>
              </a:rPr>
              <a:t> </a:t>
            </a:r>
            <a:r>
              <a:rPr dirty="0" sz="950" spc="-10">
                <a:solidFill>
                  <a:srgbClr val="646464"/>
                </a:solidFill>
                <a:latin typeface="Arial MT"/>
                <a:cs typeface="Arial MT"/>
              </a:rPr>
              <a:t>.</a:t>
            </a:r>
            <a:r>
              <a:rPr dirty="0" sz="950" spc="-170">
                <a:solidFill>
                  <a:srgbClr val="646464"/>
                </a:solidFill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646464"/>
                </a:solidFill>
                <a:latin typeface="Arial MT"/>
                <a:cs typeface="Arial MT"/>
              </a:rPr>
              <a:t>..</a:t>
            </a:r>
            <a:r>
              <a:rPr dirty="0" sz="950" spc="55">
                <a:solidFill>
                  <a:srgbClr val="646464"/>
                </a:solidFill>
                <a:latin typeface="Arial MT"/>
                <a:cs typeface="Arial MT"/>
              </a:rPr>
              <a:t> </a:t>
            </a:r>
            <a:r>
              <a:rPr dirty="0" sz="950" spc="-45">
                <a:solidFill>
                  <a:srgbClr val="595959"/>
                </a:solidFill>
                <a:latin typeface="Arial MT"/>
                <a:cs typeface="Arial MT"/>
              </a:rPr>
              <a:t>”.</a:t>
            </a:r>
            <a:r>
              <a:rPr dirty="0" sz="950" spc="-60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sz="950" spc="-10">
                <a:solidFill>
                  <a:srgbClr val="595959"/>
                </a:solidFill>
                <a:latin typeface="Arial MT"/>
                <a:cs typeface="Arial MT"/>
              </a:rPr>
              <a:t>\°</a:t>
            </a:r>
            <a:r>
              <a:rPr dirty="0" sz="950" spc="-25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sz="950" spc="-10">
                <a:solidFill>
                  <a:srgbClr val="3B3B3B"/>
                </a:solidFill>
                <a:latin typeface="Arial MT"/>
                <a:cs typeface="Arial MT"/>
              </a:rPr>
              <a:t>SEBGPEDICA</a:t>
            </a:r>
            <a:endParaRPr sz="950">
              <a:latin typeface="Arial MT"/>
              <a:cs typeface="Arial MT"/>
            </a:endParaRPr>
          </a:p>
          <a:p>
            <a:pPr marL="198755">
              <a:lnSpc>
                <a:spcPct val="100000"/>
              </a:lnSpc>
              <a:spcBef>
                <a:spcPts val="140"/>
              </a:spcBef>
              <a:tabLst>
                <a:tab pos="520065" algn="l"/>
              </a:tabLst>
            </a:pPr>
            <a:r>
              <a:rPr dirty="0" sz="800">
                <a:solidFill>
                  <a:srgbClr val="8C8C8C"/>
                </a:solidFill>
                <a:latin typeface="Arial MT"/>
                <a:cs typeface="Arial MT"/>
              </a:rPr>
              <a:t>'</a:t>
            </a:r>
            <a:r>
              <a:rPr dirty="0" sz="800" spc="445">
                <a:solidFill>
                  <a:srgbClr val="8C8C8C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777777"/>
                </a:solidFill>
                <a:latin typeface="Arial MT"/>
                <a:cs typeface="Arial MT"/>
              </a:rPr>
              <a:t>'</a:t>
            </a:r>
            <a:r>
              <a:rPr dirty="0" sz="800">
                <a:solidFill>
                  <a:srgbClr val="777777"/>
                </a:solidFill>
                <a:latin typeface="Arial MT"/>
                <a:cs typeface="Arial MT"/>
              </a:rPr>
              <a:t>	</a:t>
            </a:r>
            <a:r>
              <a:rPr dirty="0" sz="800">
                <a:solidFill>
                  <a:srgbClr val="676767"/>
                </a:solidFill>
                <a:latin typeface="Arial MT"/>
                <a:cs typeface="Arial MT"/>
              </a:rPr>
              <a:t>. </a:t>
            </a:r>
            <a:r>
              <a:rPr dirty="0" sz="800" spc="50">
                <a:solidFill>
                  <a:srgbClr val="5E5E5E"/>
                </a:solidFill>
                <a:latin typeface="Arial MT"/>
                <a:cs typeface="Arial MT"/>
              </a:rPr>
              <a:t>'\-</a:t>
            </a:r>
            <a:r>
              <a:rPr dirty="0" sz="800" spc="60">
                <a:solidFill>
                  <a:srgbClr val="5E5E5E"/>
                </a:solidFill>
                <a:latin typeface="Arial MT"/>
                <a:cs typeface="Arial MT"/>
              </a:rPr>
              <a:t>!</a:t>
            </a:r>
            <a:r>
              <a:rPr dirty="0" sz="800" spc="-15">
                <a:solidFill>
                  <a:srgbClr val="5E5E5E"/>
                </a:solidFill>
                <a:latin typeface="Arial MT"/>
                <a:cs typeface="Arial MT"/>
              </a:rPr>
              <a:t> </a:t>
            </a:r>
            <a:r>
              <a:rPr dirty="0" sz="800" spc="-105">
                <a:solidFill>
                  <a:srgbClr val="545454"/>
                </a:solidFill>
                <a:latin typeface="Arial MT"/>
                <a:cs typeface="Arial MT"/>
              </a:rPr>
              <a:t>dc‹</a:t>
            </a:r>
            <a:r>
              <a:rPr dirty="0" sz="800" spc="35">
                <a:solidFill>
                  <a:srgbClr val="545454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B4B4B"/>
                </a:solidFill>
                <a:latin typeface="Arial MT"/>
                <a:cs typeface="Arial MT"/>
              </a:rPr>
              <a:t>Obras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624068" y="4639201"/>
            <a:ext cx="5397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50">
                <a:solidFill>
                  <a:srgbClr val="494949"/>
                </a:solidFill>
                <a:latin typeface="Arial MT"/>
                <a:cs typeface="Arial MT"/>
              </a:rPr>
              <a:t>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3874166" y="4937817"/>
            <a:ext cx="2122805" cy="6623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75615">
              <a:lnSpc>
                <a:spcPct val="130000"/>
              </a:lnSpc>
              <a:spcBef>
                <a:spcPts val="100"/>
              </a:spcBef>
            </a:pPr>
            <a:r>
              <a:rPr dirty="0" sz="800" spc="-20">
                <a:solidFill>
                  <a:srgbClr val="3D3D3D"/>
                </a:solidFill>
                <a:latin typeface="Arial MT"/>
                <a:cs typeface="Arial MT"/>
              </a:rPr>
              <a:t>Outras</a:t>
            </a:r>
            <a:r>
              <a:rPr dirty="0" sz="800" spc="-1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F2F2F"/>
                </a:solidFill>
                <a:latin typeface="Arial MT"/>
                <a:cs typeface="Arial MT"/>
              </a:rPr>
              <a:t>Vinculações</a:t>
            </a:r>
            <a:r>
              <a:rPr dirty="0" sz="800" spc="4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D3D3D"/>
                </a:solidFill>
                <a:latin typeface="Arial MT"/>
                <a:cs typeface="Arial MT"/>
              </a:rPr>
              <a:t>de</a:t>
            </a:r>
            <a:r>
              <a:rPr dirty="0" sz="800" spc="-1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13131"/>
                </a:solidFill>
                <a:latin typeface="Arial MT"/>
                <a:cs typeface="Arial MT"/>
              </a:rPr>
              <a:t>transferências</a:t>
            </a: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F2F2F"/>
                </a:solidFill>
                <a:latin typeface="Arial MT"/>
                <a:cs typeface="Arial MT"/>
              </a:rPr>
              <a:t>Total</a:t>
            </a:r>
            <a:r>
              <a:rPr dirty="0" sz="800" spc="3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83838"/>
                </a:solidFill>
                <a:latin typeface="Arial MT"/>
                <a:cs typeface="Arial MT"/>
              </a:rPr>
              <a:t>do</a:t>
            </a:r>
            <a:r>
              <a:rPr dirty="0" sz="800" spc="1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F2F2F"/>
                </a:solidFill>
                <a:latin typeface="Arial MT"/>
                <a:cs typeface="Arial MT"/>
              </a:rPr>
              <a:t>Projeto</a:t>
            </a:r>
            <a:r>
              <a:rPr dirty="0" sz="800" spc="3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D3D3D"/>
                </a:solidFill>
                <a:latin typeface="Arial MT"/>
                <a:cs typeface="Arial MT"/>
              </a:rPr>
              <a:t>/</a:t>
            </a:r>
            <a:r>
              <a:rPr dirty="0" sz="800" spc="3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43434"/>
                </a:solidFill>
                <a:latin typeface="Arial MT"/>
                <a:cs typeface="Arial MT"/>
              </a:rPr>
              <a:t>Atividade</a:t>
            </a:r>
            <a:r>
              <a:rPr dirty="0" sz="800" spc="1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43434"/>
                </a:solidFill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dirty="0" sz="800">
                <a:solidFill>
                  <a:srgbClr val="363636"/>
                </a:solidFill>
                <a:latin typeface="Arial MT"/>
                <a:cs typeface="Arial MT"/>
              </a:rPr>
              <a:t>Total </a:t>
            </a:r>
            <a:r>
              <a:rPr dirty="0" sz="800">
                <a:solidFill>
                  <a:srgbClr val="383838"/>
                </a:solidFill>
                <a:latin typeface="Arial MT"/>
                <a:cs typeface="Arial MT"/>
              </a:rPr>
              <a:t>da</a:t>
            </a:r>
            <a:r>
              <a:rPr dirty="0" sz="800" spc="-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43434"/>
                </a:solidFill>
                <a:latin typeface="Arial MT"/>
                <a:cs typeface="Arial MT"/>
              </a:rPr>
              <a:t>Unidade</a:t>
            </a:r>
            <a:r>
              <a:rPr dirty="0" sz="800" spc="16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83838"/>
                </a:solidFill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398145">
              <a:lnSpc>
                <a:spcPct val="100000"/>
              </a:lnSpc>
              <a:spcBef>
                <a:spcPts val="215"/>
              </a:spcBef>
            </a:pPr>
            <a:r>
              <a:rPr dirty="0" sz="800">
                <a:solidFill>
                  <a:srgbClr val="3B3B3B"/>
                </a:solidFill>
                <a:latin typeface="Arial MT"/>
                <a:cs typeface="Arial MT"/>
              </a:rPr>
              <a:t>Valor</a:t>
            </a:r>
            <a:r>
              <a:rPr dirty="0" sz="800" spc="1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B3B3B"/>
                </a:solidFill>
                <a:latin typeface="Arial MT"/>
                <a:cs typeface="Arial MT"/>
              </a:rPr>
              <a:t>Total</a:t>
            </a:r>
            <a:r>
              <a:rPr dirty="0" sz="800" spc="-1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83838"/>
                </a:solidFill>
                <a:latin typeface="Arial MT"/>
                <a:cs typeface="Arial MT"/>
              </a:rPr>
              <a:t>Suplementado</a:t>
            </a:r>
            <a:r>
              <a:rPr dirty="0" sz="800" spc="5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13131"/>
                </a:solidFill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6198353" y="4937817"/>
            <a:ext cx="503555" cy="662305"/>
          </a:xfrm>
          <a:prstGeom prst="rect">
            <a:avLst/>
          </a:prstGeom>
        </p:spPr>
        <p:txBody>
          <a:bodyPr wrap="square" lIns="0" tIns="4889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dirty="0" sz="800" spc="-30">
                <a:solidFill>
                  <a:srgbClr val="242424"/>
                </a:solidFill>
                <a:latin typeface="Arial MT"/>
                <a:cs typeface="Arial MT"/>
              </a:rPr>
              <a:t>600.000,00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dirty="0" sz="800" spc="-30">
                <a:solidFill>
                  <a:srgbClr val="232323"/>
                </a:solidFill>
                <a:latin typeface="Arial MT"/>
                <a:cs typeface="Arial MT"/>
              </a:rPr>
              <a:t>600.000,00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dirty="0" sz="800" spc="-30">
                <a:solidFill>
                  <a:srgbClr val="1F1F1F"/>
                </a:solidFill>
                <a:latin typeface="Arial MT"/>
                <a:cs typeface="Arial MT"/>
              </a:rPr>
              <a:t>600.000,00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19"/>
              </a:spcBef>
            </a:pPr>
            <a:r>
              <a:rPr dirty="0" sz="800" spc="-30">
                <a:solidFill>
                  <a:srgbClr val="232323"/>
                </a:solidFill>
                <a:latin typeface="Arial MT"/>
                <a:cs typeface="Arial MT"/>
              </a:rPr>
              <a:t>600.000,00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2259690" y="5635603"/>
            <a:ext cx="4291965" cy="705485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marL="12700" marR="5080" indent="3810">
              <a:lnSpc>
                <a:spcPct val="105000"/>
              </a:lnSpc>
              <a:spcBef>
                <a:spcPts val="50"/>
              </a:spcBef>
            </a:pPr>
            <a:r>
              <a:rPr dirty="0" sz="800">
                <a:solidFill>
                  <a:srgbClr val="5E5E5E"/>
                </a:solidFill>
                <a:latin typeface="Arial MT"/>
                <a:cs typeface="Arial MT"/>
              </a:rPr>
              <a:t>°</a:t>
            </a:r>
            <a:r>
              <a:rPr dirty="0" sz="800" spc="305">
                <a:solidFill>
                  <a:srgbClr val="5E5E5E"/>
                </a:solidFill>
                <a:latin typeface="Arial MT"/>
                <a:cs typeface="Arial MT"/>
              </a:rPr>
              <a:t> </a:t>
            </a:r>
            <a:r>
              <a:rPr dirty="0" sz="800" spc="-110">
                <a:solidFill>
                  <a:srgbClr val="3F3F3F"/>
                </a:solidFill>
                <a:latin typeface="Arial MT"/>
                <a:cs typeface="Arial MT"/>
              </a:rPr>
              <a:t>Úa</a:t>
            </a:r>
            <a:r>
              <a:rPr dirty="0" sz="800" spc="3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424242"/>
                </a:solidFill>
                <a:latin typeface="Arial MT"/>
                <a:cs typeface="Arial MT"/>
              </a:rPr>
              <a:t>abertura</a:t>
            </a:r>
            <a:r>
              <a:rPr dirty="0" sz="800" spc="2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24242"/>
                </a:solidFill>
                <a:latin typeface="Arial MT"/>
                <a:cs typeface="Arial MT"/>
              </a:rPr>
              <a:t>do</a:t>
            </a:r>
            <a:r>
              <a:rPr dirty="0" sz="80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494949"/>
                </a:solidFill>
                <a:latin typeface="Arial MT"/>
                <a:cs typeface="Arial MT"/>
              </a:rPr>
              <a:t>presente</a:t>
            </a:r>
            <a:r>
              <a:rPr dirty="0" sz="800" spc="5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414141"/>
                </a:solidFill>
                <a:latin typeface="Arial MT"/>
                <a:cs typeface="Arial MT"/>
              </a:rPr>
              <a:t>crédito</a:t>
            </a:r>
            <a:r>
              <a:rPr dirty="0" sz="800" spc="30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363636"/>
                </a:solidFill>
                <a:latin typeface="Arial MT"/>
                <a:cs typeface="Arial MT"/>
              </a:rPr>
              <a:t>suplementar,</a:t>
            </a:r>
            <a:r>
              <a:rPr dirty="0" sz="800" spc="7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43434"/>
                </a:solidFill>
                <a:latin typeface="Arial MT"/>
                <a:cs typeface="Arial MT"/>
              </a:rPr>
              <a:t>serão</a:t>
            </a:r>
            <a:r>
              <a:rPr dirty="0" sz="800" spc="-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13131"/>
                </a:solidFill>
                <a:latin typeface="Arial MT"/>
                <a:cs typeface="Arial MT"/>
              </a:rPr>
              <a:t>cobertas</a:t>
            </a:r>
            <a:r>
              <a:rPr dirty="0" sz="800" spc="2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A3A3A"/>
                </a:solidFill>
                <a:latin typeface="Arial MT"/>
                <a:cs typeface="Arial MT"/>
              </a:rPr>
              <a:t>com</a:t>
            </a:r>
            <a:r>
              <a:rPr dirty="0" sz="800" spc="1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33333"/>
                </a:solidFill>
                <a:latin typeface="Arial MT"/>
                <a:cs typeface="Arial MT"/>
              </a:rPr>
              <a:t>recursos</a:t>
            </a:r>
            <a:r>
              <a:rPr dirty="0" sz="80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83838"/>
                </a:solidFill>
                <a:latin typeface="Arial MT"/>
                <a:cs typeface="Arial MT"/>
              </a:rPr>
              <a:t>de </a:t>
            </a:r>
            <a:r>
              <a:rPr dirty="0" sz="800" spc="-10">
                <a:solidFill>
                  <a:srgbClr val="313131"/>
                </a:solidFill>
                <a:latin typeface="Arial MT"/>
                <a:cs typeface="Arial MT"/>
              </a:rPr>
              <a:t>que</a:t>
            </a:r>
            <a:r>
              <a:rPr dirty="0" sz="800" spc="1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13131"/>
                </a:solidFill>
                <a:latin typeface="Arial MT"/>
                <a:cs typeface="Arial MT"/>
              </a:rPr>
              <a:t>trata</a:t>
            </a: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94949"/>
                </a:solidFill>
                <a:latin typeface="Arial MT"/>
                <a:cs typeface="Arial MT"/>
              </a:rPr>
              <a:t>o</a:t>
            </a:r>
            <a:r>
              <a:rPr dirty="0" sz="800" spc="-3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A2A2A"/>
                </a:solidFill>
                <a:latin typeface="Arial MT"/>
                <a:cs typeface="Arial MT"/>
              </a:rPr>
              <a:t>Artigo </a:t>
            </a:r>
            <a:r>
              <a:rPr dirty="0" sz="800" spc="50">
                <a:solidFill>
                  <a:srgbClr val="7C7C7C"/>
                </a:solidFill>
                <a:latin typeface="Arial MT"/>
                <a:cs typeface="Arial MT"/>
              </a:rPr>
              <a:t>'</a:t>
            </a:r>
            <a:r>
              <a:rPr dirty="0" sz="800" spc="50">
                <a:solidFill>
                  <a:srgbClr val="494949"/>
                </a:solidFill>
                <a:latin typeface="Arial MT"/>
                <a:cs typeface="Arial MT"/>
              </a:rPr>
              <a:t>eleral</a:t>
            </a:r>
            <a:r>
              <a:rPr dirty="0" sz="800" spc="1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424242"/>
                </a:solidFill>
                <a:latin typeface="Arial MT"/>
                <a:cs typeface="Arial MT"/>
              </a:rPr>
              <a:t>N°</a:t>
            </a:r>
            <a:r>
              <a:rPr dirty="0" sz="800" spc="-2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3A3A3A"/>
                </a:solidFill>
                <a:latin typeface="Arial MT"/>
                <a:cs typeface="Arial MT"/>
              </a:rPr>
              <a:t>4.320/64,</a:t>
            </a:r>
            <a:r>
              <a:rPr dirty="0" sz="800" spc="6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464646"/>
                </a:solidFill>
                <a:latin typeface="Arial MT"/>
                <a:cs typeface="Arial MT"/>
              </a:rPr>
              <a:t>Inciso</a:t>
            </a:r>
            <a:r>
              <a:rPr dirty="0" sz="800" spc="1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64646"/>
                </a:solidFill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60"/>
              </a:spcBef>
            </a:pPr>
            <a:endParaRPr sz="800">
              <a:latin typeface="Arial MT"/>
              <a:cs typeface="Arial MT"/>
            </a:endParaRPr>
          </a:p>
          <a:p>
            <a:pPr marL="1490345">
              <a:lnSpc>
                <a:spcPct val="100000"/>
              </a:lnSpc>
            </a:pPr>
            <a:r>
              <a:rPr dirty="0" sz="800" spc="-10">
                <a:solidFill>
                  <a:srgbClr val="343434"/>
                </a:solidFill>
                <a:latin typeface="Arial MT"/>
                <a:cs typeface="Arial MT"/>
              </a:rPr>
              <a:t>R$600.000,00</a:t>
            </a:r>
            <a:endParaRPr sz="800">
              <a:latin typeface="Arial MT"/>
              <a:cs typeface="Arial MT"/>
            </a:endParaRPr>
          </a:p>
          <a:p>
            <a:pPr marL="1488440">
              <a:lnSpc>
                <a:spcPct val="100000"/>
              </a:lnSpc>
              <a:spcBef>
                <a:spcPts val="384"/>
              </a:spcBef>
            </a:pPr>
            <a:r>
              <a:rPr dirty="0" sz="800" spc="-10">
                <a:solidFill>
                  <a:srgbClr val="2F2F2F"/>
                </a:solidFill>
                <a:latin typeface="Arial MT"/>
                <a:cs typeface="Arial MT"/>
              </a:rPr>
              <a:t>$600.000,00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2" name="object 12" descr=""/>
          <p:cNvGraphicFramePr>
            <a:graphicFrameLocks noGrp="1"/>
          </p:cNvGraphicFramePr>
          <p:nvPr/>
        </p:nvGraphicFramePr>
        <p:xfrm>
          <a:off x="3852068" y="7016929"/>
          <a:ext cx="2941955" cy="6019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59939"/>
                <a:gridCol w="805814"/>
              </a:tblGrid>
              <a:tr h="138430">
                <a:tc>
                  <a:txBody>
                    <a:bodyPr/>
                    <a:lstStyle/>
                    <a:p>
                      <a:pPr marL="507365">
                        <a:lnSpc>
                          <a:spcPts val="910"/>
                        </a:lnSpc>
                      </a:pPr>
                      <a:r>
                        <a:rPr dirty="0" sz="800" spc="-2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Rovalties</a:t>
                      </a:r>
                      <a:r>
                        <a:rPr dirty="0" sz="800" spc="3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Uniao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85"/>
                        </a:lnSpc>
                      </a:pPr>
                      <a:r>
                        <a:rPr dirty="0" sz="800" spc="-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600.000,00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6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-5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4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600.000,00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  <a:tr h="1625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1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2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0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600.000,00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33985">
                <a:tc>
                  <a:txBody>
                    <a:bodyPr/>
                    <a:lstStyle/>
                    <a:p>
                      <a:pPr marL="697865">
                        <a:lnSpc>
                          <a:spcPts val="869"/>
                        </a:lnSpc>
                        <a:spcBef>
                          <a:spcPts val="90"/>
                        </a:spcBef>
                      </a:pPr>
                      <a:r>
                        <a:rPr dirty="0" sz="80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3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00" spc="2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ts val="869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600.000,00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</a:tbl>
          </a:graphicData>
        </a:graphic>
      </p:graphicFrame>
      <p:sp>
        <p:nvSpPr>
          <p:cNvPr id="13" name="object 13" descr=""/>
          <p:cNvSpPr txBox="1"/>
          <p:nvPr/>
        </p:nvSpPr>
        <p:spPr>
          <a:xfrm>
            <a:off x="1515653" y="7677156"/>
            <a:ext cx="34544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75">
                <a:solidFill>
                  <a:srgbClr val="5D5D5D"/>
                </a:solidFill>
                <a:latin typeface="Arial MT"/>
                <a:cs typeface="Arial MT"/>
              </a:rPr>
              <a:t>¿‹.</a:t>
            </a:r>
            <a:r>
              <a:rPr dirty="0" sz="800" spc="-30">
                <a:solidFill>
                  <a:srgbClr val="5D5D5D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484848"/>
                </a:solidFill>
                <a:latin typeface="Arial MT"/>
                <a:cs typeface="Arial MT"/>
              </a:rPr>
              <a:t>!z•'.</a:t>
            </a:r>
            <a:r>
              <a:rPr dirty="0" sz="800" spc="40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595959"/>
                </a:solidFill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983707" y="7677156"/>
            <a:ext cx="25908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98755" algn="l"/>
              </a:tabLst>
            </a:pPr>
            <a:r>
              <a:rPr dirty="0" sz="800" spc="-50">
                <a:solidFill>
                  <a:srgbClr val="7E7E7E"/>
                </a:solidFill>
                <a:latin typeface="Arial MT"/>
                <a:cs typeface="Arial MT"/>
              </a:rPr>
              <a:t>:</a:t>
            </a:r>
            <a:r>
              <a:rPr dirty="0" sz="800">
                <a:solidFill>
                  <a:srgbClr val="7E7E7E"/>
                </a:solidFill>
                <a:latin typeface="Arial MT"/>
                <a:cs typeface="Arial MT"/>
              </a:rPr>
              <a:t>	</a:t>
            </a:r>
            <a:r>
              <a:rPr dirty="0" sz="800">
                <a:solidFill>
                  <a:srgbClr val="383838"/>
                </a:solidFill>
                <a:latin typeface="Arial MT"/>
                <a:cs typeface="Arial MT"/>
              </a:rPr>
              <a:t>,'ções</a:t>
            </a:r>
            <a:r>
              <a:rPr dirty="0" sz="800" spc="1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D4D4D"/>
                </a:solidFill>
                <a:latin typeface="Arial MT"/>
                <a:cs typeface="Arial MT"/>
              </a:rPr>
              <a:t>em </a:t>
            </a:r>
            <a:r>
              <a:rPr dirty="0" sz="800" spc="-30">
                <a:solidFill>
                  <a:srgbClr val="363636"/>
                </a:solidFill>
                <a:latin typeface="Arial MT"/>
                <a:cs typeface="Arial MT"/>
              </a:rPr>
              <a:t>contrário.</a:t>
            </a:r>
            <a:r>
              <a:rPr dirty="0" sz="800" spc="2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3D3D3D"/>
                </a:solidFill>
                <a:latin typeface="Arial MT"/>
                <a:cs typeface="Arial MT"/>
              </a:rPr>
              <a:t>Pub(ique-</a:t>
            </a:r>
            <a:r>
              <a:rPr dirty="0" sz="800">
                <a:solidFill>
                  <a:srgbClr val="3D3D3D"/>
                </a:solidFill>
                <a:latin typeface="Arial MT"/>
                <a:cs typeface="Arial MT"/>
              </a:rPr>
              <a:t>se,</a:t>
            </a:r>
            <a:r>
              <a:rPr dirty="0" sz="800" spc="4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313131"/>
                </a:solidFill>
                <a:latin typeface="Arial MT"/>
                <a:cs typeface="Arial MT"/>
              </a:rPr>
              <a:t>afixe-</a:t>
            </a: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se</a:t>
            </a:r>
            <a:r>
              <a:rPr dirty="0" sz="800" spc="-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43434"/>
                </a:solidFill>
                <a:latin typeface="Arial MT"/>
                <a:cs typeface="Arial MT"/>
              </a:rPr>
              <a:t>e</a:t>
            </a:r>
            <a:r>
              <a:rPr dirty="0" sz="800" spc="-1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363636"/>
                </a:solidFill>
                <a:latin typeface="Arial MT"/>
                <a:cs typeface="Arial MT"/>
              </a:rPr>
              <a:t>cumpra-</a:t>
            </a:r>
            <a:r>
              <a:rPr dirty="0" sz="800" spc="-25">
                <a:solidFill>
                  <a:srgbClr val="363636"/>
                </a:solidFill>
                <a:latin typeface="Arial MT"/>
                <a:cs typeface="Arial MT"/>
              </a:rPr>
              <a:t>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2639748" y="8396271"/>
            <a:ext cx="75247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0">
                <a:solidFill>
                  <a:srgbClr val="424242"/>
                </a:solidFill>
                <a:latin typeface="Arial MT"/>
                <a:cs typeface="Arial MT"/>
              </a:rPr>
              <a:t>GaEin°te</a:t>
            </a:r>
            <a:r>
              <a:rPr dirty="0" sz="800" spc="2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505050"/>
                </a:solidFill>
                <a:latin typeface="Arial MT"/>
                <a:cs typeface="Arial MT"/>
              </a:rPr>
              <a:t>ôo</a:t>
            </a:r>
            <a:r>
              <a:rPr dirty="0" sz="800" spc="-15">
                <a:solidFill>
                  <a:srgbClr val="505050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64646"/>
                </a:solidFill>
                <a:latin typeface="Arial MT"/>
                <a:cs typeface="Arial MT"/>
              </a:rPr>
              <a:t>Pref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3532833" y="8396271"/>
            <a:ext cx="87947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solidFill>
                  <a:srgbClr val="676767"/>
                </a:solidFill>
                <a:latin typeface="Arial MT"/>
                <a:cs typeface="Arial MT"/>
              </a:rPr>
              <a:t>,</a:t>
            </a:r>
            <a:r>
              <a:rPr dirty="0" sz="800" spc="-25">
                <a:solidFill>
                  <a:srgbClr val="676767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24242"/>
                </a:solidFill>
                <a:latin typeface="Arial MT"/>
                <a:cs typeface="Arial MT"/>
              </a:rPr>
              <a:t>24</a:t>
            </a:r>
            <a:r>
              <a:rPr dirty="0" sz="800" spc="31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A3A3A"/>
                </a:solidFill>
                <a:latin typeface="Arial MT"/>
                <a:cs typeface="Arial MT"/>
              </a:rPr>
              <a:t>clu</a:t>
            </a:r>
            <a:r>
              <a:rPr dirty="0" sz="800" spc="15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F3F3F"/>
                </a:solidFill>
                <a:latin typeface="Arial MT"/>
                <a:cs typeface="Arial MT"/>
              </a:rPr>
              <a:t>abril</a:t>
            </a:r>
            <a:r>
              <a:rPr dirty="0" sz="800" spc="140">
                <a:solidFill>
                  <a:srgbClr val="3F3F3F"/>
                </a:solidFill>
                <a:latin typeface="Arial MT"/>
                <a:cs typeface="Arial MT"/>
              </a:rPr>
              <a:t>  </a:t>
            </a:r>
            <a:r>
              <a:rPr dirty="0" sz="800" spc="-25">
                <a:solidFill>
                  <a:srgbClr val="363636"/>
                </a:solidFill>
                <a:latin typeface="Arial MT"/>
                <a:cs typeface="Arial MT"/>
              </a:rPr>
              <a:t>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6233358" y="9552392"/>
            <a:ext cx="472440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>
                <a:solidFill>
                  <a:srgbClr val="2A2A2A"/>
                </a:solidFill>
                <a:latin typeface="Arial MT"/>
                <a:cs typeface="Arial MT"/>
              </a:rPr>
              <a:t>Página</a:t>
            </a:r>
            <a:r>
              <a:rPr dirty="0" sz="550" spc="6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333333"/>
                </a:solidFill>
                <a:latin typeface="Arial MT"/>
                <a:cs typeface="Arial MT"/>
              </a:rPr>
              <a:t>1</a:t>
            </a:r>
            <a:r>
              <a:rPr dirty="0" sz="550" spc="3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212121"/>
                </a:solidFill>
                <a:latin typeface="Arial MT"/>
                <a:cs typeface="Arial MT"/>
              </a:rPr>
              <a:t>de</a:t>
            </a:r>
            <a:r>
              <a:rPr dirty="0" sz="550" spc="2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550" spc="-50">
                <a:solidFill>
                  <a:srgbClr val="313131"/>
                </a:solidFill>
                <a:latin typeface="Arial MT"/>
                <a:cs typeface="Arial MT"/>
              </a:rPr>
              <a:t>1</a:t>
            </a:r>
            <a:endParaRPr sz="5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2025-09-02T17:16:27Z</dcterms:created>
  <dcterms:modified xsi:type="dcterms:W3CDTF">2025-09-02T17:16:27Z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2025-09-02T00:00:00Z</vt:filetime>
  </property>
  <property fmtid="{D5CDD505-2E9C-101B-9397-08002B2CF9AE}" pid="3" name="LastSaved">
    <vt:filetime>2025-09-02T00:00:00Z</vt:filetime>
  </property>
</Properties>
</file>