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719" y="429514"/>
            <a:ext cx="704087" cy="697579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59663" y="9540692"/>
            <a:ext cx="6337300" cy="12700"/>
            <a:chOff x="359663" y="9540692"/>
            <a:chExt cx="6337300" cy="12700"/>
          </a:xfrm>
        </p:grpSpPr>
        <p:sp>
          <p:nvSpPr>
            <p:cNvPr id="4" name="object 4" descr=""/>
            <p:cNvSpPr/>
            <p:nvPr/>
          </p:nvSpPr>
          <p:spPr>
            <a:xfrm>
              <a:off x="6288023" y="9548307"/>
              <a:ext cx="408940" cy="0"/>
            </a:xfrm>
            <a:custGeom>
              <a:avLst/>
              <a:gdLst/>
              <a:ahLst/>
              <a:cxnLst/>
              <a:rect l="l" t="t" r="r" b="b"/>
              <a:pathLst>
                <a:path w="408940" h="0">
                  <a:moveTo>
                    <a:pt x="0" y="0"/>
                  </a:moveTo>
                  <a:lnTo>
                    <a:pt x="408431" y="0"/>
                  </a:lnTo>
                </a:path>
              </a:pathLst>
            </a:custGeom>
            <a:ln w="9138">
              <a:solidFill>
                <a:srgbClr val="4F4F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59663" y="9545261"/>
              <a:ext cx="5901055" cy="0"/>
            </a:xfrm>
            <a:custGeom>
              <a:avLst/>
              <a:gdLst/>
              <a:ahLst/>
              <a:cxnLst/>
              <a:rect l="l" t="t" r="r" b="b"/>
              <a:pathLst>
                <a:path w="5901055" h="0">
                  <a:moveTo>
                    <a:pt x="0" y="0"/>
                  </a:moveTo>
                  <a:lnTo>
                    <a:pt x="5900928" y="0"/>
                  </a:lnTo>
                </a:path>
              </a:pathLst>
            </a:custGeom>
            <a:ln w="9138">
              <a:solidFill>
                <a:srgbClr val="4F4F5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48767" y="1303773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 h="0">
                <a:moveTo>
                  <a:pt x="0" y="0"/>
                </a:moveTo>
                <a:lnTo>
                  <a:pt x="6699504" y="0"/>
                </a:lnTo>
              </a:path>
            </a:pathLst>
          </a:custGeom>
          <a:ln w="12184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86904" y="328728"/>
            <a:ext cx="304736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150" spc="9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150" spc="6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150" spc="-2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4685" indent="-3175">
              <a:lnSpc>
                <a:spcPct val="119900"/>
              </a:lnSpc>
              <a:spcBef>
                <a:spcPts val="409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Rua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Maria</a:t>
            </a:r>
            <a:r>
              <a:rPr dirty="0" sz="80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Lourenço,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Fazenda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01082" y="1506337"/>
            <a:ext cx="2823210" cy="674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62685">
              <a:lnSpc>
                <a:spcPct val="100000"/>
              </a:lnSpc>
              <a:spcBef>
                <a:spcPts val="100"/>
              </a:spcBef>
              <a:tabLst>
                <a:tab pos="2425700" algn="l"/>
              </a:tabLst>
            </a:pP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Decreto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N°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2619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2</a:t>
            </a:r>
            <a:r>
              <a:rPr dirty="0" sz="800" spc="39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	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ai‹</a:t>
            </a:r>
            <a:r>
              <a:rPr dirty="0" sz="800" spc="33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202*'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800">
              <a:latin typeface="Arial MT"/>
              <a:cs typeface="Arial MT"/>
            </a:endParaRPr>
          </a:p>
          <a:p>
            <a:pPr marL="14604" marR="31115" indent="-2540">
              <a:lnSpc>
                <a:spcPts val="890"/>
              </a:lnSpc>
              <a:spcBef>
                <a:spcPts val="5"/>
              </a:spcBef>
            </a:pP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crédito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suplementar</a:t>
            </a:r>
            <a:r>
              <a:rPr dirty="0" sz="800" spc="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no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valor</a:t>
            </a:r>
            <a:r>
              <a:rPr dirty="0" sz="80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total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R$8.000.00</a:t>
            </a:r>
            <a:r>
              <a:rPr dirty="0" sz="800" spc="2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,f›f</a:t>
            </a:r>
            <a:r>
              <a:rPr dirty="0" sz="800" spc="3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para fins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se</a:t>
            </a:r>
            <a:r>
              <a:rPr dirty="0" sz="800" spc="-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especifica</a:t>
            </a:r>
            <a:r>
              <a:rPr dirty="0" sz="80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outras</a:t>
            </a:r>
            <a:r>
              <a:rPr dirty="0" sz="800" spc="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48852" y="2654755"/>
            <a:ext cx="6214110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5495">
              <a:lnSpc>
                <a:spcPct val="139900"/>
              </a:lnSpc>
              <a:spcBef>
                <a:spcPts val="100"/>
              </a:spcBef>
            </a:pPr>
            <a:r>
              <a:rPr dirty="0" sz="800" spc="-5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PREFEITO</a:t>
            </a:r>
            <a:r>
              <a:rPr dirty="0" sz="800" spc="-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MUNICIPAL,</a:t>
            </a:r>
            <a:r>
              <a:rPr dirty="0" sz="80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no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uso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suas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atribuições</a:t>
            </a:r>
            <a:r>
              <a:rPr dirty="0" sz="800" spc="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legais,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constitucionais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acordo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lhe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confere</a:t>
            </a:r>
            <a:r>
              <a:rPr dirty="0" sz="80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00" spc="4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1</a:t>
            </a:r>
            <a:r>
              <a:rPr dirty="0" sz="800" spc="19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f</a:t>
            </a:r>
            <a:r>
              <a:rPr dirty="0" sz="800" spc="2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AAAAA"/>
                </a:solidFill>
                <a:latin typeface="Arial MT"/>
                <a:cs typeface="Arial MT"/>
              </a:rPr>
              <a:t>”</a:t>
            </a:r>
            <a:r>
              <a:rPr dirty="0" sz="800" spc="170">
                <a:solidFill>
                  <a:srgbClr val="AAAAA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823/2023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datada</a:t>
            </a:r>
            <a:r>
              <a:rPr dirty="0" sz="800" spc="-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21/12/2023,</a:t>
            </a:r>
            <a:r>
              <a:rPr dirty="0" sz="80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publicada</a:t>
            </a:r>
            <a:r>
              <a:rPr dirty="0" sz="80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em</a:t>
            </a:r>
            <a:r>
              <a:rPr dirty="0" sz="800" spc="1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3F3F3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30">
                <a:solidFill>
                  <a:srgbClr val="3F3F3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33333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50">
                <a:solidFill>
                  <a:srgbClr val="333333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A3A3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0">
                <a:solidFill>
                  <a:srgbClr val="3A3A3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5">
                <a:solidFill>
                  <a:srgbClr val="3B3B3B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48484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Fica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aberto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0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seguintes</a:t>
            </a:r>
            <a:r>
              <a:rPr dirty="0" sz="80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7036" y="4276133"/>
            <a:ext cx="187325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35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FUNDO</a:t>
            </a:r>
            <a:r>
              <a:rPr dirty="0" sz="950" spc="3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13131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97382" y="4660146"/>
          <a:ext cx="6312535" cy="1076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055"/>
                <a:gridCol w="2656205"/>
                <a:gridCol w="2226944"/>
                <a:gridCol w="658495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85"/>
                        </a:lnSpc>
                      </a:pPr>
                      <a:r>
                        <a:rPr dirty="0" sz="800" spc="-2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4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9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4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7.r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5fJ.</a:t>
                      </a:r>
                      <a:r>
                        <a:rPr dirty="0" sz="800" spc="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/00,0f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3.1.9.0.11.06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Piso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Enfermagem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4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9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4fJ.</a:t>
                      </a:r>
                      <a:r>
                        <a:rPr dirty="0" sz="800" spc="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100,0d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8.000.000,0C'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442595">
                        <a:lnSpc>
                          <a:spcPts val="869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8.000.000,00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71755">
                        <a:lnSpc>
                          <a:spcPts val="869"/>
                        </a:lnSpc>
                        <a:spcBef>
                          <a:spcPts val="240"/>
                        </a:spcBef>
                      </a:pP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8.000.000,Ofl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34793" y="5792338"/>
            <a:ext cx="573786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59105" marR="5080" indent="-447040">
              <a:lnSpc>
                <a:spcPct val="104900"/>
              </a:lnSpc>
              <a:spcBef>
                <a:spcPts val="50"/>
              </a:spcBef>
            </a:pP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2º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despesas</a:t>
            </a:r>
            <a:r>
              <a:rPr dirty="0" sz="80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decorrentes</a:t>
            </a:r>
            <a:r>
              <a:rPr dirty="0" sz="80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abertura</a:t>
            </a:r>
            <a:r>
              <a:rPr dirty="0" sz="80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presente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80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suplementar,</a:t>
            </a:r>
            <a:r>
              <a:rPr dirty="0" sz="800" spc="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serão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cobertas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recursos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trata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‹</a:t>
            </a:r>
            <a:r>
              <a:rPr dirty="0" sz="800" spc="23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595959"/>
                </a:solidFill>
                <a:latin typeface="Arial MT"/>
                <a:cs typeface="Arial MT"/>
              </a:rPr>
              <a:t>An</a:t>
            </a:r>
            <a:r>
              <a:rPr dirty="0" sz="800" spc="-14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igo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43</a:t>
            </a:r>
            <a:r>
              <a:rPr dirty="0" sz="800" spc="-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parágrafo</a:t>
            </a:r>
            <a:r>
              <a:rPr dirty="0" sz="80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1º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Lei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Federal</a:t>
            </a:r>
            <a:r>
              <a:rPr dirty="0" sz="80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4.320/64,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Inciso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675560" y="6136558"/>
            <a:ext cx="158686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7400"/>
              </a:lnSpc>
              <a:spcBef>
                <a:spcPts val="100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Inciso:</a:t>
            </a:r>
            <a:r>
              <a:rPr dirty="0" sz="80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ll</a:t>
            </a:r>
            <a:r>
              <a:rPr dirty="0" sz="80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Excesso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III</a:t>
            </a:r>
            <a:r>
              <a:rPr dirty="0" sz="80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Anulação</a:t>
            </a:r>
            <a:r>
              <a:rPr dirty="0" sz="80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Dotação</a:t>
            </a:r>
            <a:r>
              <a:rPr dirty="0" sz="80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3988" y="6478052"/>
            <a:ext cx="1873250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280"/>
              </a:spcBef>
            </a:pP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FUNDO</a:t>
            </a:r>
            <a:r>
              <a:rPr dirty="0" sz="950" spc="3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950" spc="1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DE </a:t>
            </a:r>
            <a:r>
              <a:rPr dirty="0" sz="950" spc="-10" b="1">
                <a:solidFill>
                  <a:srgbClr val="2B2B2B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755785" y="6130467"/>
            <a:ext cx="71945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R$8.000.000,00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$8.000.000,00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3384" y="6782354"/>
            <a:ext cx="26733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0" b="1">
                <a:solidFill>
                  <a:srgbClr val="2F2F2F"/>
                </a:solidFill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355"/>
              </a:spcBef>
            </a:pP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78206" y="6782354"/>
            <a:ext cx="520319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59"/>
              </a:spcBef>
            </a:pPr>
            <a:r>
              <a:rPr dirty="0" sz="800" spc="-20" b="1">
                <a:solidFill>
                  <a:srgbClr val="313131"/>
                </a:solidFill>
                <a:latin typeface="Arial"/>
                <a:cs typeface="Arial"/>
              </a:rPr>
              <a:t>Fundo</a:t>
            </a:r>
            <a:r>
              <a:rPr dirty="0" sz="800" spc="-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800" spc="-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800" spc="-2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82828"/>
                </a:solidFill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MANUTENCÃO,</a:t>
            </a:r>
            <a:r>
              <a:rPr dirty="0" sz="800" spc="1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33333"/>
                </a:solidFill>
                <a:latin typeface="Arial MT"/>
                <a:cs typeface="Arial MT"/>
              </a:rPr>
              <a:t>ADMINISTRAÇÃO</a:t>
            </a:r>
            <a:r>
              <a:rPr dirty="0" sz="800" spc="114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80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OPERACIONALIZAÇÃO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DAS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B2B2B"/>
                </a:solidFill>
                <a:latin typeface="Arial MT"/>
                <a:cs typeface="Arial MT"/>
              </a:rPr>
              <a:t>UNIDADES</a:t>
            </a:r>
            <a:r>
              <a:rPr dirty="0" sz="800" spc="7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SAÚDE/CONST/REFORMA/•.MF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727272"/>
                </a:solidFill>
                <a:latin typeface="Arial MT"/>
                <a:cs typeface="Arial MT"/>
              </a:rPr>
              <a:t>L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494263" y="7182399"/>
          <a:ext cx="6315710" cy="928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1974850"/>
                <a:gridCol w="2904490"/>
                <a:gridCol w="664845"/>
              </a:tblGrid>
              <a:tr h="13843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INSTALAÇÔES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ts val="885"/>
                        </a:lnSpc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885"/>
                        </a:lnSpc>
                      </a:pPr>
                      <a:r>
                        <a:rPr dirty="0" sz="800" spc="-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2.‹</a:t>
                      </a:r>
                      <a:r>
                        <a:rPr dirty="0" sz="800" spc="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3f›.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100,0d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2134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4.</a:t>
                      </a:r>
                      <a:r>
                        <a:rPr dirty="0" sz="80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2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3‹J.</a:t>
                      </a:r>
                      <a:r>
                        <a:rPr dirty="0" sz="800" spc="4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J00,0t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2.t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'JU.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100,0d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04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RJ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8.000.000,00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297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0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9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40335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8.000.000,00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7493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8.000.000,0fi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2839853" y="9552361"/>
            <a:ext cx="2857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3B3B3B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76189" y="9558708"/>
            <a:ext cx="38925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40">
                <a:solidFill>
                  <a:srgbClr val="747474"/>
                </a:solidFill>
                <a:latin typeface="Arial MT"/>
                <a:cs typeface="Arial MT"/>
              </a:rPr>
              <a:t>*a</a:t>
            </a:r>
            <a:r>
              <a:rPr dirty="0" sz="550" spc="-60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B4B4B"/>
                </a:solidFill>
                <a:latin typeface="Arial MT"/>
                <a:cs typeface="Arial MT"/>
              </a:rPr>
              <a:t>gi</a:t>
            </a:r>
            <a:r>
              <a:rPr dirty="0" sz="550" spc="1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666666"/>
                </a:solidFill>
                <a:latin typeface="Arial MT"/>
                <a:cs typeface="Arial MT"/>
              </a:rPr>
              <a:t>a</a:t>
            </a:r>
            <a:r>
              <a:rPr dirty="0" sz="550" spc="15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84848"/>
                </a:solidFill>
                <a:latin typeface="Arial MT"/>
                <a:cs typeface="Arial MT"/>
              </a:rPr>
              <a:t>1</a:t>
            </a:r>
            <a:r>
              <a:rPr dirty="0" sz="550" spc="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550" spc="-25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4327" y="1908048"/>
            <a:ext cx="1947672" cy="142951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2816" y="533400"/>
            <a:ext cx="694944" cy="64008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53568" y="9590532"/>
            <a:ext cx="5888990" cy="0"/>
          </a:xfrm>
          <a:custGeom>
            <a:avLst/>
            <a:gdLst/>
            <a:ahLst/>
            <a:cxnLst/>
            <a:rect l="l" t="t" r="r" b="b"/>
            <a:pathLst>
              <a:path w="5888990" h="0">
                <a:moveTo>
                  <a:pt x="0" y="0"/>
                </a:moveTo>
                <a:lnTo>
                  <a:pt x="5888736" y="0"/>
                </a:lnTo>
              </a:path>
            </a:pathLst>
          </a:custGeom>
          <a:ln w="9144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4904" y="1324356"/>
            <a:ext cx="5880100" cy="0"/>
          </a:xfrm>
          <a:custGeom>
            <a:avLst/>
            <a:gdLst/>
            <a:ahLst/>
            <a:cxnLst/>
            <a:rect l="l" t="t" r="r" b="b"/>
            <a:pathLst>
              <a:path w="5880100" h="0">
                <a:moveTo>
                  <a:pt x="0" y="0"/>
                </a:moveTo>
                <a:lnTo>
                  <a:pt x="5879592" y="0"/>
                </a:lnTo>
              </a:path>
            </a:pathLst>
          </a:custGeom>
          <a:ln w="9144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09359" y="9589007"/>
            <a:ext cx="374904" cy="11582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40316" y="319427"/>
            <a:ext cx="3044190" cy="641985"/>
          </a:xfrm>
          <a:prstGeom prst="rect">
            <a:avLst/>
          </a:prstGeom>
        </p:spPr>
        <p:txBody>
          <a:bodyPr wrap="square" lIns="0" tIns="107314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844"/>
              </a:spcBef>
            </a:pPr>
            <a:r>
              <a:rPr dirty="0" sz="1150">
                <a:solidFill>
                  <a:srgbClr val="2B2B2B"/>
                </a:solidFill>
                <a:latin typeface="Arial MT"/>
                <a:cs typeface="Arial MT"/>
              </a:rPr>
              <a:t>PREFEITURA</a:t>
            </a:r>
            <a:r>
              <a:rPr dirty="0" sz="1150" spc="9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D2D2D"/>
                </a:solidFill>
                <a:latin typeface="Arial MT"/>
                <a:cs typeface="Arial MT"/>
              </a:rPr>
              <a:t>MUNICIPAL</a:t>
            </a:r>
            <a:r>
              <a:rPr dirty="0" sz="11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115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D2D2D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5320">
              <a:lnSpc>
                <a:spcPct val="112900"/>
              </a:lnSpc>
              <a:spcBef>
                <a:spcPts val="420"/>
              </a:spcBef>
            </a:pPr>
            <a:r>
              <a:rPr dirty="0" sz="850" spc="-45">
                <a:solidFill>
                  <a:srgbClr val="383838"/>
                </a:solidFill>
                <a:latin typeface="Arial MT"/>
                <a:cs typeface="Arial MT"/>
              </a:rPr>
              <a:t>Rua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Maria</a:t>
            </a:r>
            <a:r>
              <a:rPr dirty="0" sz="8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Lourenço, </a:t>
            </a:r>
            <a:r>
              <a:rPr dirty="0" sz="850" spc="-25">
                <a:solidFill>
                  <a:srgbClr val="3F3F3F"/>
                </a:solidFill>
                <a:latin typeface="Arial MT"/>
                <a:cs typeface="Arial MT"/>
              </a:rPr>
              <a:t>18 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Fazenda</a:t>
            </a:r>
            <a:r>
              <a:rPr dirty="0" sz="8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25055" y="1403857"/>
            <a:ext cx="455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3º</a:t>
            </a:r>
            <a:r>
              <a:rPr dirty="0" sz="750" spc="-1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8740" y="1403857"/>
            <a:ext cx="32969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Revogadas</a:t>
            </a:r>
            <a:r>
              <a:rPr dirty="0" sz="750" spc="9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disposições</a:t>
            </a:r>
            <a:r>
              <a:rPr dirty="0" sz="750" spc="1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em</a:t>
            </a:r>
            <a:r>
              <a:rPr dirty="0" sz="75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contrário.</a:t>
            </a:r>
            <a:r>
              <a:rPr dirty="0" sz="750" spc="9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se,</a:t>
            </a:r>
            <a:r>
              <a:rPr dirty="0" sz="750" spc="8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se</a:t>
            </a:r>
            <a:r>
              <a:rPr dirty="0" sz="750" spc="7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3B3B3B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30001" y="9594595"/>
            <a:ext cx="28956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solidFill>
                  <a:srgbClr val="363636"/>
                </a:solidFill>
                <a:latin typeface="Consolas"/>
                <a:cs typeface="Consolas"/>
              </a:rPr>
              <a:t>Seoaux</a:t>
            </a:r>
            <a:endParaRPr sz="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2025-09-02T15:49:30Z</dcterms:created>
  <dcterms:modified xsi:type="dcterms:W3CDTF">2025-09-02T15:49:30Z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