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340600" cy="10337800"/>
  <p:notesSz cx="7340600" cy="103378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04718"/>
            <a:ext cx="6244907" cy="217093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789168"/>
            <a:ext cx="5142865" cy="25844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377694"/>
            <a:ext cx="3195923" cy="68229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377694"/>
            <a:ext cx="3195923" cy="68229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08431" y="8120524"/>
            <a:ext cx="6394704" cy="1486985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432816" y="1214269"/>
            <a:ext cx="2597150" cy="0"/>
          </a:xfrm>
          <a:custGeom>
            <a:avLst/>
            <a:gdLst/>
            <a:ahLst/>
            <a:cxnLst/>
            <a:rect l="l" t="t" r="r" b="b"/>
            <a:pathLst>
              <a:path w="2597150" h="0">
                <a:moveTo>
                  <a:pt x="0" y="0"/>
                </a:moveTo>
                <a:lnTo>
                  <a:pt x="2596896" y="0"/>
                </a:lnTo>
              </a:path>
            </a:pathLst>
          </a:custGeom>
          <a:ln w="9141">
            <a:solidFill>
              <a:srgbClr val="48484B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8" name="bg 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81583" y="386981"/>
            <a:ext cx="710184" cy="67645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3512"/>
            <a:ext cx="6612255" cy="16540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377694"/>
            <a:ext cx="6612255" cy="68229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614154"/>
            <a:ext cx="2351024" cy="5168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614154"/>
            <a:ext cx="1689798" cy="5168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614154"/>
            <a:ext cx="1689798" cy="5168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44469" y="264840"/>
            <a:ext cx="3047365" cy="548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solidFill>
                  <a:srgbClr val="282828"/>
                </a:solidFill>
                <a:latin typeface="Arial"/>
                <a:cs typeface="Arial"/>
              </a:rPr>
              <a:t>PREFEITURA</a:t>
            </a:r>
            <a:r>
              <a:rPr dirty="0" sz="1150" spc="-5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232323"/>
                </a:solidFill>
                <a:latin typeface="Arial"/>
                <a:cs typeface="Arial"/>
              </a:rPr>
              <a:t>MUNICIPAL</a:t>
            </a:r>
            <a:r>
              <a:rPr dirty="0" sz="1150" spc="10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282828"/>
                </a:solidFill>
                <a:latin typeface="Arial"/>
                <a:cs typeface="Arial"/>
              </a:rPr>
              <a:t>DE</a:t>
            </a:r>
            <a:r>
              <a:rPr dirty="0" sz="1150" spc="-50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262626"/>
                </a:solidFill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1924685">
              <a:lnSpc>
                <a:spcPct val="120000"/>
              </a:lnSpc>
              <a:spcBef>
                <a:spcPts val="430"/>
              </a:spcBef>
            </a:pPr>
            <a:r>
              <a:rPr dirty="0" sz="800">
                <a:solidFill>
                  <a:srgbClr val="333333"/>
                </a:solidFill>
                <a:latin typeface="Arial MT"/>
                <a:cs typeface="Arial MT"/>
              </a:rPr>
              <a:t>Rua</a:t>
            </a:r>
            <a:r>
              <a:rPr dirty="0" sz="800" spc="-1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Maria</a:t>
            </a:r>
            <a:r>
              <a:rPr dirty="0" sz="800" spc="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Lourenço,</a:t>
            </a:r>
            <a:r>
              <a:rPr dirty="0" sz="800" spc="-1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B2B2B"/>
                </a:solidFill>
                <a:latin typeface="Arial MT"/>
                <a:cs typeface="Arial MT"/>
              </a:rPr>
              <a:t>18</a:t>
            </a:r>
            <a:r>
              <a:rPr dirty="0" sz="800" spc="-1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A2A2A"/>
                </a:solidFill>
                <a:latin typeface="Arial MT"/>
                <a:cs typeface="Arial MT"/>
              </a:rPr>
              <a:t>Fazenda</a:t>
            </a:r>
            <a:r>
              <a:rPr dirty="0" sz="800" spc="-4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42424"/>
                </a:solidFill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567724" y="1436704"/>
            <a:ext cx="5969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0">
                <a:solidFill>
                  <a:srgbClr val="8C8C8C"/>
                </a:solidFill>
                <a:latin typeface="Arial MT"/>
                <a:cs typeface="Arial MT"/>
              </a:rPr>
              <a:t>”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872524" y="1436704"/>
            <a:ext cx="5969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0">
                <a:solidFill>
                  <a:srgbClr val="858585"/>
                </a:solidFill>
                <a:latin typeface="Arial MT"/>
                <a:cs typeface="Arial MT"/>
              </a:rPr>
              <a:t>”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063525" y="1436704"/>
            <a:ext cx="17373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solidFill>
                  <a:srgbClr val="343434"/>
                </a:solidFill>
                <a:latin typeface="Arial MT"/>
                <a:cs typeface="Arial MT"/>
              </a:rPr>
              <a:t>Decreto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A3A3A"/>
                </a:solidFill>
                <a:latin typeface="Arial MT"/>
                <a:cs typeface="Arial MT"/>
              </a:rPr>
              <a:t>N°</a:t>
            </a:r>
            <a:r>
              <a:rPr dirty="0" sz="800" spc="-4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383838"/>
                </a:solidFill>
                <a:latin typeface="Arial MT"/>
                <a:cs typeface="Arial MT"/>
              </a:rPr>
              <a:t>2630</a:t>
            </a: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B3B3B"/>
                </a:solidFill>
                <a:latin typeface="Arial MT"/>
                <a:cs typeface="Arial MT"/>
              </a:rPr>
              <a:t>de</a:t>
            </a:r>
            <a:r>
              <a:rPr dirty="0" sz="800" spc="-3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13</a:t>
            </a:r>
            <a:r>
              <a:rPr dirty="0" sz="800" spc="36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A3A3A"/>
                </a:solidFill>
                <a:latin typeface="Arial MT"/>
                <a:cs typeface="Arial MT"/>
              </a:rPr>
              <a:t>de</a:t>
            </a:r>
            <a:r>
              <a:rPr dirty="0" sz="800" spc="16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43434"/>
                </a:solidFill>
                <a:latin typeface="Arial MT"/>
                <a:cs typeface="Arial MT"/>
              </a:rPr>
              <a:t>maio,</a:t>
            </a:r>
            <a:r>
              <a:rPr dirty="0" sz="800" spc="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33333"/>
                </a:solidFill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965089" y="1854157"/>
            <a:ext cx="2664460" cy="257175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14604" marR="5080" indent="-2540">
              <a:lnSpc>
                <a:spcPts val="860"/>
              </a:lnSpc>
              <a:spcBef>
                <a:spcPts val="210"/>
              </a:spcBef>
            </a:pPr>
            <a:r>
              <a:rPr dirty="0" sz="800" spc="-25">
                <a:solidFill>
                  <a:srgbClr val="3B3B3B"/>
                </a:solidFill>
                <a:latin typeface="Arial MT"/>
                <a:cs typeface="Arial MT"/>
              </a:rPr>
              <a:t>Abre</a:t>
            </a:r>
            <a:r>
              <a:rPr dirty="0" sz="800" spc="-3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63636"/>
                </a:solidFill>
                <a:latin typeface="Arial MT"/>
                <a:cs typeface="Arial MT"/>
              </a:rPr>
              <a:t>crédito</a:t>
            </a:r>
            <a:r>
              <a:rPr dirty="0" sz="800" spc="-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63636"/>
                </a:solidFill>
                <a:latin typeface="Arial MT"/>
                <a:cs typeface="Arial MT"/>
              </a:rPr>
              <a:t>suplementar</a:t>
            </a:r>
            <a:r>
              <a:rPr dirty="0" sz="800" spc="2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14141"/>
                </a:solidFill>
                <a:latin typeface="Arial MT"/>
                <a:cs typeface="Arial MT"/>
              </a:rPr>
              <a:t>no </a:t>
            </a:r>
            <a:r>
              <a:rPr dirty="0" sz="800" spc="-20">
                <a:solidFill>
                  <a:srgbClr val="3B3B3B"/>
                </a:solidFill>
                <a:latin typeface="Arial MT"/>
                <a:cs typeface="Arial MT"/>
              </a:rPr>
              <a:t>valor</a:t>
            </a:r>
            <a:r>
              <a:rPr dirty="0" sz="800" spc="1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83838"/>
                </a:solidFill>
                <a:latin typeface="Arial MT"/>
                <a:cs typeface="Arial MT"/>
              </a:rPr>
              <a:t>total</a:t>
            </a:r>
            <a:r>
              <a:rPr dirty="0" sz="800" spc="-3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D3D3D"/>
                </a:solidFill>
                <a:latin typeface="Arial MT"/>
                <a:cs typeface="Arial MT"/>
              </a:rPr>
              <a:t>de</a:t>
            </a:r>
            <a:r>
              <a:rPr dirty="0" sz="800" spc="-3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63636"/>
                </a:solidFill>
                <a:latin typeface="Arial MT"/>
                <a:cs typeface="Arial MT"/>
              </a:rPr>
              <a:t>R$24.000,00,</a:t>
            </a:r>
            <a:r>
              <a:rPr dirty="0" sz="800" spc="4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F2F2F"/>
                </a:solidFill>
                <a:latin typeface="Arial MT"/>
                <a:cs typeface="Arial MT"/>
              </a:rPr>
              <a:t>para </a:t>
            </a: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fins</a:t>
            </a:r>
            <a:r>
              <a:rPr dirty="0" sz="800" spc="-3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F3F3F"/>
                </a:solidFill>
                <a:latin typeface="Arial MT"/>
                <a:cs typeface="Arial MT"/>
              </a:rPr>
              <a:t>que</a:t>
            </a:r>
            <a:r>
              <a:rPr dirty="0" sz="800" spc="-2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14141"/>
                </a:solidFill>
                <a:latin typeface="Arial MT"/>
                <a:cs typeface="Arial MT"/>
              </a:rPr>
              <a:t>se</a:t>
            </a:r>
            <a:r>
              <a:rPr dirty="0" sz="800" spc="-3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33333"/>
                </a:solidFill>
                <a:latin typeface="Arial MT"/>
                <a:cs typeface="Arial MT"/>
              </a:rPr>
              <a:t>especifica</a:t>
            </a:r>
            <a:r>
              <a:rPr dirty="0" sz="800" spc="2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e</a:t>
            </a:r>
            <a:r>
              <a:rPr dirty="0" sz="800" spc="-5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da </a:t>
            </a:r>
            <a:r>
              <a:rPr dirty="0" sz="800" spc="-20">
                <a:solidFill>
                  <a:srgbClr val="363636"/>
                </a:solidFill>
                <a:latin typeface="Arial MT"/>
                <a:cs typeface="Arial MT"/>
              </a:rPr>
              <a:t>outras</a:t>
            </a:r>
            <a:r>
              <a:rPr dirty="0" sz="800" spc="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33333"/>
                </a:solidFill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09812" y="2591555"/>
            <a:ext cx="6217285" cy="91249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782320">
              <a:lnSpc>
                <a:spcPct val="137500"/>
              </a:lnSpc>
              <a:spcBef>
                <a:spcPts val="100"/>
              </a:spcBef>
            </a:pP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O</a:t>
            </a:r>
            <a:r>
              <a:rPr dirty="0" sz="800" spc="-4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2B2B2B"/>
                </a:solidFill>
                <a:latin typeface="Arial MT"/>
                <a:cs typeface="Arial MT"/>
              </a:rPr>
              <a:t>PREFEITO</a:t>
            </a:r>
            <a:r>
              <a:rPr dirty="0" sz="800" spc="5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13131"/>
                </a:solidFill>
                <a:latin typeface="Arial MT"/>
                <a:cs typeface="Arial MT"/>
              </a:rPr>
              <a:t>MUNICIPAL,</a:t>
            </a:r>
            <a:r>
              <a:rPr dirty="0" sz="800" spc="6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D3D3D"/>
                </a:solidFill>
                <a:latin typeface="Arial MT"/>
                <a:cs typeface="Arial MT"/>
              </a:rPr>
              <a:t>no</a:t>
            </a:r>
            <a:r>
              <a:rPr dirty="0" sz="800" spc="-1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uso</a:t>
            </a:r>
            <a:r>
              <a:rPr dirty="0" sz="800" spc="-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63636"/>
                </a:solidFill>
                <a:latin typeface="Arial MT"/>
                <a:cs typeface="Arial MT"/>
              </a:rPr>
              <a:t>de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13131"/>
                </a:solidFill>
                <a:latin typeface="Arial MT"/>
                <a:cs typeface="Arial MT"/>
              </a:rPr>
              <a:t>suas</a:t>
            </a:r>
            <a:r>
              <a:rPr dirty="0" sz="800" spc="2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83838"/>
                </a:solidFill>
                <a:latin typeface="Arial MT"/>
                <a:cs typeface="Arial MT"/>
              </a:rPr>
              <a:t>atribL'çôes</a:t>
            </a:r>
            <a:r>
              <a:rPr dirty="0" sz="800" spc="3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43434"/>
                </a:solidFill>
                <a:latin typeface="Arial MT"/>
                <a:cs typeface="Arial MT"/>
              </a:rPr>
              <a:t>legais.</a:t>
            </a:r>
            <a:r>
              <a:rPr dirty="0" sz="800" spc="2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13131"/>
                </a:solidFill>
                <a:latin typeface="Arial MT"/>
                <a:cs typeface="Arial MT"/>
              </a:rPr>
              <a:t>constitucionais</a:t>
            </a:r>
            <a:r>
              <a:rPr dirty="0" sz="800" spc="-3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e</a:t>
            </a:r>
            <a:r>
              <a:rPr dirty="0" sz="800" spc="-2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83838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383838"/>
                </a:solidFill>
                <a:latin typeface="Arial MT"/>
                <a:cs typeface="Arial MT"/>
              </a:rPr>
              <a:t> acordo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B3B3B"/>
                </a:solidFill>
                <a:latin typeface="Arial MT"/>
                <a:cs typeface="Arial MT"/>
              </a:rPr>
              <a:t>com</a:t>
            </a:r>
            <a:r>
              <a:rPr dirty="0" sz="800" spc="-1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o</a:t>
            </a:r>
            <a:r>
              <a:rPr dirty="0" sz="800" spc="-3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333333"/>
                </a:solidFill>
                <a:latin typeface="Arial MT"/>
                <a:cs typeface="Arial MT"/>
              </a:rPr>
              <a:t>que</a:t>
            </a:r>
            <a:r>
              <a:rPr dirty="0" sz="800" spc="-1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343434"/>
                </a:solidFill>
                <a:latin typeface="Arial MT"/>
                <a:cs typeface="Arial MT"/>
              </a:rPr>
              <a:t>Ihe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13131"/>
                </a:solidFill>
                <a:latin typeface="Arial MT"/>
                <a:cs typeface="Arial MT"/>
              </a:rPr>
              <a:t>confere</a:t>
            </a:r>
            <a:r>
              <a:rPr dirty="0" sz="800" spc="1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o</a:t>
            </a:r>
            <a:r>
              <a:rPr dirty="0" sz="800" spc="-3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43434"/>
                </a:solidFill>
                <a:latin typeface="Arial MT"/>
                <a:cs typeface="Arial MT"/>
              </a:rPr>
              <a:t>art.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8º</a:t>
            </a:r>
            <a:r>
              <a:rPr dirty="0" sz="800" spc="17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13131"/>
                </a:solidFill>
                <a:latin typeface="Arial MT"/>
                <a:cs typeface="Arial MT"/>
              </a:rPr>
              <a:t>da</a:t>
            </a:r>
            <a:r>
              <a:rPr dirty="0" sz="800" spc="-2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63636"/>
                </a:solidFill>
                <a:latin typeface="Arial MT"/>
                <a:cs typeface="Arial MT"/>
              </a:rPr>
              <a:t>LEI</a:t>
            </a:r>
            <a:r>
              <a:rPr dirty="0" sz="800" spc="-3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D2D2D"/>
                </a:solidFill>
                <a:latin typeface="Arial MT"/>
                <a:cs typeface="Arial MT"/>
              </a:rPr>
              <a:t>N°</a:t>
            </a:r>
            <a:r>
              <a:rPr dirty="0" sz="800" spc="-4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2F2F2F"/>
                </a:solidFill>
                <a:latin typeface="Arial MT"/>
                <a:cs typeface="Arial MT"/>
              </a:rPr>
              <a:t>823/2023</a:t>
            </a:r>
            <a:r>
              <a:rPr dirty="0" sz="800" spc="3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83838"/>
                </a:solidFill>
                <a:latin typeface="Arial MT"/>
                <a:cs typeface="Arial MT"/>
              </a:rPr>
              <a:t>datada</a:t>
            </a:r>
            <a:r>
              <a:rPr dirty="0" sz="800" spc="2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A3A3A"/>
                </a:solidFill>
                <a:latin typeface="Arial MT"/>
                <a:cs typeface="Arial MT"/>
              </a:rPr>
              <a:t>de</a:t>
            </a:r>
            <a:r>
              <a:rPr dirty="0" sz="800" spc="-2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2F2F2F"/>
                </a:solidFill>
                <a:latin typeface="Arial MT"/>
                <a:cs typeface="Arial MT"/>
              </a:rPr>
              <a:t>21/12/2023,</a:t>
            </a:r>
            <a:r>
              <a:rPr dirty="0" sz="800" spc="4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F2F2F"/>
                </a:solidFill>
                <a:latin typeface="Arial MT"/>
                <a:cs typeface="Arial MT"/>
              </a:rPr>
              <a:t>publicada</a:t>
            </a:r>
            <a:r>
              <a:rPr dirty="0" sz="800" spc="3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em</a:t>
            </a:r>
            <a:r>
              <a:rPr dirty="0" sz="800" spc="204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00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solidFill>
                  <a:srgbClr val="313131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50">
                <a:solidFill>
                  <a:srgbClr val="313131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313131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20">
                <a:solidFill>
                  <a:srgbClr val="313131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313131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-40">
                <a:solidFill>
                  <a:srgbClr val="313131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2F2F2F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00" spc="-20">
                <a:solidFill>
                  <a:srgbClr val="2F2F2F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2F2F2F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30">
                <a:solidFill>
                  <a:srgbClr val="2F2F2F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3F3F3F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00" spc="-30">
                <a:solidFill>
                  <a:srgbClr val="3F3F3F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solidFill>
                  <a:srgbClr val="3D3D3D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80"/>
              </a:spcBef>
            </a:pPr>
            <a:endParaRPr sz="800">
              <a:latin typeface="Arial MT"/>
              <a:cs typeface="Arial MT"/>
            </a:endParaRPr>
          </a:p>
          <a:p>
            <a:pPr marL="313055">
              <a:lnSpc>
                <a:spcPct val="100000"/>
              </a:lnSpc>
            </a:pPr>
            <a:r>
              <a:rPr dirty="0" sz="800" spc="-25">
                <a:solidFill>
                  <a:srgbClr val="2F2F2F"/>
                </a:solidFill>
                <a:latin typeface="Arial MT"/>
                <a:cs typeface="Arial MT"/>
              </a:rPr>
              <a:t>Artigo</a:t>
            </a:r>
            <a:r>
              <a:rPr dirty="0" sz="800" spc="-3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F2F2F"/>
                </a:solidFill>
                <a:latin typeface="Arial MT"/>
                <a:cs typeface="Arial MT"/>
              </a:rPr>
              <a:t>1º</a:t>
            </a:r>
            <a:r>
              <a:rPr dirty="0" sz="800" spc="-4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44444"/>
                </a:solidFill>
                <a:latin typeface="Arial MT"/>
                <a:cs typeface="Arial MT"/>
              </a:rPr>
              <a:t>- </a:t>
            </a:r>
            <a:r>
              <a:rPr dirty="0" sz="800" spc="-20">
                <a:solidFill>
                  <a:srgbClr val="363636"/>
                </a:solidFill>
                <a:latin typeface="Arial MT"/>
                <a:cs typeface="Arial MT"/>
              </a:rPr>
              <a:t>Fica</a:t>
            </a:r>
            <a:r>
              <a:rPr dirty="0" sz="800" spc="-1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63636"/>
                </a:solidFill>
                <a:latin typeface="Arial MT"/>
                <a:cs typeface="Arial MT"/>
              </a:rPr>
              <a:t>aberto </a:t>
            </a:r>
            <a:r>
              <a:rPr dirty="0" sz="800" spc="-20">
                <a:solidFill>
                  <a:srgbClr val="383838"/>
                </a:solidFill>
                <a:latin typeface="Arial MT"/>
                <a:cs typeface="Arial MT"/>
              </a:rPr>
              <a:t>crédito</a:t>
            </a:r>
            <a:r>
              <a:rPr dirty="0" sz="800" spc="2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F2F2F"/>
                </a:solidFill>
                <a:latin typeface="Arial MT"/>
                <a:cs typeface="Arial MT"/>
              </a:rPr>
              <a:t>suplementar</a:t>
            </a:r>
            <a:r>
              <a:rPr dirty="0" sz="800" spc="5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as</a:t>
            </a:r>
            <a:r>
              <a:rPr dirty="0" sz="800" spc="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83838"/>
                </a:solidFill>
                <a:latin typeface="Arial MT"/>
                <a:cs typeface="Arial MT"/>
              </a:rPr>
              <a:t>seguintes</a:t>
            </a:r>
            <a:r>
              <a:rPr dirty="0" sz="800" spc="4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63636"/>
                </a:solidFill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54948" y="4207802"/>
            <a:ext cx="2592705" cy="36957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u="sng" sz="800">
                <a:solidFill>
                  <a:srgbClr val="2A2A2A"/>
                </a:solidFill>
                <a:uFill>
                  <a:solidFill>
                    <a:srgbClr val="3F3F44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60">
                <a:solidFill>
                  <a:srgbClr val="2A2A2A"/>
                </a:solidFill>
                <a:uFill>
                  <a:solidFill>
                    <a:srgbClr val="3F3F4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solidFill>
                  <a:srgbClr val="2B2B2B"/>
                </a:solidFill>
                <a:uFill>
                  <a:solidFill>
                    <a:srgbClr val="3F3F44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00" spc="500">
                <a:solidFill>
                  <a:srgbClr val="2B2B2B"/>
                </a:solidFill>
                <a:uFill>
                  <a:solidFill>
                    <a:srgbClr val="3F3F44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3500">
              <a:lnSpc>
                <a:spcPct val="100000"/>
              </a:lnSpc>
              <a:spcBef>
                <a:spcPts val="330"/>
              </a:spcBef>
            </a:pPr>
            <a:r>
              <a:rPr dirty="0" sz="950" spc="-10" b="1">
                <a:solidFill>
                  <a:srgbClr val="232323"/>
                </a:solidFill>
                <a:latin typeface="Arial"/>
                <a:cs typeface="Arial"/>
              </a:rPr>
              <a:t>PREFEITURA</a:t>
            </a:r>
            <a:r>
              <a:rPr dirty="0" sz="950" spc="70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42424"/>
                </a:solidFill>
                <a:latin typeface="Arial"/>
                <a:cs typeface="Arial"/>
              </a:rPr>
              <a:t>MUNICIPAL</a:t>
            </a:r>
            <a:r>
              <a:rPr dirty="0" sz="950" spc="20" b="1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D2D2D"/>
                </a:solidFill>
                <a:latin typeface="Arial"/>
                <a:cs typeface="Arial"/>
              </a:rPr>
              <a:t>DE</a:t>
            </a:r>
            <a:r>
              <a:rPr dirty="0" sz="950" spc="-20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2A2A2A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555345" y="4591445"/>
          <a:ext cx="6322060" cy="9315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3420"/>
                <a:gridCol w="3018155"/>
                <a:gridCol w="1830704"/>
                <a:gridCol w="702310"/>
              </a:tblGrid>
              <a:tr h="14351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01.14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ts val="885"/>
                        </a:lnSpc>
                      </a:pPr>
                      <a:r>
                        <a:rPr dirty="0" sz="8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2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Suprimentos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2.848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3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Manutencão,</a:t>
                      </a:r>
                      <a:r>
                        <a:rPr dirty="0" sz="800" spc="9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AdministraCão</a:t>
                      </a:r>
                      <a:r>
                        <a:rPr dirty="0" sz="800" spc="9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800" spc="1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1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0335">
                <a:tc>
                  <a:txBody>
                    <a:bodyPr/>
                    <a:lstStyle/>
                    <a:p>
                      <a:pPr marL="31750">
                        <a:lnSpc>
                          <a:spcPts val="890"/>
                        </a:lnSpc>
                        <a:spcBef>
                          <a:spcPts val="114"/>
                        </a:spcBef>
                      </a:pP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3.3.9.0.30.03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ts val="890"/>
                        </a:lnSpc>
                        <a:spcBef>
                          <a:spcPts val="114"/>
                        </a:spcBef>
                      </a:pP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4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750" spc="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CONSUMO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marL="174625">
                        <a:lnSpc>
                          <a:spcPts val="869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1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2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24.000,00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85420">
                <a:tc gridSpan="3">
                  <a:txBody>
                    <a:bodyPr/>
                    <a:lstStyle/>
                    <a:p>
                      <a:pPr marL="341058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dirty="0" sz="80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7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3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3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RJ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49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dirty="0" sz="8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24.000,00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4925"/>
                </a:tc>
              </a:tr>
              <a:tr h="161290">
                <a:tc gridSpan="3">
                  <a:txBody>
                    <a:bodyPr/>
                    <a:lstStyle/>
                    <a:p>
                      <a:pPr marL="34137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4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RJ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24.000,00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33985">
                <a:tc gridSpan="3">
                  <a:txBody>
                    <a:bodyPr/>
                    <a:lstStyle/>
                    <a:p>
                      <a:pPr algn="r" marR="386080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3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R5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24.000,00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892705" y="5574667"/>
            <a:ext cx="5742940" cy="27241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459105" marR="5080" indent="-447040">
              <a:lnSpc>
                <a:spcPct val="102499"/>
              </a:lnSpc>
              <a:spcBef>
                <a:spcPts val="75"/>
              </a:spcBef>
            </a:pPr>
            <a:r>
              <a:rPr dirty="0" sz="800" spc="-25">
                <a:solidFill>
                  <a:srgbClr val="363636"/>
                </a:solidFill>
                <a:latin typeface="Arial MT"/>
                <a:cs typeface="Arial MT"/>
              </a:rPr>
              <a:t>Artigo</a:t>
            </a:r>
            <a:r>
              <a:rPr dirty="0" sz="800" spc="-3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B3B3B"/>
                </a:solidFill>
                <a:latin typeface="Arial MT"/>
                <a:cs typeface="Arial MT"/>
              </a:rPr>
              <a:t>2º</a:t>
            </a:r>
            <a:r>
              <a:rPr dirty="0" sz="800" spc="-4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-</a:t>
            </a:r>
            <a:r>
              <a:rPr dirty="0" sz="800" spc="-5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313131"/>
                </a:solidFill>
                <a:latin typeface="Arial MT"/>
                <a:cs typeface="Arial MT"/>
              </a:rPr>
              <a:t>As</a:t>
            </a: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33333"/>
                </a:solidFill>
                <a:latin typeface="Arial MT"/>
                <a:cs typeface="Arial MT"/>
              </a:rPr>
              <a:t>despesas</a:t>
            </a:r>
            <a:r>
              <a:rPr dirty="0" sz="800" spc="1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13131"/>
                </a:solidFill>
                <a:latin typeface="Arial MT"/>
                <a:cs typeface="Arial MT"/>
              </a:rPr>
              <a:t>decorrentes</a:t>
            </a:r>
            <a:r>
              <a:rPr dirty="0" sz="800" spc="4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14141"/>
                </a:solidFill>
                <a:latin typeface="Arial MT"/>
                <a:cs typeface="Arial MT"/>
              </a:rPr>
              <a:t>da</a:t>
            </a:r>
            <a:r>
              <a:rPr dirty="0" sz="800" spc="1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33333"/>
                </a:solidFill>
                <a:latin typeface="Arial MT"/>
                <a:cs typeface="Arial MT"/>
              </a:rPr>
              <a:t>abertura</a:t>
            </a:r>
            <a:r>
              <a:rPr dirty="0" sz="800" spc="2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63636"/>
                </a:solidFill>
                <a:latin typeface="Arial MT"/>
                <a:cs typeface="Arial MT"/>
              </a:rPr>
              <a:t>do</a:t>
            </a:r>
            <a:r>
              <a:rPr dirty="0" sz="800" spc="-2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A3A3A"/>
                </a:solidFill>
                <a:latin typeface="Arial MT"/>
                <a:cs typeface="Arial MT"/>
              </a:rPr>
              <a:t>presente</a:t>
            </a:r>
            <a:r>
              <a:rPr dirty="0" sz="800" spc="3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13131"/>
                </a:solidFill>
                <a:latin typeface="Arial MT"/>
                <a:cs typeface="Arial MT"/>
              </a:rPr>
              <a:t>crédito</a:t>
            </a:r>
            <a:r>
              <a:rPr dirty="0" sz="800" spc="3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83838"/>
                </a:solidFill>
                <a:latin typeface="Arial MT"/>
                <a:cs typeface="Arial MT"/>
              </a:rPr>
              <a:t>suplementar,</a:t>
            </a:r>
            <a:r>
              <a:rPr dirty="0" sz="800" spc="7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63636"/>
                </a:solidFill>
                <a:latin typeface="Arial MT"/>
                <a:cs typeface="Arial MT"/>
              </a:rPr>
              <a:t>serão</a:t>
            </a:r>
            <a:r>
              <a:rPr dirty="0" sz="800" spc="-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33333"/>
                </a:solidFill>
                <a:latin typeface="Arial MT"/>
                <a:cs typeface="Arial MT"/>
              </a:rPr>
              <a:t>cobertas</a:t>
            </a:r>
            <a:r>
              <a:rPr dirty="0" sz="80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B3B3B"/>
                </a:solidFill>
                <a:latin typeface="Arial MT"/>
                <a:cs typeface="Arial MT"/>
              </a:rPr>
              <a:t>com</a:t>
            </a:r>
            <a:r>
              <a:rPr dirty="0" sz="800" spc="-2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83838"/>
                </a:solidFill>
                <a:latin typeface="Arial MT"/>
                <a:cs typeface="Arial MT"/>
              </a:rPr>
              <a:t>recursos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13131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43434"/>
                </a:solidFill>
                <a:latin typeface="Arial MT"/>
                <a:cs typeface="Arial MT"/>
              </a:rPr>
              <a:t>que</a:t>
            </a:r>
            <a:r>
              <a:rPr dirty="0" sz="800" spc="-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A2A2A"/>
                </a:solidFill>
                <a:latin typeface="Arial MT"/>
                <a:cs typeface="Arial MT"/>
              </a:rPr>
              <a:t>trata</a:t>
            </a:r>
            <a:r>
              <a:rPr dirty="0" sz="800" spc="-1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o</a:t>
            </a:r>
            <a:r>
              <a:rPr dirty="0" sz="800" spc="-5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A2A2A"/>
                </a:solidFill>
                <a:latin typeface="Arial MT"/>
                <a:cs typeface="Arial MT"/>
              </a:rPr>
              <a:t>Artigo </a:t>
            </a:r>
            <a:r>
              <a:rPr dirty="0" sz="800" spc="-30">
                <a:solidFill>
                  <a:srgbClr val="2D2D2D"/>
                </a:solidFill>
                <a:latin typeface="Arial MT"/>
                <a:cs typeface="Arial MT"/>
              </a:rPr>
              <a:t>43 </a:t>
            </a:r>
            <a:r>
              <a:rPr dirty="0" sz="800" spc="-30">
                <a:solidFill>
                  <a:srgbClr val="313131"/>
                </a:solidFill>
                <a:latin typeface="Arial MT"/>
                <a:cs typeface="Arial MT"/>
              </a:rPr>
              <a:t>parágrafo</a:t>
            </a:r>
            <a:r>
              <a:rPr dirty="0" sz="800" spc="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A3A3A"/>
                </a:solidFill>
                <a:latin typeface="Arial MT"/>
                <a:cs typeface="Arial MT"/>
              </a:rPr>
              <a:t>1º</a:t>
            </a:r>
            <a:r>
              <a:rPr dirty="0" sz="800" spc="-4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F3F3F"/>
                </a:solidFill>
                <a:latin typeface="Arial MT"/>
                <a:cs typeface="Arial MT"/>
              </a:rPr>
              <a:t>da</a:t>
            </a:r>
            <a:r>
              <a:rPr dirty="0" sz="800" spc="-1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33333"/>
                </a:solidFill>
                <a:latin typeface="Arial MT"/>
                <a:cs typeface="Arial MT"/>
              </a:rPr>
              <a:t>Lei</a:t>
            </a:r>
            <a:r>
              <a:rPr dirty="0" sz="800" spc="-3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F2F2F"/>
                </a:solidFill>
                <a:latin typeface="Arial MT"/>
                <a:cs typeface="Arial MT"/>
              </a:rPr>
              <a:t>Federal</a:t>
            </a:r>
            <a:r>
              <a:rPr dirty="0" sz="800" spc="1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83838"/>
                </a:solidFill>
                <a:latin typeface="Arial MT"/>
                <a:cs typeface="Arial MT"/>
              </a:rPr>
              <a:t>N°</a:t>
            </a:r>
            <a:r>
              <a:rPr dirty="0" sz="800" spc="-3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43434"/>
                </a:solidFill>
                <a:latin typeface="Arial MT"/>
                <a:cs typeface="Arial MT"/>
              </a:rPr>
              <a:t>4.320/64,</a:t>
            </a:r>
            <a:r>
              <a:rPr dirty="0" sz="800" spc="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63636"/>
                </a:solidFill>
                <a:latin typeface="Arial MT"/>
                <a:cs typeface="Arial MT"/>
              </a:rPr>
              <a:t>Inciso</a:t>
            </a:r>
            <a:r>
              <a:rPr dirty="0" sz="800" spc="-2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D3D3D"/>
                </a:solidFill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733472" y="5912893"/>
            <a:ext cx="1586865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9565" marR="5080" indent="-317500">
              <a:lnSpc>
                <a:spcPct val="137500"/>
              </a:lnSpc>
              <a:spcBef>
                <a:spcPts val="100"/>
              </a:spcBef>
            </a:pPr>
            <a:r>
              <a:rPr dirty="0" sz="800" spc="-10">
                <a:solidFill>
                  <a:srgbClr val="2F2F2F"/>
                </a:solidFill>
                <a:latin typeface="Arial MT"/>
                <a:cs typeface="Arial MT"/>
              </a:rPr>
              <a:t>Inciso:</a:t>
            </a:r>
            <a:r>
              <a:rPr dirty="0" sz="800" spc="4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II</a:t>
            </a:r>
            <a:r>
              <a:rPr dirty="0" sz="800" spc="-5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646464"/>
                </a:solidFill>
                <a:latin typeface="Arial MT"/>
                <a:cs typeface="Arial MT"/>
              </a:rPr>
              <a:t>-</a:t>
            </a:r>
            <a:r>
              <a:rPr dirty="0" sz="800" spc="-55">
                <a:solidFill>
                  <a:srgbClr val="64646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F2F2F"/>
                </a:solidFill>
                <a:latin typeface="Arial MT"/>
                <a:cs typeface="Arial MT"/>
              </a:rPr>
              <a:t>Excessc</a:t>
            </a:r>
            <a:r>
              <a:rPr dirty="0" sz="800" spc="1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A3A3A"/>
                </a:solidFill>
                <a:latin typeface="Arial MT"/>
                <a:cs typeface="Arial MT"/>
              </a:rPr>
              <a:t>de</a:t>
            </a:r>
            <a:r>
              <a:rPr dirty="0" sz="800" spc="-3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F2F2F"/>
                </a:solidFill>
                <a:latin typeface="Arial MT"/>
                <a:cs typeface="Arial MT"/>
              </a:rPr>
              <a:t>Arrecadação: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III</a:t>
            </a:r>
            <a:r>
              <a:rPr dirty="0" sz="800" spc="-4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25252"/>
                </a:solidFill>
                <a:latin typeface="Arial MT"/>
                <a:cs typeface="Arial MT"/>
              </a:rPr>
              <a:t>- </a:t>
            </a:r>
            <a:r>
              <a:rPr dirty="0" sz="800" spc="-35">
                <a:solidFill>
                  <a:srgbClr val="343434"/>
                </a:solidFill>
                <a:latin typeface="Arial MT"/>
                <a:cs typeface="Arial MT"/>
              </a:rPr>
              <a:t>Anulação</a:t>
            </a:r>
            <a:r>
              <a:rPr dirty="0" sz="800" spc="3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F3F3F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49342" y="6244723"/>
            <a:ext cx="2592070" cy="361950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dirty="0" u="sng" sz="750" spc="10">
                <a:solidFill>
                  <a:srgbClr val="232323"/>
                </a:solidFill>
                <a:uFill>
                  <a:solidFill>
                    <a:srgbClr val="3F3F44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750" spc="265">
                <a:solidFill>
                  <a:srgbClr val="232323"/>
                </a:solidFill>
                <a:uFill>
                  <a:solidFill>
                    <a:srgbClr val="3F3F4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solidFill>
                  <a:srgbClr val="2F2F2F"/>
                </a:solidFill>
                <a:uFill>
                  <a:solidFill>
                    <a:srgbClr val="3F3F44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750" spc="500">
                <a:solidFill>
                  <a:srgbClr val="2F2F2F"/>
                </a:solidFill>
                <a:uFill>
                  <a:solidFill>
                    <a:srgbClr val="3F3F44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340"/>
              </a:spcBef>
            </a:pPr>
            <a:r>
              <a:rPr dirty="0" sz="950" spc="-10" b="1">
                <a:solidFill>
                  <a:srgbClr val="262626"/>
                </a:solidFill>
                <a:latin typeface="Arial"/>
                <a:cs typeface="Arial"/>
              </a:rPr>
              <a:t>PREFEITURA</a:t>
            </a:r>
            <a:r>
              <a:rPr dirty="0" sz="950" spc="60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42424"/>
                </a:solidFill>
                <a:latin typeface="Arial"/>
                <a:cs typeface="Arial"/>
              </a:rPr>
              <a:t>MUNICIPAL</a:t>
            </a:r>
            <a:r>
              <a:rPr dirty="0" sz="950" spc="45" b="1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32323"/>
                </a:solidFill>
                <a:latin typeface="Arial"/>
                <a:cs typeface="Arial"/>
              </a:rPr>
              <a:t>DE</a:t>
            </a:r>
            <a:r>
              <a:rPr dirty="0" sz="950" spc="-15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262626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816744" y="5915943"/>
            <a:ext cx="572770" cy="360680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dirty="0" sz="800" spc="-30">
                <a:solidFill>
                  <a:srgbClr val="343434"/>
                </a:solidFill>
                <a:latin typeface="Arial MT"/>
                <a:cs typeface="Arial MT"/>
              </a:rPr>
              <a:t>R$24.000,00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59"/>
              </a:spcBef>
            </a:pPr>
            <a:r>
              <a:rPr dirty="0" sz="800" spc="-10">
                <a:solidFill>
                  <a:srgbClr val="363636"/>
                </a:solidFill>
                <a:latin typeface="Arial MT"/>
                <a:cs typeface="Arial MT"/>
              </a:rPr>
              <a:t>$Z4.000,00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549249" y="6620815"/>
          <a:ext cx="6320790" cy="9436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5960"/>
                <a:gridCol w="3019425"/>
                <a:gridCol w="1927225"/>
                <a:gridCol w="602614"/>
              </a:tblGrid>
              <a:tr h="14351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01.14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ts val="885"/>
                        </a:lnSpc>
                      </a:pPr>
                      <a:r>
                        <a:rPr dirty="0" sz="80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3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Suprimentos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2.848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ManutenCão,</a:t>
                      </a:r>
                      <a:r>
                        <a:rPr dirty="0" sz="800" spc="114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AdministraCão</a:t>
                      </a:r>
                      <a:r>
                        <a:rPr dirty="0" sz="800" spc="10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800" spc="-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38430">
                <a:tc>
                  <a:txBody>
                    <a:bodyPr/>
                    <a:lstStyle/>
                    <a:p>
                      <a:pPr marL="34290">
                        <a:lnSpc>
                          <a:spcPts val="869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ts val="869"/>
                        </a:lnSpc>
                        <a:spcBef>
                          <a:spcPts val="125"/>
                        </a:spcBef>
                      </a:pPr>
                      <a:r>
                        <a:rPr dirty="0" sz="800" spc="-3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-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2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JURÍDICA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74625">
                        <a:lnSpc>
                          <a:spcPts val="869"/>
                        </a:lnSpc>
                        <a:spcBef>
                          <a:spcPts val="125"/>
                        </a:spcBef>
                      </a:pPr>
                      <a:r>
                        <a:rPr dirty="0" sz="800" spc="-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3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ts val="869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24.000,00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94310">
                <a:tc gridSpan="3">
                  <a:txBody>
                    <a:bodyPr/>
                    <a:lstStyle/>
                    <a:p>
                      <a:pPr marL="341376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80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3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12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80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24.000,00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1275"/>
                </a:tc>
              </a:tr>
              <a:tr h="164465">
                <a:tc gridSpan="3">
                  <a:txBody>
                    <a:bodyPr/>
                    <a:lstStyle/>
                    <a:p>
                      <a:pPr marL="341376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Total </a:t>
                      </a:r>
                      <a:r>
                        <a:rPr dirty="0" sz="80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4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0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RJ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24.000,00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33985">
                <a:tc gridSpan="3">
                  <a:txBody>
                    <a:bodyPr/>
                    <a:lstStyle/>
                    <a:p>
                      <a:pPr algn="r" marR="488950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3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24.000,00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</a:tbl>
          </a:graphicData>
        </a:graphic>
      </p:graphicFrame>
      <p:sp>
        <p:nvSpPr>
          <p:cNvPr id="15" name="object 15" descr=""/>
          <p:cNvSpPr txBox="1"/>
          <p:nvPr/>
        </p:nvSpPr>
        <p:spPr>
          <a:xfrm>
            <a:off x="770785" y="7613177"/>
            <a:ext cx="45465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solidFill>
                  <a:srgbClr val="363636"/>
                </a:solidFill>
                <a:latin typeface="Arial MT"/>
                <a:cs typeface="Arial MT"/>
              </a:rPr>
              <a:t>Artigo</a:t>
            </a:r>
            <a:r>
              <a:rPr dirty="0" sz="800" spc="-1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A3A3A"/>
                </a:solidFill>
                <a:latin typeface="Arial MT"/>
                <a:cs typeface="Arial MT"/>
              </a:rPr>
              <a:t>3º</a:t>
            </a:r>
            <a:r>
              <a:rPr dirty="0" sz="800" spc="-2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60">
                <a:solidFill>
                  <a:srgbClr val="424242"/>
                </a:solidFill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353960" y="7613177"/>
            <a:ext cx="330454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solidFill>
                  <a:srgbClr val="363636"/>
                </a:solidFill>
                <a:latin typeface="Arial MT"/>
                <a:cs typeface="Arial MT"/>
              </a:rPr>
              <a:t>Revogadas</a:t>
            </a:r>
            <a:r>
              <a:rPr dirty="0" sz="800" spc="4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as</a:t>
            </a:r>
            <a:r>
              <a:rPr dirty="0" sz="800" spc="-1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13131"/>
                </a:solidFill>
                <a:latin typeface="Arial MT"/>
                <a:cs typeface="Arial MT"/>
              </a:rPr>
              <a:t>disposições</a:t>
            </a:r>
            <a:r>
              <a:rPr dirty="0" sz="800" spc="5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63636"/>
                </a:solidFill>
                <a:latin typeface="Arial MT"/>
                <a:cs typeface="Arial MT"/>
              </a:rPr>
              <a:t>em</a:t>
            </a:r>
            <a:r>
              <a:rPr dirty="0" sz="800" spc="-1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33333"/>
                </a:solidFill>
                <a:latin typeface="Arial MT"/>
                <a:cs typeface="Arial MT"/>
              </a:rPr>
              <a:t>contrário.</a:t>
            </a:r>
            <a:r>
              <a:rPr dirty="0" sz="800" spc="3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13131"/>
                </a:solidFill>
                <a:latin typeface="Arial MT"/>
                <a:cs typeface="Arial MT"/>
              </a:rPr>
              <a:t>Publique-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se,</a:t>
            </a:r>
            <a:r>
              <a:rPr dirty="0" sz="800" spc="3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13131"/>
                </a:solidFill>
                <a:latin typeface="Arial MT"/>
                <a:cs typeface="Arial MT"/>
              </a:rPr>
              <a:t>afixe-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se</a:t>
            </a:r>
            <a:r>
              <a:rPr dirty="0" sz="800" spc="3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e</a:t>
            </a:r>
            <a:r>
              <a:rPr dirty="0" sz="800" spc="-3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363636"/>
                </a:solidFill>
                <a:latin typeface="Arial MT"/>
                <a:cs typeface="Arial MT"/>
              </a:rPr>
              <a:t>cumpra-</a:t>
            </a:r>
            <a:r>
              <a:rPr dirty="0" sz="800" spc="-25">
                <a:solidFill>
                  <a:srgbClr val="363636"/>
                </a:solidFill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2025-09-02T15:34:42Z</dcterms:created>
  <dcterms:modified xsi:type="dcterms:W3CDTF">2025-09-02T15:34:42Z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2025-09-02T00:00:00Z</vt:filetime>
  </property>
  <property fmtid="{D5CDD505-2E9C-101B-9397-08002B2CF9AE}" pid="3" name="LastSaved">
    <vt:filetime>2025-09-02T00:00:00Z</vt:filetime>
  </property>
</Properties>
</file>