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340600" cy="10325100"/>
  <p:notesSz cx="7340600" cy="103251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00781"/>
            <a:ext cx="6244907" cy="21682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782056"/>
            <a:ext cx="5142865" cy="2581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2D2D2D"/>
                </a:solidFill>
                <a:latin typeface="Arial MT"/>
                <a:cs typeface="Arial MT"/>
              </a:defRPr>
            </a:lvl1pPr>
          </a:lstStyle>
          <a:p>
            <a:pPr marL="18415">
              <a:lnSpc>
                <a:spcPct val="100000"/>
              </a:lnSpc>
              <a:spcBef>
                <a:spcPts val="40"/>
              </a:spcBef>
            </a:pPr>
            <a:r>
              <a:rPr dirty="0" spc="-25">
                <a:solidFill>
                  <a:srgbClr val="313131"/>
                </a:solidFill>
              </a:rPr>
              <a:t>Página</a:t>
            </a:r>
            <a:r>
              <a:rPr dirty="0" spc="-15">
                <a:solidFill>
                  <a:srgbClr val="313131"/>
                </a:solidFill>
              </a:rPr>
              <a:t> </a:t>
            </a:r>
            <a:fld id="{81D60167-4931-47E6-BA6A-407CBD079E47}" type="slidenum">
              <a:rPr dirty="0">
                <a:solidFill>
                  <a:srgbClr val="424242"/>
                </a:solidFill>
              </a:rPr>
              <a:t>#</a:t>
            </a:fld>
            <a:r>
              <a:rPr dirty="0" spc="-40">
                <a:solidFill>
                  <a:srgbClr val="424242"/>
                </a:solidFill>
              </a:rPr>
              <a:t> </a:t>
            </a:r>
            <a:r>
              <a:rPr dirty="0">
                <a:solidFill>
                  <a:srgbClr val="3D3D3D"/>
                </a:solidFill>
              </a:rPr>
              <a:t>de</a:t>
            </a:r>
            <a:r>
              <a:rPr dirty="0" spc="-25">
                <a:solidFill>
                  <a:srgbClr val="3D3D3D"/>
                </a:solidFill>
              </a:rPr>
              <a:t> </a:t>
            </a:r>
            <a:r>
              <a:rPr dirty="0" spc="-60">
                <a:solidFill>
                  <a:srgbClr val="333333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2D2D2D"/>
                </a:solidFill>
                <a:latin typeface="Arial MT"/>
                <a:cs typeface="Arial MT"/>
              </a:defRPr>
            </a:lvl1pPr>
          </a:lstStyle>
          <a:p>
            <a:pPr marL="18415">
              <a:lnSpc>
                <a:spcPct val="100000"/>
              </a:lnSpc>
              <a:spcBef>
                <a:spcPts val="40"/>
              </a:spcBef>
            </a:pPr>
            <a:r>
              <a:rPr dirty="0" spc="-25">
                <a:solidFill>
                  <a:srgbClr val="313131"/>
                </a:solidFill>
              </a:rPr>
              <a:t>Página</a:t>
            </a:r>
            <a:r>
              <a:rPr dirty="0" spc="-15">
                <a:solidFill>
                  <a:srgbClr val="313131"/>
                </a:solidFill>
              </a:rPr>
              <a:t> </a:t>
            </a:r>
            <a:fld id="{81D60167-4931-47E6-BA6A-407CBD079E47}" type="slidenum">
              <a:rPr dirty="0">
                <a:solidFill>
                  <a:srgbClr val="424242"/>
                </a:solidFill>
              </a:rPr>
              <a:t>#</a:t>
            </a:fld>
            <a:r>
              <a:rPr dirty="0" spc="-40">
                <a:solidFill>
                  <a:srgbClr val="424242"/>
                </a:solidFill>
              </a:rPr>
              <a:t> </a:t>
            </a:r>
            <a:r>
              <a:rPr dirty="0">
                <a:solidFill>
                  <a:srgbClr val="3D3D3D"/>
                </a:solidFill>
              </a:rPr>
              <a:t>de</a:t>
            </a:r>
            <a:r>
              <a:rPr dirty="0" spc="-25">
                <a:solidFill>
                  <a:srgbClr val="3D3D3D"/>
                </a:solidFill>
              </a:rPr>
              <a:t> </a:t>
            </a:r>
            <a:r>
              <a:rPr dirty="0" spc="-60">
                <a:solidFill>
                  <a:srgbClr val="333333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374773"/>
            <a:ext cx="3195923" cy="68145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374773"/>
            <a:ext cx="3195923" cy="68145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2D2D2D"/>
                </a:solidFill>
                <a:latin typeface="Arial MT"/>
                <a:cs typeface="Arial MT"/>
              </a:defRPr>
            </a:lvl1pPr>
          </a:lstStyle>
          <a:p>
            <a:pPr marL="18415">
              <a:lnSpc>
                <a:spcPct val="100000"/>
              </a:lnSpc>
              <a:spcBef>
                <a:spcPts val="40"/>
              </a:spcBef>
            </a:pPr>
            <a:r>
              <a:rPr dirty="0" spc="-25">
                <a:solidFill>
                  <a:srgbClr val="313131"/>
                </a:solidFill>
              </a:rPr>
              <a:t>Página</a:t>
            </a:r>
            <a:r>
              <a:rPr dirty="0" spc="-15">
                <a:solidFill>
                  <a:srgbClr val="313131"/>
                </a:solidFill>
              </a:rPr>
              <a:t> </a:t>
            </a:r>
            <a:fld id="{81D60167-4931-47E6-BA6A-407CBD079E47}" type="slidenum">
              <a:rPr dirty="0">
                <a:solidFill>
                  <a:srgbClr val="424242"/>
                </a:solidFill>
              </a:rPr>
              <a:t>#</a:t>
            </a:fld>
            <a:r>
              <a:rPr dirty="0" spc="-40">
                <a:solidFill>
                  <a:srgbClr val="424242"/>
                </a:solidFill>
              </a:rPr>
              <a:t> </a:t>
            </a:r>
            <a:r>
              <a:rPr dirty="0">
                <a:solidFill>
                  <a:srgbClr val="3D3D3D"/>
                </a:solidFill>
              </a:rPr>
              <a:t>de</a:t>
            </a:r>
            <a:r>
              <a:rPr dirty="0" spc="-25">
                <a:solidFill>
                  <a:srgbClr val="3D3D3D"/>
                </a:solidFill>
              </a:rPr>
              <a:t> </a:t>
            </a:r>
            <a:r>
              <a:rPr dirty="0" spc="-60">
                <a:solidFill>
                  <a:srgbClr val="333333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2D2D2D"/>
                </a:solidFill>
                <a:latin typeface="Arial MT"/>
                <a:cs typeface="Arial MT"/>
              </a:defRPr>
            </a:lvl1pPr>
          </a:lstStyle>
          <a:p>
            <a:pPr marL="18415">
              <a:lnSpc>
                <a:spcPct val="100000"/>
              </a:lnSpc>
              <a:spcBef>
                <a:spcPts val="40"/>
              </a:spcBef>
            </a:pPr>
            <a:r>
              <a:rPr dirty="0" spc="-25">
                <a:solidFill>
                  <a:srgbClr val="313131"/>
                </a:solidFill>
              </a:rPr>
              <a:t>Página</a:t>
            </a:r>
            <a:r>
              <a:rPr dirty="0" spc="-15">
                <a:solidFill>
                  <a:srgbClr val="313131"/>
                </a:solidFill>
              </a:rPr>
              <a:t> </a:t>
            </a:r>
            <a:fld id="{81D60167-4931-47E6-BA6A-407CBD079E47}" type="slidenum">
              <a:rPr dirty="0">
                <a:solidFill>
                  <a:srgbClr val="424242"/>
                </a:solidFill>
              </a:rPr>
              <a:t>#</a:t>
            </a:fld>
            <a:r>
              <a:rPr dirty="0" spc="-40">
                <a:solidFill>
                  <a:srgbClr val="424242"/>
                </a:solidFill>
              </a:rPr>
              <a:t> </a:t>
            </a:r>
            <a:r>
              <a:rPr dirty="0">
                <a:solidFill>
                  <a:srgbClr val="3D3D3D"/>
                </a:solidFill>
              </a:rPr>
              <a:t>de</a:t>
            </a:r>
            <a:r>
              <a:rPr dirty="0" spc="-25">
                <a:solidFill>
                  <a:srgbClr val="3D3D3D"/>
                </a:solidFill>
              </a:rPr>
              <a:t> </a:t>
            </a:r>
            <a:r>
              <a:rPr dirty="0" spc="-60">
                <a:solidFill>
                  <a:srgbClr val="333333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2D2D2D"/>
                </a:solidFill>
                <a:latin typeface="Arial MT"/>
                <a:cs typeface="Arial MT"/>
              </a:defRPr>
            </a:lvl1pPr>
          </a:lstStyle>
          <a:p>
            <a:pPr marL="18415">
              <a:lnSpc>
                <a:spcPct val="100000"/>
              </a:lnSpc>
              <a:spcBef>
                <a:spcPts val="40"/>
              </a:spcBef>
            </a:pPr>
            <a:r>
              <a:rPr dirty="0" spc="-25">
                <a:solidFill>
                  <a:srgbClr val="313131"/>
                </a:solidFill>
              </a:rPr>
              <a:t>Página</a:t>
            </a:r>
            <a:r>
              <a:rPr dirty="0" spc="-15">
                <a:solidFill>
                  <a:srgbClr val="313131"/>
                </a:solidFill>
              </a:rPr>
              <a:t> </a:t>
            </a:r>
            <a:fld id="{81D60167-4931-47E6-BA6A-407CBD079E47}" type="slidenum">
              <a:rPr dirty="0">
                <a:solidFill>
                  <a:srgbClr val="424242"/>
                </a:solidFill>
              </a:rPr>
              <a:t>#</a:t>
            </a:fld>
            <a:r>
              <a:rPr dirty="0" spc="-40">
                <a:solidFill>
                  <a:srgbClr val="424242"/>
                </a:solidFill>
              </a:rPr>
              <a:t> </a:t>
            </a:r>
            <a:r>
              <a:rPr dirty="0">
                <a:solidFill>
                  <a:srgbClr val="3D3D3D"/>
                </a:solidFill>
              </a:rPr>
              <a:t>de</a:t>
            </a:r>
            <a:r>
              <a:rPr dirty="0" spc="-25">
                <a:solidFill>
                  <a:srgbClr val="3D3D3D"/>
                </a:solidFill>
              </a:rPr>
              <a:t> </a:t>
            </a:r>
            <a:r>
              <a:rPr dirty="0" spc="-60">
                <a:solidFill>
                  <a:srgbClr val="333333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3004"/>
            <a:ext cx="6612255" cy="165201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374773"/>
            <a:ext cx="6612255" cy="68145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602343"/>
            <a:ext cx="2351024" cy="5162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602343"/>
            <a:ext cx="1689798" cy="5162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312117" y="9449413"/>
            <a:ext cx="482981" cy="11709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rgbClr val="2D2D2D"/>
                </a:solidFill>
                <a:latin typeface="Arial MT"/>
                <a:cs typeface="Arial MT"/>
              </a:defRPr>
            </a:lvl1pPr>
          </a:lstStyle>
          <a:p>
            <a:pPr marL="18415">
              <a:lnSpc>
                <a:spcPct val="100000"/>
              </a:lnSpc>
              <a:spcBef>
                <a:spcPts val="40"/>
              </a:spcBef>
            </a:pPr>
            <a:r>
              <a:rPr dirty="0" spc="-25">
                <a:solidFill>
                  <a:srgbClr val="313131"/>
                </a:solidFill>
              </a:rPr>
              <a:t>Página</a:t>
            </a:r>
            <a:r>
              <a:rPr dirty="0" spc="-15">
                <a:solidFill>
                  <a:srgbClr val="313131"/>
                </a:solidFill>
              </a:rPr>
              <a:t> </a:t>
            </a:r>
            <a:fld id="{81D60167-4931-47E6-BA6A-407CBD079E47}" type="slidenum">
              <a:rPr dirty="0">
                <a:solidFill>
                  <a:srgbClr val="424242"/>
                </a:solidFill>
              </a:rPr>
              <a:t>#</a:t>
            </a:fld>
            <a:r>
              <a:rPr dirty="0" spc="-40">
                <a:solidFill>
                  <a:srgbClr val="424242"/>
                </a:solidFill>
              </a:rPr>
              <a:t> </a:t>
            </a:r>
            <a:r>
              <a:rPr dirty="0">
                <a:solidFill>
                  <a:srgbClr val="3D3D3D"/>
                </a:solidFill>
              </a:rPr>
              <a:t>de</a:t>
            </a:r>
            <a:r>
              <a:rPr dirty="0" spc="-25">
                <a:solidFill>
                  <a:srgbClr val="3D3D3D"/>
                </a:solidFill>
              </a:rPr>
              <a:t> </a:t>
            </a:r>
            <a:r>
              <a:rPr dirty="0" spc="-60">
                <a:solidFill>
                  <a:srgbClr val="333333"/>
                </a:solidFill>
              </a:rPr>
              <a:t>2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jpg"/><Relationship Id="rId3" Type="http://schemas.openxmlformats.org/officeDocument/2006/relationships/image" Target="../media/image3.jpg"/><Relationship Id="rId4" Type="http://schemas.openxmlformats.org/officeDocument/2006/relationships/image" Target="../media/image4.jpg"/><Relationship Id="rId5" Type="http://schemas.openxmlformats.org/officeDocument/2006/relationships/image" Target="../media/image5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4631" y="313944"/>
            <a:ext cx="704088" cy="682751"/>
          </a:xfrm>
          <a:prstGeom prst="rect">
            <a:avLst/>
          </a:prstGeom>
        </p:spPr>
      </p:pic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417575" y="7558504"/>
          <a:ext cx="6480175" cy="18764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29944"/>
                <a:gridCol w="4919345"/>
                <a:gridCol w="653414"/>
              </a:tblGrid>
              <a:tr h="143510">
                <a:tc>
                  <a:txBody>
                    <a:bodyPr/>
                    <a:lstStyle/>
                    <a:p>
                      <a:pPr marL="163195">
                        <a:lnSpc>
                          <a:spcPts val="885"/>
                        </a:lnSpc>
                      </a:pPr>
                      <a:r>
                        <a:rPr dirty="0" sz="80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01.07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ts val="885"/>
                        </a:lnSpc>
                      </a:pPr>
                      <a:r>
                        <a:rPr dirty="0" sz="80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Fazenda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16446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2.804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096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sz="800" spc="5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2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7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2560">
                <a:tc>
                  <a:txBody>
                    <a:bodyPr/>
                    <a:lstStyle/>
                    <a:p>
                      <a:pPr marL="16573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25"/>
                        </a:spcBef>
                        <a:tabLst>
                          <a:tab pos="3194050" algn="l"/>
                        </a:tabLst>
                      </a:pPr>
                      <a:r>
                        <a:rPr dirty="0" sz="800" spc="-4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00" spc="8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4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PERMANENTE</a:t>
                      </a:r>
                      <a:r>
                        <a:rPr dirty="0" sz="80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3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1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4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4699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30.000,00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178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6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3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-1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6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4699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30.000,00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3168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63195">
                        <a:lnSpc>
                          <a:spcPct val="100000"/>
                        </a:lnSpc>
                      </a:pPr>
                      <a:r>
                        <a:rPr dirty="0" sz="800" spc="-10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01.31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48260"/>
                </a:tc>
                <a:tc>
                  <a:txBody>
                    <a:bodyPr/>
                    <a:lstStyle/>
                    <a:p>
                      <a:pPr marL="271780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3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1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RJ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 marL="10160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30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Secretária</a:t>
                      </a:r>
                      <a:r>
                        <a:rPr dirty="0" sz="800" spc="35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solidFill>
                            <a:srgbClr val="2B2B2B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25" b="1">
                          <a:solidFill>
                            <a:srgbClr val="2B2B2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25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Cultura</a:t>
                      </a:r>
                      <a:r>
                        <a:rPr dirty="0" sz="800" spc="5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3D3D3D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800" spc="-20" b="1">
                          <a:solidFill>
                            <a:srgbClr val="3D3D3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2B2B2B"/>
                          </a:solidFill>
                          <a:latin typeface="Arial"/>
                          <a:cs typeface="Arial"/>
                        </a:rPr>
                        <a:t>Turismo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4699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30.000,00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65735">
                <a:tc>
                  <a:txBody>
                    <a:bodyPr/>
                    <a:lstStyle/>
                    <a:p>
                      <a:pPr marL="16446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2.896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Polo</a:t>
                      </a:r>
                      <a:r>
                        <a:rPr dirty="0" sz="800" spc="-2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Cultural</a:t>
                      </a:r>
                      <a:r>
                        <a:rPr dirty="0" sz="800" spc="-1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Seropédica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16319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160"/>
                        </a:spcBef>
                        <a:tabLst>
                          <a:tab pos="3194050" algn="l"/>
                        </a:tabLst>
                      </a:pPr>
                      <a:r>
                        <a:rPr dirty="0" baseline="3472" sz="1200" spc="-44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baseline="3472" sz="1200" spc="3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52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baseline="3472" sz="1200" spc="-3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 spc="-44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52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baseline="3472" sz="1200" spc="52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472" sz="1200" spc="-89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baseline="3472" sz="1200" spc="37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baseline="3472" sz="120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1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4699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90.000,00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65735">
                <a:tc>
                  <a:txBody>
                    <a:bodyPr/>
                    <a:lstStyle/>
                    <a:p>
                      <a:pPr marL="16319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125"/>
                        </a:spcBef>
                        <a:tabLst>
                          <a:tab pos="3190875" algn="l"/>
                        </a:tabLst>
                      </a:pPr>
                      <a:r>
                        <a:rPr dirty="0" sz="800" spc="-4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00" spc="8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4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PERMANENTE</a:t>
                      </a:r>
                      <a:r>
                        <a:rPr dirty="0" sz="80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Recursos </a:t>
                      </a:r>
                      <a:r>
                        <a:rPr dirty="0" sz="800" spc="-2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1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25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4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4762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100.000,00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733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152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3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2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b="1">
                          <a:solidFill>
                            <a:srgbClr val="444444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0" b="1">
                          <a:solidFill>
                            <a:srgbClr val="44444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75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495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190.000,00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/>
                </a:tc>
              </a:tr>
              <a:tr h="251460">
                <a:tc>
                  <a:txBody>
                    <a:bodyPr/>
                    <a:lstStyle/>
                    <a:p>
                      <a:pPr marL="164465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dirty="0" sz="80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2.899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6669">
                    <a:lnB w="9525">
                      <a:solidFill>
                        <a:srgbClr val="4B4B5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Proieto</a:t>
                      </a:r>
                      <a:r>
                        <a:rPr dirty="0" sz="800" spc="1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Escola</a:t>
                      </a:r>
                      <a:r>
                        <a:rPr dirty="0" sz="800" spc="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80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Música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>
                    <a:lnB w="9525">
                      <a:solidFill>
                        <a:srgbClr val="4B4B5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4B4B54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4" name="object 4" descr=""/>
          <p:cNvSpPr/>
          <p:nvPr/>
        </p:nvSpPr>
        <p:spPr>
          <a:xfrm>
            <a:off x="423672" y="1167384"/>
            <a:ext cx="6403975" cy="0"/>
          </a:xfrm>
          <a:custGeom>
            <a:avLst/>
            <a:gdLst/>
            <a:ahLst/>
            <a:cxnLst/>
            <a:rect l="l" t="t" r="r" b="b"/>
            <a:pathLst>
              <a:path w="6403975" h="0">
                <a:moveTo>
                  <a:pt x="0" y="0"/>
                </a:moveTo>
                <a:lnTo>
                  <a:pt x="6403848" y="0"/>
                </a:lnTo>
              </a:path>
            </a:pathLst>
          </a:custGeom>
          <a:ln w="18288">
            <a:solidFill>
              <a:srgbClr val="3D3D3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347518" y="200659"/>
            <a:ext cx="3051175" cy="548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40" b="1">
                <a:solidFill>
                  <a:srgbClr val="232323"/>
                </a:solidFill>
                <a:latin typeface="Arial"/>
                <a:cs typeface="Arial"/>
              </a:rPr>
              <a:t>PREFEITURA</a:t>
            </a:r>
            <a:r>
              <a:rPr dirty="0" sz="1200" spc="50" b="1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dirty="0" sz="1200" spc="-35" b="1">
                <a:solidFill>
                  <a:srgbClr val="262626"/>
                </a:solidFill>
                <a:latin typeface="Arial"/>
                <a:cs typeface="Arial"/>
              </a:rPr>
              <a:t>MUNICIPAL</a:t>
            </a:r>
            <a:r>
              <a:rPr dirty="0" sz="1200" spc="-15" b="1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282828"/>
                </a:solidFill>
                <a:latin typeface="Arial MT"/>
                <a:cs typeface="Arial MT"/>
              </a:rPr>
              <a:t>DE</a:t>
            </a:r>
            <a:r>
              <a:rPr dirty="0" sz="1200" spc="-4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1200" spc="-40" b="1">
                <a:solidFill>
                  <a:srgbClr val="282828"/>
                </a:solidFill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1925320">
              <a:lnSpc>
                <a:spcPct val="120000"/>
              </a:lnSpc>
              <a:spcBef>
                <a:spcPts val="375"/>
              </a:spcBef>
            </a:pP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Rua</a:t>
            </a:r>
            <a:r>
              <a:rPr dirty="0" sz="800" spc="-1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F2F2F"/>
                </a:solidFill>
                <a:latin typeface="Arial MT"/>
                <a:cs typeface="Arial MT"/>
              </a:rPr>
              <a:t>Maria</a:t>
            </a:r>
            <a:r>
              <a:rPr dirty="0" sz="800" spc="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82828"/>
                </a:solidFill>
                <a:latin typeface="Arial MT"/>
                <a:cs typeface="Arial MT"/>
              </a:rPr>
              <a:t>Lourenço,</a:t>
            </a:r>
            <a:r>
              <a:rPr dirty="0" sz="800" spc="-1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43434"/>
                </a:solidFill>
                <a:latin typeface="Arial MT"/>
                <a:cs typeface="Arial MT"/>
              </a:rPr>
              <a:t>18</a:t>
            </a:r>
            <a:r>
              <a:rPr dirty="0" sz="800" spc="-1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D2D2D"/>
                </a:solidFill>
                <a:latin typeface="Arial MT"/>
                <a:cs typeface="Arial MT"/>
              </a:rPr>
              <a:t>Fazenda</a:t>
            </a:r>
            <a:r>
              <a:rPr dirty="0" sz="800" spc="-1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82828"/>
                </a:solidFill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2899671" y="9426419"/>
            <a:ext cx="285750" cy="13906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800" spc="-135">
                <a:solidFill>
                  <a:srgbClr val="3A3A3A"/>
                </a:solidFill>
                <a:latin typeface="Arial MT"/>
                <a:cs typeface="Arial MT"/>
              </a:rPr>
              <a:t>Sewaux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8415">
              <a:lnSpc>
                <a:spcPct val="100000"/>
              </a:lnSpc>
              <a:spcBef>
                <a:spcPts val="40"/>
              </a:spcBef>
            </a:pPr>
            <a:r>
              <a:rPr dirty="0" spc="-25">
                <a:solidFill>
                  <a:srgbClr val="313131"/>
                </a:solidFill>
              </a:rPr>
              <a:t>Página</a:t>
            </a:r>
            <a:r>
              <a:rPr dirty="0" spc="-15">
                <a:solidFill>
                  <a:srgbClr val="313131"/>
                </a:solidFill>
              </a:rPr>
              <a:t> </a:t>
            </a:r>
            <a:fld id="{81D60167-4931-47E6-BA6A-407CBD079E47}" type="slidenum">
              <a:rPr dirty="0">
                <a:solidFill>
                  <a:srgbClr val="424242"/>
                </a:solidFill>
              </a:rPr>
              <a:t>1</a:t>
            </a:fld>
            <a:r>
              <a:rPr dirty="0" spc="-40">
                <a:solidFill>
                  <a:srgbClr val="424242"/>
                </a:solidFill>
              </a:rPr>
              <a:t> </a:t>
            </a:r>
            <a:r>
              <a:rPr dirty="0">
                <a:solidFill>
                  <a:srgbClr val="3D3D3D"/>
                </a:solidFill>
              </a:rPr>
              <a:t>de</a:t>
            </a:r>
            <a:r>
              <a:rPr dirty="0" spc="-25">
                <a:solidFill>
                  <a:srgbClr val="3D3D3D"/>
                </a:solidFill>
              </a:rPr>
              <a:t> </a:t>
            </a:r>
            <a:r>
              <a:rPr dirty="0" spc="-60">
                <a:solidFill>
                  <a:srgbClr val="333333"/>
                </a:solidFill>
              </a:rPr>
              <a:t>2</a:t>
            </a:r>
          </a:p>
        </p:txBody>
      </p:sp>
      <p:sp>
        <p:nvSpPr>
          <p:cNvPr id="6" name="object 6" descr=""/>
          <p:cNvSpPr txBox="1"/>
          <p:nvPr/>
        </p:nvSpPr>
        <p:spPr>
          <a:xfrm>
            <a:off x="5069620" y="1373123"/>
            <a:ext cx="1739264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solidFill>
                  <a:srgbClr val="2F2F2F"/>
                </a:solidFill>
                <a:latin typeface="Arial MT"/>
                <a:cs typeface="Arial MT"/>
              </a:rPr>
              <a:t>Decreto</a:t>
            </a:r>
            <a:r>
              <a:rPr dirty="0" sz="800" spc="-2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83838"/>
                </a:solidFill>
                <a:latin typeface="Arial MT"/>
                <a:cs typeface="Arial MT"/>
              </a:rPr>
              <a:t>N°</a:t>
            </a:r>
            <a:r>
              <a:rPr dirty="0" sz="800" spc="-4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83838"/>
                </a:solidFill>
                <a:latin typeface="Arial MT"/>
                <a:cs typeface="Arial MT"/>
              </a:rPr>
              <a:t>2634</a:t>
            </a:r>
            <a:r>
              <a:rPr dirty="0" sz="800" spc="-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A3A3A"/>
                </a:solidFill>
                <a:latin typeface="Arial MT"/>
                <a:cs typeface="Arial MT"/>
              </a:rPr>
              <a:t>de</a:t>
            </a:r>
            <a:r>
              <a:rPr dirty="0" sz="800" spc="-2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A3A3A"/>
                </a:solidFill>
                <a:latin typeface="Arial MT"/>
                <a:cs typeface="Arial MT"/>
              </a:rPr>
              <a:t>15</a:t>
            </a:r>
            <a:r>
              <a:rPr dirty="0" sz="800" spc="33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63636"/>
                </a:solidFill>
                <a:latin typeface="Arial MT"/>
                <a:cs typeface="Arial MT"/>
              </a:rPr>
              <a:t>de</a:t>
            </a:r>
            <a:r>
              <a:rPr dirty="0" sz="800" spc="14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A2A2A"/>
                </a:solidFill>
                <a:latin typeface="Arial MT"/>
                <a:cs typeface="Arial MT"/>
              </a:rPr>
              <a:t>maio,</a:t>
            </a:r>
            <a:r>
              <a:rPr dirty="0" sz="800" spc="-2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F2F2F"/>
                </a:solidFill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970092" y="1799844"/>
            <a:ext cx="2720340" cy="257175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marL="12700" marR="5080" indent="635">
              <a:lnSpc>
                <a:spcPts val="860"/>
              </a:lnSpc>
              <a:spcBef>
                <a:spcPts val="210"/>
              </a:spcBef>
            </a:pPr>
            <a:r>
              <a:rPr dirty="0" sz="800" spc="-25">
                <a:solidFill>
                  <a:srgbClr val="383838"/>
                </a:solidFill>
                <a:latin typeface="Arial MT"/>
                <a:cs typeface="Arial MT"/>
              </a:rPr>
              <a:t>Abre</a:t>
            </a:r>
            <a:r>
              <a:rPr dirty="0" sz="800" spc="-3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B3B3B"/>
                </a:solidFill>
                <a:latin typeface="Arial MT"/>
                <a:cs typeface="Arial MT"/>
              </a:rPr>
              <a:t>crédito</a:t>
            </a:r>
            <a:r>
              <a:rPr dirty="0" sz="800" spc="-2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33333"/>
                </a:solidFill>
                <a:latin typeface="Arial MT"/>
                <a:cs typeface="Arial MT"/>
              </a:rPr>
              <a:t>suplementar</a:t>
            </a:r>
            <a:r>
              <a:rPr dirty="0" sz="800" spc="3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D3D3D"/>
                </a:solidFill>
                <a:latin typeface="Arial MT"/>
                <a:cs typeface="Arial MT"/>
              </a:rPr>
              <a:t>no</a:t>
            </a:r>
            <a:r>
              <a:rPr dirty="0" sz="800" spc="-4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B3B3B"/>
                </a:solidFill>
                <a:latin typeface="Arial MT"/>
                <a:cs typeface="Arial MT"/>
              </a:rPr>
              <a:t>valor</a:t>
            </a:r>
            <a:r>
              <a:rPr dirty="0" sz="800" spc="-2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B3B3B"/>
                </a:solidFill>
                <a:latin typeface="Arial MT"/>
                <a:cs typeface="Arial MT"/>
              </a:rPr>
              <a:t>total </a:t>
            </a:r>
            <a:r>
              <a:rPr dirty="0" sz="800" spc="-40">
                <a:solidFill>
                  <a:srgbClr val="343434"/>
                </a:solidFill>
                <a:latin typeface="Arial MT"/>
                <a:cs typeface="Arial MT"/>
              </a:rPr>
              <a:t>de </a:t>
            </a:r>
            <a:r>
              <a:rPr dirty="0" sz="800" spc="-30">
                <a:solidFill>
                  <a:srgbClr val="313131"/>
                </a:solidFill>
                <a:latin typeface="Arial MT"/>
                <a:cs typeface="Arial MT"/>
              </a:rPr>
              <a:t>R$885.000,00,</a:t>
            </a:r>
            <a:r>
              <a:rPr dirty="0" sz="800" spc="6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63636"/>
                </a:solidFill>
                <a:latin typeface="Arial MT"/>
                <a:cs typeface="Arial MT"/>
              </a:rPr>
              <a:t>para </a:t>
            </a:r>
            <a:r>
              <a:rPr dirty="0" sz="800" spc="-10">
                <a:solidFill>
                  <a:srgbClr val="383838"/>
                </a:solidFill>
                <a:latin typeface="Arial MT"/>
                <a:cs typeface="Arial MT"/>
              </a:rPr>
              <a:t>fins</a:t>
            </a:r>
            <a:r>
              <a:rPr dirty="0" sz="800" spc="-1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414141"/>
                </a:solidFill>
                <a:latin typeface="Arial MT"/>
                <a:cs typeface="Arial MT"/>
              </a:rPr>
              <a:t>que</a:t>
            </a:r>
            <a:r>
              <a:rPr dirty="0" sz="800" spc="-20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D3D3D"/>
                </a:solidFill>
                <a:latin typeface="Arial MT"/>
                <a:cs typeface="Arial MT"/>
              </a:rPr>
              <a:t>se</a:t>
            </a:r>
            <a:r>
              <a:rPr dirty="0" sz="800" spc="-4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43434"/>
                </a:solidFill>
                <a:latin typeface="Arial MT"/>
                <a:cs typeface="Arial MT"/>
              </a:rPr>
              <a:t>especifica</a:t>
            </a:r>
            <a:r>
              <a:rPr dirty="0" sz="800" spc="2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D3D3D"/>
                </a:solidFill>
                <a:latin typeface="Arial MT"/>
                <a:cs typeface="Arial MT"/>
              </a:rPr>
              <a:t>e</a:t>
            </a:r>
            <a:r>
              <a:rPr dirty="0" sz="800" spc="-6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83838"/>
                </a:solidFill>
                <a:latin typeface="Arial MT"/>
                <a:cs typeface="Arial MT"/>
              </a:rPr>
              <a:t>da </a:t>
            </a:r>
            <a:r>
              <a:rPr dirty="0" sz="800" spc="-20">
                <a:solidFill>
                  <a:srgbClr val="313131"/>
                </a:solidFill>
                <a:latin typeface="Arial MT"/>
                <a:cs typeface="Arial MT"/>
              </a:rPr>
              <a:t>outras</a:t>
            </a: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43434"/>
                </a:solidFill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09812" y="2534412"/>
            <a:ext cx="6223000" cy="91566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050" marR="5080" indent="788670">
              <a:lnSpc>
                <a:spcPct val="140000"/>
              </a:lnSpc>
              <a:spcBef>
                <a:spcPts val="100"/>
              </a:spcBef>
            </a:pPr>
            <a:r>
              <a:rPr dirty="0" sz="800">
                <a:solidFill>
                  <a:srgbClr val="3B3B3B"/>
                </a:solidFill>
                <a:latin typeface="Arial MT"/>
                <a:cs typeface="Arial MT"/>
              </a:rPr>
              <a:t>O</a:t>
            </a:r>
            <a:r>
              <a:rPr dirty="0" sz="800" spc="-6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63636"/>
                </a:solidFill>
                <a:latin typeface="Arial MT"/>
                <a:cs typeface="Arial MT"/>
              </a:rPr>
              <a:t>PREFEITO</a:t>
            </a:r>
            <a:r>
              <a:rPr dirty="0" sz="80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313131"/>
                </a:solidFill>
                <a:latin typeface="Arial MT"/>
                <a:cs typeface="Arial MT"/>
              </a:rPr>
              <a:t>MUNICIPAL,</a:t>
            </a:r>
            <a:r>
              <a:rPr dirty="0" sz="800" spc="6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A3A3A"/>
                </a:solidFill>
                <a:latin typeface="Arial MT"/>
                <a:cs typeface="Arial MT"/>
              </a:rPr>
              <a:t>no</a:t>
            </a:r>
            <a:r>
              <a:rPr dirty="0" sz="800" spc="-2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14141"/>
                </a:solidFill>
                <a:latin typeface="Arial MT"/>
                <a:cs typeface="Arial MT"/>
              </a:rPr>
              <a:t>uso</a:t>
            </a:r>
            <a:r>
              <a:rPr dirty="0" sz="800" spc="-5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F2F2F"/>
                </a:solidFill>
                <a:latin typeface="Arial MT"/>
                <a:cs typeface="Arial MT"/>
              </a:rPr>
              <a:t>de</a:t>
            </a:r>
            <a:r>
              <a:rPr dirty="0" sz="800" spc="-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63636"/>
                </a:solidFill>
                <a:latin typeface="Arial MT"/>
                <a:cs typeface="Arial MT"/>
              </a:rPr>
              <a:t>suas</a:t>
            </a:r>
            <a:r>
              <a:rPr dirty="0" sz="800" spc="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43434"/>
                </a:solidFill>
                <a:latin typeface="Arial MT"/>
                <a:cs typeface="Arial MT"/>
              </a:rPr>
              <a:t>atribuições</a:t>
            </a:r>
            <a:r>
              <a:rPr dirty="0" sz="800" spc="4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43434"/>
                </a:solidFill>
                <a:latin typeface="Arial MT"/>
                <a:cs typeface="Arial MT"/>
              </a:rPr>
              <a:t>legais,</a:t>
            </a:r>
            <a:r>
              <a:rPr dirty="0" sz="800" spc="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83838"/>
                </a:solidFill>
                <a:latin typeface="Arial MT"/>
                <a:cs typeface="Arial MT"/>
              </a:rPr>
              <a:t>constitucionais</a:t>
            </a:r>
            <a:r>
              <a:rPr dirty="0" sz="800" spc="-2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D3D3D"/>
                </a:solidFill>
                <a:latin typeface="Arial MT"/>
                <a:cs typeface="Arial MT"/>
              </a:rPr>
              <a:t>e</a:t>
            </a:r>
            <a:r>
              <a:rPr dirty="0" sz="800" spc="-3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A3A3A"/>
                </a:solidFill>
                <a:latin typeface="Arial MT"/>
                <a:cs typeface="Arial MT"/>
              </a:rPr>
              <a:t>de</a:t>
            </a:r>
            <a:r>
              <a:rPr dirty="0" sz="800" spc="-2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D2D2D"/>
                </a:solidFill>
                <a:latin typeface="Arial MT"/>
                <a:cs typeface="Arial MT"/>
              </a:rPr>
              <a:t>acordo</a:t>
            </a:r>
            <a:r>
              <a:rPr dirty="0" sz="80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D3D3D"/>
                </a:solidFill>
                <a:latin typeface="Arial MT"/>
                <a:cs typeface="Arial MT"/>
              </a:rPr>
              <a:t>com </a:t>
            </a:r>
            <a:r>
              <a:rPr dirty="0" sz="800">
                <a:solidFill>
                  <a:srgbClr val="464646"/>
                </a:solidFill>
                <a:latin typeface="Arial MT"/>
                <a:cs typeface="Arial MT"/>
              </a:rPr>
              <a:t>o</a:t>
            </a:r>
            <a:r>
              <a:rPr dirty="0" sz="800" spc="-3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3D3D3D"/>
                </a:solidFill>
                <a:latin typeface="Arial MT"/>
                <a:cs typeface="Arial MT"/>
              </a:rPr>
              <a:t>que</a:t>
            </a:r>
            <a:r>
              <a:rPr dirty="0" sz="800" spc="-1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83838"/>
                </a:solidFill>
                <a:latin typeface="Arial MT"/>
                <a:cs typeface="Arial MT"/>
              </a:rPr>
              <a:t>Ihe</a:t>
            </a:r>
            <a:r>
              <a:rPr dirty="0" sz="800" spc="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43434"/>
                </a:solidFill>
                <a:latin typeface="Arial MT"/>
                <a:cs typeface="Arial MT"/>
              </a:rPr>
              <a:t>confere</a:t>
            </a:r>
            <a:r>
              <a:rPr dirty="0" sz="800" spc="1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A3A3A"/>
                </a:solidFill>
                <a:latin typeface="Arial MT"/>
                <a:cs typeface="Arial MT"/>
              </a:rPr>
              <a:t>o</a:t>
            </a:r>
            <a:r>
              <a:rPr dirty="0" sz="800" spc="-3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63636"/>
                </a:solidFill>
                <a:latin typeface="Arial MT"/>
                <a:cs typeface="Arial MT"/>
              </a:rPr>
              <a:t>art.</a:t>
            </a:r>
            <a:r>
              <a:rPr dirty="0" sz="800" spc="-3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83838"/>
                </a:solidFill>
                <a:latin typeface="Arial MT"/>
                <a:cs typeface="Arial MT"/>
              </a:rPr>
              <a:t>8º</a:t>
            </a:r>
            <a:r>
              <a:rPr dirty="0" sz="800" spc="16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43434"/>
                </a:solidFill>
                <a:latin typeface="Arial MT"/>
                <a:cs typeface="Arial MT"/>
              </a:rPr>
              <a:t>da</a:t>
            </a:r>
            <a:r>
              <a:rPr dirty="0" sz="800" spc="-20">
                <a:solidFill>
                  <a:srgbClr val="343434"/>
                </a:solidFill>
                <a:latin typeface="Arial MT"/>
                <a:cs typeface="Arial MT"/>
              </a:rPr>
              <a:t> LEI</a:t>
            </a:r>
            <a:r>
              <a:rPr dirty="0" sz="800" spc="-4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83838"/>
                </a:solidFill>
                <a:latin typeface="Arial MT"/>
                <a:cs typeface="Arial MT"/>
              </a:rPr>
              <a:t>N°</a:t>
            </a:r>
            <a:r>
              <a:rPr dirty="0" sz="800" spc="-6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313131"/>
                </a:solidFill>
                <a:latin typeface="Arial MT"/>
                <a:cs typeface="Arial MT"/>
              </a:rPr>
              <a:t>823/2023</a:t>
            </a:r>
            <a:r>
              <a:rPr dirty="0" sz="800" spc="2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B3B3B"/>
                </a:solidFill>
                <a:latin typeface="Arial MT"/>
                <a:cs typeface="Arial MT"/>
              </a:rPr>
              <a:t>datada</a:t>
            </a:r>
            <a:r>
              <a:rPr dirty="0" sz="800" spc="2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83838"/>
                </a:solidFill>
                <a:latin typeface="Arial MT"/>
                <a:cs typeface="Arial MT"/>
              </a:rPr>
              <a:t>de</a:t>
            </a:r>
            <a:r>
              <a:rPr dirty="0" sz="800" spc="-2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313131"/>
                </a:solidFill>
                <a:latin typeface="Arial MT"/>
                <a:cs typeface="Arial MT"/>
              </a:rPr>
              <a:t>21/12/2023,</a:t>
            </a:r>
            <a:r>
              <a:rPr dirty="0" sz="800" spc="2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2D2D2D"/>
                </a:solidFill>
                <a:latin typeface="Arial MT"/>
                <a:cs typeface="Arial MT"/>
              </a:rPr>
              <a:t>publicada</a:t>
            </a:r>
            <a:r>
              <a:rPr dirty="0" sz="800" spc="3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B3B3B"/>
                </a:solidFill>
                <a:latin typeface="Arial MT"/>
                <a:cs typeface="Arial MT"/>
              </a:rPr>
              <a:t>em</a:t>
            </a:r>
            <a:r>
              <a:rPr dirty="0" sz="800" spc="19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13131"/>
                </a:solidFill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00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u="heavy" sz="800">
                <a:solidFill>
                  <a:srgbClr val="343434"/>
                </a:solidFill>
                <a:uFill>
                  <a:solidFill>
                    <a:srgbClr val="444448"/>
                  </a:solidFill>
                </a:uFill>
                <a:latin typeface="Arial MT"/>
                <a:cs typeface="Arial MT"/>
              </a:rPr>
              <a:t>D</a:t>
            </a:r>
            <a:r>
              <a:rPr dirty="0" u="heavy" sz="800" spc="-60">
                <a:solidFill>
                  <a:srgbClr val="343434"/>
                </a:solidFill>
                <a:uFill>
                  <a:solidFill>
                    <a:srgbClr val="44444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solidFill>
                  <a:srgbClr val="363636"/>
                </a:solidFill>
                <a:uFill>
                  <a:solidFill>
                    <a:srgbClr val="444448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00" spc="-45">
                <a:solidFill>
                  <a:srgbClr val="363636"/>
                </a:solidFill>
                <a:uFill>
                  <a:solidFill>
                    <a:srgbClr val="44444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solidFill>
                  <a:srgbClr val="333333"/>
                </a:solidFill>
                <a:uFill>
                  <a:solidFill>
                    <a:srgbClr val="444448"/>
                  </a:solidFill>
                </a:uFill>
                <a:latin typeface="Arial MT"/>
                <a:cs typeface="Arial MT"/>
              </a:rPr>
              <a:t>C</a:t>
            </a:r>
            <a:r>
              <a:rPr dirty="0" u="heavy" sz="800" spc="-25">
                <a:solidFill>
                  <a:srgbClr val="333333"/>
                </a:solidFill>
                <a:uFill>
                  <a:solidFill>
                    <a:srgbClr val="44444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solidFill>
                  <a:srgbClr val="2B2B2B"/>
                </a:solidFill>
                <a:uFill>
                  <a:solidFill>
                    <a:srgbClr val="444448"/>
                  </a:solidFill>
                </a:uFill>
                <a:latin typeface="Arial MT"/>
                <a:cs typeface="Arial MT"/>
              </a:rPr>
              <a:t>R</a:t>
            </a:r>
            <a:r>
              <a:rPr dirty="0" u="heavy" sz="800" spc="-5">
                <a:solidFill>
                  <a:srgbClr val="2B2B2B"/>
                </a:solidFill>
                <a:uFill>
                  <a:solidFill>
                    <a:srgbClr val="44444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solidFill>
                  <a:srgbClr val="363636"/>
                </a:solidFill>
                <a:uFill>
                  <a:solidFill>
                    <a:srgbClr val="444448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00" spc="-15">
                <a:solidFill>
                  <a:srgbClr val="363636"/>
                </a:solidFill>
                <a:uFill>
                  <a:solidFill>
                    <a:srgbClr val="44444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solidFill>
                  <a:srgbClr val="3F3F3F"/>
                </a:solidFill>
                <a:uFill>
                  <a:solidFill>
                    <a:srgbClr val="444448"/>
                  </a:solidFill>
                </a:uFill>
                <a:latin typeface="Arial MT"/>
                <a:cs typeface="Arial MT"/>
              </a:rPr>
              <a:t>T</a:t>
            </a:r>
            <a:r>
              <a:rPr dirty="0" u="heavy" sz="800" spc="-20">
                <a:solidFill>
                  <a:srgbClr val="3F3F3F"/>
                </a:solidFill>
                <a:uFill>
                  <a:solidFill>
                    <a:srgbClr val="44444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25">
                <a:solidFill>
                  <a:srgbClr val="414141"/>
                </a:solidFill>
                <a:uFill>
                  <a:solidFill>
                    <a:srgbClr val="444448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54"/>
              </a:spcBef>
            </a:pPr>
            <a:endParaRPr sz="800">
              <a:latin typeface="Arial MT"/>
              <a:cs typeface="Arial MT"/>
            </a:endParaRPr>
          </a:p>
          <a:p>
            <a:pPr marL="316230">
              <a:lnSpc>
                <a:spcPct val="100000"/>
              </a:lnSpc>
            </a:pPr>
            <a:r>
              <a:rPr dirty="0" sz="800" spc="-25">
                <a:solidFill>
                  <a:srgbClr val="2F2F2F"/>
                </a:solidFill>
                <a:latin typeface="Arial MT"/>
                <a:cs typeface="Arial MT"/>
              </a:rPr>
              <a:t>Artigo</a:t>
            </a:r>
            <a:r>
              <a:rPr dirty="0" sz="800" spc="-3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64646"/>
                </a:solidFill>
                <a:latin typeface="Arial MT"/>
                <a:cs typeface="Arial MT"/>
              </a:rPr>
              <a:t>1º</a:t>
            </a:r>
            <a:r>
              <a:rPr dirty="0" sz="800" spc="-4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44444"/>
                </a:solidFill>
                <a:latin typeface="Arial MT"/>
                <a:cs typeface="Arial MT"/>
              </a:rPr>
              <a:t>-</a:t>
            </a:r>
            <a:r>
              <a:rPr dirty="0" sz="800" spc="-1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A3A3A"/>
                </a:solidFill>
                <a:latin typeface="Arial MT"/>
                <a:cs typeface="Arial MT"/>
              </a:rPr>
              <a:t>Fica</a:t>
            </a:r>
            <a:r>
              <a:rPr dirty="0" sz="800" spc="-1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D3D3D"/>
                </a:solidFill>
                <a:latin typeface="Arial MT"/>
                <a:cs typeface="Arial MT"/>
              </a:rPr>
              <a:t>aberto</a:t>
            </a:r>
            <a:r>
              <a:rPr dirty="0" sz="800" spc="-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63636"/>
                </a:solidFill>
                <a:latin typeface="Arial MT"/>
                <a:cs typeface="Arial MT"/>
              </a:rPr>
              <a:t>crédito</a:t>
            </a:r>
            <a:r>
              <a:rPr dirty="0" sz="800" spc="1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D2D2D"/>
                </a:solidFill>
                <a:latin typeface="Arial MT"/>
                <a:cs typeface="Arial MT"/>
              </a:rPr>
              <a:t>suplementar</a:t>
            </a:r>
            <a:r>
              <a:rPr dirty="0" sz="800" spc="4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D2D2D"/>
                </a:solidFill>
                <a:latin typeface="Arial MT"/>
                <a:cs typeface="Arial MT"/>
              </a:rPr>
              <a:t>as</a:t>
            </a:r>
            <a:r>
              <a:rPr dirty="0" sz="800" spc="-2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F2F2F"/>
                </a:solidFill>
                <a:latin typeface="Arial MT"/>
                <a:cs typeface="Arial MT"/>
              </a:rPr>
              <a:t>seguintes</a:t>
            </a:r>
            <a:r>
              <a:rPr dirty="0" sz="800" spc="6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F3F3F"/>
                </a:solidFill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61044" y="4156750"/>
            <a:ext cx="2592705" cy="363855"/>
          </a:xfrm>
          <a:prstGeom prst="rect">
            <a:avLst/>
          </a:prstGeom>
        </p:spPr>
        <p:txBody>
          <a:bodyPr wrap="square" lIns="0" tIns="450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5"/>
              </a:spcBef>
            </a:pPr>
            <a:r>
              <a:rPr dirty="0" u="sng" sz="800">
                <a:solidFill>
                  <a:srgbClr val="2A2A2A"/>
                </a:solidFill>
                <a:uFill>
                  <a:solidFill>
                    <a:srgbClr val="3F3F44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00" spc="60">
                <a:solidFill>
                  <a:srgbClr val="2A2A2A"/>
                </a:solidFill>
                <a:uFill>
                  <a:solidFill>
                    <a:srgbClr val="3F3F4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solidFill>
                  <a:srgbClr val="262626"/>
                </a:solidFill>
                <a:uFill>
                  <a:solidFill>
                    <a:srgbClr val="3F3F44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800" spc="500">
                <a:solidFill>
                  <a:srgbClr val="262626"/>
                </a:solidFill>
                <a:uFill>
                  <a:solidFill>
                    <a:srgbClr val="3F3F44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7150">
              <a:lnSpc>
                <a:spcPct val="100000"/>
              </a:lnSpc>
              <a:spcBef>
                <a:spcPts val="305"/>
              </a:spcBef>
            </a:pPr>
            <a:r>
              <a:rPr dirty="0" sz="950" b="1">
                <a:solidFill>
                  <a:srgbClr val="212121"/>
                </a:solidFill>
                <a:latin typeface="Arial"/>
                <a:cs typeface="Arial"/>
              </a:rPr>
              <a:t>PREFEITURA</a:t>
            </a:r>
            <a:r>
              <a:rPr dirty="0" sz="950" spc="30" b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232323"/>
                </a:solidFill>
                <a:latin typeface="Arial"/>
                <a:cs typeface="Arial"/>
              </a:rPr>
              <a:t>MUNICIPAL</a:t>
            </a:r>
            <a:r>
              <a:rPr dirty="0" sz="950" spc="20" b="1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2B2B2B"/>
                </a:solidFill>
                <a:latin typeface="Arial"/>
                <a:cs typeface="Arial"/>
              </a:rPr>
              <a:t>DE</a:t>
            </a:r>
            <a:r>
              <a:rPr dirty="0" sz="950" spc="-30" b="1">
                <a:solidFill>
                  <a:srgbClr val="2B2B2B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282828"/>
                </a:solidFill>
                <a:latin typeface="Arial"/>
                <a:cs typeface="Arial"/>
              </a:rPr>
              <a:t>SEROPEDICA</a:t>
            </a:r>
            <a:endParaRPr sz="950">
              <a:latin typeface="Arial"/>
              <a:cs typeface="Arial"/>
            </a:endParaRPr>
          </a:p>
        </p:txBody>
      </p:sp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558342" y="4534888"/>
          <a:ext cx="6328410" cy="6089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5960"/>
                <a:gridCol w="3035300"/>
                <a:gridCol w="1891030"/>
                <a:gridCol w="631189"/>
              </a:tblGrid>
              <a:tr h="140335">
                <a:tc>
                  <a:txBody>
                    <a:bodyPr/>
                    <a:lstStyle/>
                    <a:p>
                      <a:pPr marL="34290">
                        <a:lnSpc>
                          <a:spcPts val="885"/>
                        </a:lnSpc>
                      </a:pPr>
                      <a:r>
                        <a:rPr dirty="0" sz="80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01.07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ts val="885"/>
                        </a:lnSpc>
                      </a:pPr>
                      <a:r>
                        <a:rPr dirty="0" sz="80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2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Fazenda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2560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2.804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3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6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Ogeracionalizacão</a:t>
                      </a:r>
                      <a:r>
                        <a:rPr dirty="0" sz="800" spc="-1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7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002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3.1.9.0.13.02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3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OBRIGACOES</a:t>
                      </a:r>
                      <a:r>
                        <a:rPr dirty="0" sz="800" spc="3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PATRONAIS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6192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3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não </a:t>
                      </a:r>
                      <a:r>
                        <a:rPr dirty="0" sz="800" spc="-2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2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800" spc="-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ctr" marL="8572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540.000,00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  <a:tr h="146050">
                <a:tc>
                  <a:txBody>
                    <a:bodyPr/>
                    <a:lstStyle/>
                    <a:p>
                      <a:pPr marL="31750">
                        <a:lnSpc>
                          <a:spcPts val="94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ts val="869"/>
                        </a:lnSpc>
                        <a:spcBef>
                          <a:spcPts val="185"/>
                        </a:spcBef>
                      </a:pPr>
                      <a:r>
                        <a:rPr dirty="0" baseline="3472" sz="1200" spc="-44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baseline="3472" sz="1200" spc="6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SERVI</a:t>
                      </a:r>
                      <a:r>
                        <a:rPr dirty="0" sz="800" spc="-3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472" sz="1200" spc="-44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baseline="3472" sz="1200" spc="-104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 spc="-44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52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baseline="3472" sz="1200" spc="7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472" sz="1200" spc="-82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7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baseline="3472" sz="1200" spc="89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JURÍDICA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161925">
                        <a:lnSpc>
                          <a:spcPts val="940"/>
                        </a:lnSpc>
                        <a:spcBef>
                          <a:spcPts val="110"/>
                        </a:spcBef>
                      </a:pPr>
                      <a:r>
                        <a:rPr dirty="0" sz="800" spc="-2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Outros </a:t>
                      </a:r>
                      <a:r>
                        <a:rPr dirty="0" sz="800" spc="-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2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ctr" marL="142240">
                        <a:lnSpc>
                          <a:spcPts val="94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30.000,00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</a:tbl>
          </a:graphicData>
        </a:graphic>
      </p:graphicFrame>
      <p:sp>
        <p:nvSpPr>
          <p:cNvPr id="11" name="object 11" descr=""/>
          <p:cNvSpPr txBox="1"/>
          <p:nvPr/>
        </p:nvSpPr>
        <p:spPr>
          <a:xfrm>
            <a:off x="6283000" y="5109972"/>
            <a:ext cx="503555" cy="373380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800" spc="-30" b="1">
                <a:solidFill>
                  <a:srgbClr val="282828"/>
                </a:solidFill>
                <a:latin typeface="Arial"/>
                <a:cs typeface="Arial"/>
              </a:rPr>
              <a:t>570.000,00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sz="800" spc="-30">
                <a:solidFill>
                  <a:srgbClr val="2A2A2A"/>
                </a:solidFill>
                <a:latin typeface="Arial MT"/>
                <a:cs typeface="Arial MT"/>
              </a:rPr>
              <a:t>570.000,00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342214" y="5109972"/>
            <a:ext cx="4058285" cy="693420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2632710">
              <a:lnSpc>
                <a:spcPct val="100000"/>
              </a:lnSpc>
              <a:spcBef>
                <a:spcPts val="505"/>
              </a:spcBef>
            </a:pPr>
            <a:r>
              <a:rPr dirty="0" sz="800" spc="-20" b="1">
                <a:solidFill>
                  <a:srgbClr val="343434"/>
                </a:solidFill>
                <a:latin typeface="Arial"/>
                <a:cs typeface="Arial"/>
              </a:rPr>
              <a:t>Total</a:t>
            </a:r>
            <a:r>
              <a:rPr dirty="0" sz="800" spc="-25" b="1">
                <a:solidFill>
                  <a:srgbClr val="343434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3B3B3B"/>
                </a:solidFill>
                <a:latin typeface="Arial"/>
                <a:cs typeface="Arial"/>
              </a:rPr>
              <a:t>do</a:t>
            </a:r>
            <a:r>
              <a:rPr dirty="0" sz="800" spc="-35" b="1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dirty="0" sz="800" spc="-25" b="1">
                <a:solidFill>
                  <a:srgbClr val="333333"/>
                </a:solidFill>
                <a:latin typeface="Arial"/>
                <a:cs typeface="Arial"/>
              </a:rPr>
              <a:t>Projeto</a:t>
            </a:r>
            <a:r>
              <a:rPr dirty="0" sz="800" spc="15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383838"/>
                </a:solidFill>
                <a:latin typeface="Arial"/>
                <a:cs typeface="Arial"/>
              </a:rPr>
              <a:t>/</a:t>
            </a:r>
            <a:r>
              <a:rPr dirty="0" sz="800" spc="-40" b="1">
                <a:solidFill>
                  <a:srgbClr val="383838"/>
                </a:solidFill>
                <a:latin typeface="Arial"/>
                <a:cs typeface="Arial"/>
              </a:rPr>
              <a:t> </a:t>
            </a:r>
            <a:r>
              <a:rPr dirty="0" sz="800" spc="-30" b="1">
                <a:solidFill>
                  <a:srgbClr val="343434"/>
                </a:solidFill>
                <a:latin typeface="Arial"/>
                <a:cs typeface="Arial"/>
              </a:rPr>
              <a:t>Atividade</a:t>
            </a:r>
            <a:r>
              <a:rPr dirty="0" sz="800" spc="-5" b="1">
                <a:solidFill>
                  <a:srgbClr val="343434"/>
                </a:solidFill>
                <a:latin typeface="Arial"/>
                <a:cs typeface="Arial"/>
              </a:rPr>
              <a:t> </a:t>
            </a:r>
            <a:r>
              <a:rPr dirty="0" sz="800" spc="-25" b="1">
                <a:solidFill>
                  <a:srgbClr val="383838"/>
                </a:solidFill>
                <a:latin typeface="Arial"/>
                <a:cs typeface="Arial"/>
              </a:rPr>
              <a:t>R$</a:t>
            </a:r>
            <a:endParaRPr sz="800">
              <a:latin typeface="Arial"/>
              <a:cs typeface="Arial"/>
            </a:endParaRPr>
          </a:p>
          <a:p>
            <a:pPr marL="15240" marR="452755" indent="2616835">
              <a:lnSpc>
                <a:spcPct val="120000"/>
              </a:lnSpc>
              <a:spcBef>
                <a:spcPts val="215"/>
              </a:spcBef>
            </a:pPr>
            <a:r>
              <a:rPr dirty="0" sz="800">
                <a:solidFill>
                  <a:srgbClr val="2D2D2D"/>
                </a:solidFill>
                <a:latin typeface="Arial MT"/>
                <a:cs typeface="Arial MT"/>
              </a:rPr>
              <a:t>Total</a:t>
            </a:r>
            <a:r>
              <a:rPr dirty="0" sz="800" spc="-1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43434"/>
                </a:solidFill>
                <a:latin typeface="Arial MT"/>
                <a:cs typeface="Arial MT"/>
              </a:rPr>
              <a:t>da</a:t>
            </a:r>
            <a:r>
              <a:rPr dirty="0" sz="800" spc="-4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A2A2A"/>
                </a:solidFill>
                <a:latin typeface="Arial MT"/>
                <a:cs typeface="Arial MT"/>
              </a:rPr>
              <a:t>Unidade</a:t>
            </a:r>
            <a:r>
              <a:rPr dirty="0" sz="800" spc="21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343434"/>
                </a:solidFill>
                <a:latin typeface="Arial MT"/>
                <a:cs typeface="Arial MT"/>
              </a:rPr>
              <a:t>RS</a:t>
            </a:r>
            <a:r>
              <a:rPr dirty="0" sz="80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D2D2D"/>
                </a:solidFill>
                <a:latin typeface="Arial MT"/>
                <a:cs typeface="Arial MT"/>
              </a:rPr>
              <a:t>Secretária</a:t>
            </a:r>
            <a:r>
              <a:rPr dirty="0" sz="800" spc="5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62626"/>
                </a:solidFill>
                <a:latin typeface="Arial MT"/>
                <a:cs typeface="Arial MT"/>
              </a:rPr>
              <a:t>Municipal</a:t>
            </a:r>
            <a:r>
              <a:rPr dirty="0" sz="800" spc="7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de</a:t>
            </a:r>
            <a:r>
              <a:rPr dirty="0" sz="800" spc="-1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D2D2D"/>
                </a:solidFill>
                <a:latin typeface="Arial MT"/>
                <a:cs typeface="Arial MT"/>
              </a:rPr>
              <a:t>Assistência</a:t>
            </a:r>
            <a:r>
              <a:rPr dirty="0" sz="800" spc="9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30" b="1">
                <a:solidFill>
                  <a:srgbClr val="2D2D2D"/>
                </a:solidFill>
                <a:latin typeface="Arial"/>
                <a:cs typeface="Arial"/>
              </a:rPr>
              <a:t>Social</a:t>
            </a:r>
            <a:r>
              <a:rPr dirty="0" sz="800" spc="45" b="1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dirty="0" sz="800" spc="-20">
                <a:solidFill>
                  <a:srgbClr val="313131"/>
                </a:solidFill>
                <a:latin typeface="Arial MT"/>
                <a:cs typeface="Arial MT"/>
              </a:rPr>
              <a:t>e</a:t>
            </a:r>
            <a:r>
              <a:rPr dirty="0" sz="800" spc="-4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D2D2D"/>
                </a:solidFill>
                <a:latin typeface="Arial MT"/>
                <a:cs typeface="Arial MT"/>
              </a:rPr>
              <a:t>Direitos</a:t>
            </a:r>
            <a:r>
              <a:rPr dirty="0" sz="800" spc="3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A2A2A"/>
                </a:solidFill>
                <a:latin typeface="Arial MT"/>
                <a:cs typeface="Arial MT"/>
              </a:rPr>
              <a:t>Humanos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sz="800" spc="-30">
                <a:solidFill>
                  <a:srgbClr val="313131"/>
                </a:solidFill>
                <a:latin typeface="Arial MT"/>
                <a:cs typeface="Arial MT"/>
              </a:rPr>
              <a:t>Manutenção,</a:t>
            </a:r>
            <a:r>
              <a:rPr dirty="0" sz="800" spc="10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2F2F2F"/>
                </a:solidFill>
                <a:latin typeface="Arial MT"/>
                <a:cs typeface="Arial MT"/>
              </a:rPr>
              <a:t>Administração</a:t>
            </a:r>
            <a:r>
              <a:rPr dirty="0" sz="800" spc="7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e </a:t>
            </a:r>
            <a:r>
              <a:rPr dirty="0" sz="800" spc="-30">
                <a:solidFill>
                  <a:srgbClr val="313131"/>
                </a:solidFill>
                <a:latin typeface="Arial MT"/>
                <a:cs typeface="Arial MT"/>
              </a:rPr>
              <a:t>Operacionalização</a:t>
            </a:r>
            <a:r>
              <a:rPr dirty="0" sz="800" spc="-5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F3F3F"/>
                </a:solidFill>
                <a:latin typeface="Arial MT"/>
                <a:cs typeface="Arial MT"/>
              </a:rPr>
              <a:t>das</a:t>
            </a:r>
            <a:r>
              <a:rPr dirty="0" sz="800" spc="2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43434"/>
                </a:solidFill>
                <a:latin typeface="Arial MT"/>
                <a:cs typeface="Arial MT"/>
              </a:rPr>
              <a:t>Unidade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74344" y="5430012"/>
            <a:ext cx="5492750" cy="1022350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800" spc="-10">
                <a:solidFill>
                  <a:srgbClr val="343434"/>
                </a:solidFill>
                <a:latin typeface="Arial MT"/>
                <a:cs typeface="Arial MT"/>
              </a:rPr>
              <a:t>01.15</a:t>
            </a:r>
            <a:endParaRPr sz="80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409"/>
              </a:spcBef>
            </a:pPr>
            <a:r>
              <a:rPr dirty="0" sz="800" spc="-10">
                <a:solidFill>
                  <a:srgbClr val="313131"/>
                </a:solidFill>
                <a:latin typeface="Arial MT"/>
                <a:cs typeface="Arial MT"/>
              </a:rPr>
              <a:t>2.849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10"/>
              </a:spcBef>
              <a:tabLst>
                <a:tab pos="779780" algn="l"/>
                <a:tab pos="3870325" algn="l"/>
              </a:tabLst>
            </a:pPr>
            <a:r>
              <a:rPr dirty="0" sz="800" spc="-10">
                <a:solidFill>
                  <a:srgbClr val="2B2B2B"/>
                </a:solidFill>
                <a:latin typeface="Arial MT"/>
                <a:cs typeface="Arial MT"/>
              </a:rPr>
              <a:t>3.3.9.0.39.05</a:t>
            </a:r>
            <a:r>
              <a:rPr dirty="0" sz="800">
                <a:solidFill>
                  <a:srgbClr val="2B2B2B"/>
                </a:solidFill>
                <a:latin typeface="Arial MT"/>
                <a:cs typeface="Arial MT"/>
              </a:rPr>
              <a:t>	</a:t>
            </a:r>
            <a:r>
              <a:rPr dirty="0" sz="800" spc="-30">
                <a:solidFill>
                  <a:srgbClr val="363636"/>
                </a:solidFill>
                <a:latin typeface="Arial MT"/>
                <a:cs typeface="Arial MT"/>
              </a:rPr>
              <a:t>DEMAIS</a:t>
            </a:r>
            <a:r>
              <a:rPr dirty="0" sz="800" spc="2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2A2A2A"/>
                </a:solidFill>
                <a:latin typeface="Arial MT"/>
                <a:cs typeface="Arial MT"/>
              </a:rPr>
              <a:t>SERVICOS</a:t>
            </a:r>
            <a:r>
              <a:rPr dirty="0" sz="800" spc="-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D2D2D"/>
                </a:solidFill>
                <a:latin typeface="Arial MT"/>
                <a:cs typeface="Arial MT"/>
              </a:rPr>
              <a:t>DE</a:t>
            </a:r>
            <a:r>
              <a:rPr dirty="0" sz="800" spc="-2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313131"/>
                </a:solidFill>
                <a:latin typeface="Arial MT"/>
                <a:cs typeface="Arial MT"/>
              </a:rPr>
              <a:t>TERCEIROS</a:t>
            </a:r>
            <a:r>
              <a:rPr dirty="0" sz="800" spc="3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D3D3D"/>
                </a:solidFill>
                <a:latin typeface="Arial MT"/>
                <a:cs typeface="Arial MT"/>
              </a:rPr>
              <a:t>-</a:t>
            </a:r>
            <a:r>
              <a:rPr dirty="0" sz="800" spc="-5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33333"/>
                </a:solidFill>
                <a:latin typeface="Arial MT"/>
                <a:cs typeface="Arial MT"/>
              </a:rPr>
              <a:t>PESSOA</a:t>
            </a:r>
            <a:r>
              <a:rPr dirty="0" sz="800" spc="2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F2F2F"/>
                </a:solidFill>
                <a:latin typeface="Arial MT"/>
                <a:cs typeface="Arial MT"/>
              </a:rPr>
              <a:t>JURÍDICA</a:t>
            </a:r>
            <a:r>
              <a:rPr dirty="0" sz="800">
                <a:solidFill>
                  <a:srgbClr val="2F2F2F"/>
                </a:solidFill>
                <a:latin typeface="Arial MT"/>
                <a:cs typeface="Arial MT"/>
              </a:rPr>
              <a:t>	</a:t>
            </a:r>
            <a:r>
              <a:rPr dirty="0" sz="800" spc="-20">
                <a:solidFill>
                  <a:srgbClr val="383838"/>
                </a:solidFill>
                <a:latin typeface="Arial MT"/>
                <a:cs typeface="Arial MT"/>
              </a:rPr>
              <a:t>Recursos </a:t>
            </a:r>
            <a:r>
              <a:rPr dirty="0" sz="800" spc="-10">
                <a:solidFill>
                  <a:srgbClr val="343434"/>
                </a:solidFill>
                <a:latin typeface="Arial MT"/>
                <a:cs typeface="Arial MT"/>
              </a:rPr>
              <a:t>nâo</a:t>
            </a:r>
            <a:r>
              <a:rPr dirty="0" sz="80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43434"/>
                </a:solidFill>
                <a:latin typeface="Arial MT"/>
                <a:cs typeface="Arial MT"/>
              </a:rPr>
              <a:t>Vinculados</a:t>
            </a:r>
            <a:r>
              <a:rPr dirty="0" sz="800" spc="3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83838"/>
                </a:solidFill>
                <a:latin typeface="Arial MT"/>
                <a:cs typeface="Arial MT"/>
              </a:rPr>
              <a:t>de</a:t>
            </a:r>
            <a:r>
              <a:rPr dirty="0" sz="800" spc="-2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B2B2B"/>
                </a:solidFill>
                <a:latin typeface="Arial MT"/>
                <a:cs typeface="Arial MT"/>
              </a:rPr>
              <a:t>Imposto</a:t>
            </a:r>
            <a:endParaRPr sz="800">
              <a:latin typeface="Arial MT"/>
              <a:cs typeface="Arial MT"/>
            </a:endParaRPr>
          </a:p>
          <a:p>
            <a:pPr marL="3397885">
              <a:lnSpc>
                <a:spcPct val="100000"/>
              </a:lnSpc>
              <a:spcBef>
                <a:spcPts val="315"/>
              </a:spcBef>
            </a:pPr>
            <a:r>
              <a:rPr dirty="0" sz="800" spc="-20" b="1">
                <a:solidFill>
                  <a:srgbClr val="313131"/>
                </a:solidFill>
                <a:latin typeface="Arial"/>
                <a:cs typeface="Arial"/>
              </a:rPr>
              <a:t>Total</a:t>
            </a:r>
            <a:r>
              <a:rPr dirty="0" sz="800" spc="-25" b="1">
                <a:solidFill>
                  <a:srgbClr val="313131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333333"/>
                </a:solidFill>
                <a:latin typeface="Arial"/>
                <a:cs typeface="Arial"/>
              </a:rPr>
              <a:t>do</a:t>
            </a:r>
            <a:r>
              <a:rPr dirty="0" sz="800" spc="-35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800" spc="-25" b="1">
                <a:solidFill>
                  <a:srgbClr val="2F2F2F"/>
                </a:solidFill>
                <a:latin typeface="Arial"/>
                <a:cs typeface="Arial"/>
              </a:rPr>
              <a:t>Projeto</a:t>
            </a:r>
            <a:r>
              <a:rPr dirty="0" sz="800" spc="15" b="1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383838"/>
                </a:solidFill>
                <a:latin typeface="Arial"/>
                <a:cs typeface="Arial"/>
              </a:rPr>
              <a:t>/</a:t>
            </a:r>
            <a:r>
              <a:rPr dirty="0" sz="800" spc="-40" b="1">
                <a:solidFill>
                  <a:srgbClr val="383838"/>
                </a:solidFill>
                <a:latin typeface="Arial"/>
                <a:cs typeface="Arial"/>
              </a:rPr>
              <a:t> </a:t>
            </a:r>
            <a:r>
              <a:rPr dirty="0" sz="800" spc="-30" b="1">
                <a:solidFill>
                  <a:srgbClr val="2D2D2D"/>
                </a:solidFill>
                <a:latin typeface="Arial"/>
                <a:cs typeface="Arial"/>
              </a:rPr>
              <a:t>Atividade</a:t>
            </a:r>
            <a:r>
              <a:rPr dirty="0" sz="800" spc="-5" b="1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dirty="0" sz="800" spc="-25" b="1">
                <a:solidFill>
                  <a:srgbClr val="3A3A3A"/>
                </a:solidFill>
                <a:latin typeface="Arial"/>
                <a:cs typeface="Arial"/>
              </a:rPr>
              <a:t>R$</a:t>
            </a:r>
            <a:endParaRPr sz="800">
              <a:latin typeface="Arial"/>
              <a:cs typeface="Arial"/>
            </a:endParaRPr>
          </a:p>
          <a:p>
            <a:pPr marL="3394710">
              <a:lnSpc>
                <a:spcPct val="100000"/>
              </a:lnSpc>
              <a:spcBef>
                <a:spcPts val="380"/>
              </a:spcBef>
            </a:pPr>
            <a:r>
              <a:rPr dirty="0" sz="800">
                <a:solidFill>
                  <a:srgbClr val="2D2D2D"/>
                </a:solidFill>
                <a:latin typeface="Arial MT"/>
                <a:cs typeface="Arial MT"/>
              </a:rPr>
              <a:t>Total</a:t>
            </a:r>
            <a:r>
              <a:rPr dirty="0" sz="800" spc="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33333"/>
                </a:solidFill>
                <a:latin typeface="Arial MT"/>
                <a:cs typeface="Arial MT"/>
              </a:rPr>
              <a:t>da</a:t>
            </a:r>
            <a:r>
              <a:rPr dirty="0" sz="800" spc="-3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D2D2D"/>
                </a:solidFill>
                <a:latin typeface="Arial MT"/>
                <a:cs typeface="Arial MT"/>
              </a:rPr>
              <a:t>Unidade</a:t>
            </a:r>
            <a:r>
              <a:rPr dirty="0" sz="800" spc="254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B3B3B"/>
                </a:solidFill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3780790">
              <a:lnSpc>
                <a:spcPct val="100000"/>
              </a:lnSpc>
              <a:spcBef>
                <a:spcPts val="265"/>
              </a:spcBef>
            </a:pPr>
            <a:r>
              <a:rPr dirty="0" sz="800">
                <a:solidFill>
                  <a:srgbClr val="383838"/>
                </a:solidFill>
                <a:latin typeface="Arial MT"/>
                <a:cs typeface="Arial MT"/>
              </a:rPr>
              <a:t>Valor</a:t>
            </a:r>
            <a:r>
              <a:rPr dirty="0" sz="800" spc="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33333"/>
                </a:solidFill>
                <a:latin typeface="Arial MT"/>
                <a:cs typeface="Arial MT"/>
              </a:rPr>
              <a:t>Total</a:t>
            </a:r>
            <a:r>
              <a:rPr dirty="0" sz="800" spc="-1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Suplementado</a:t>
            </a:r>
            <a:r>
              <a:rPr dirty="0" sz="800" spc="3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D3D3D"/>
                </a:solidFill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277302" y="5777484"/>
            <a:ext cx="506730" cy="675005"/>
          </a:xfrm>
          <a:prstGeom prst="rect">
            <a:avLst/>
          </a:prstGeom>
        </p:spPr>
        <p:txBody>
          <a:bodyPr wrap="square" lIns="0" tIns="52069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409"/>
              </a:spcBef>
            </a:pPr>
            <a:r>
              <a:rPr dirty="0" sz="800" spc="-30">
                <a:solidFill>
                  <a:srgbClr val="313131"/>
                </a:solidFill>
                <a:latin typeface="Arial MT"/>
                <a:cs typeface="Arial MT"/>
              </a:rPr>
              <a:t>315.000,00</a:t>
            </a:r>
            <a:endParaRPr sz="800">
              <a:latin typeface="Arial MT"/>
              <a:cs typeface="Arial MT"/>
            </a:endParaRPr>
          </a:p>
          <a:p>
            <a:pPr marL="15875">
              <a:lnSpc>
                <a:spcPct val="100000"/>
              </a:lnSpc>
              <a:spcBef>
                <a:spcPts val="315"/>
              </a:spcBef>
            </a:pPr>
            <a:r>
              <a:rPr dirty="0" sz="800" spc="-30" b="1">
                <a:solidFill>
                  <a:srgbClr val="2D2D2D"/>
                </a:solidFill>
                <a:latin typeface="Arial"/>
                <a:cs typeface="Arial"/>
              </a:rPr>
              <a:t>315.000,00</a:t>
            </a:r>
            <a:endParaRPr sz="800">
              <a:latin typeface="Arial"/>
              <a:cs typeface="Arial"/>
            </a:endParaRPr>
          </a:p>
          <a:p>
            <a:pPr marL="15240">
              <a:lnSpc>
                <a:spcPct val="100000"/>
              </a:lnSpc>
              <a:spcBef>
                <a:spcPts val="380"/>
              </a:spcBef>
            </a:pPr>
            <a:r>
              <a:rPr dirty="0" sz="800" spc="-30">
                <a:solidFill>
                  <a:srgbClr val="2D2D2D"/>
                </a:solidFill>
                <a:latin typeface="Arial MT"/>
                <a:cs typeface="Arial MT"/>
              </a:rPr>
              <a:t>315.000,00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65"/>
              </a:spcBef>
            </a:pPr>
            <a:r>
              <a:rPr dirty="0" sz="800" spc="-45">
                <a:solidFill>
                  <a:srgbClr val="2A2A2A"/>
                </a:solidFill>
                <a:latin typeface="Arial MT"/>
                <a:cs typeface="Arial MT"/>
              </a:rPr>
              <a:t>885.08Q,00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892705" y="6496811"/>
            <a:ext cx="5748655" cy="272415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462280" marR="5080" indent="-450215">
              <a:lnSpc>
                <a:spcPct val="102499"/>
              </a:lnSpc>
              <a:spcBef>
                <a:spcPts val="75"/>
              </a:spcBef>
            </a:pPr>
            <a:r>
              <a:rPr dirty="0" sz="800" spc="-20">
                <a:solidFill>
                  <a:srgbClr val="313131"/>
                </a:solidFill>
                <a:latin typeface="Arial MT"/>
                <a:cs typeface="Arial MT"/>
              </a:rPr>
              <a:t>Artigo</a:t>
            </a:r>
            <a:r>
              <a:rPr dirty="0" sz="800" spc="-4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B3B3B"/>
                </a:solidFill>
                <a:latin typeface="Arial MT"/>
                <a:cs typeface="Arial MT"/>
              </a:rPr>
              <a:t>2º</a:t>
            </a:r>
            <a:r>
              <a:rPr dirty="0" sz="800" spc="-4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94949"/>
                </a:solidFill>
                <a:latin typeface="Arial MT"/>
                <a:cs typeface="Arial MT"/>
              </a:rPr>
              <a:t>-</a:t>
            </a:r>
            <a:r>
              <a:rPr dirty="0" sz="800" spc="-7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A3A3A"/>
                </a:solidFill>
                <a:latin typeface="Arial MT"/>
                <a:cs typeface="Arial MT"/>
              </a:rPr>
              <a:t>As</a:t>
            </a:r>
            <a:r>
              <a:rPr dirty="0" sz="800" spc="-3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D2D2D"/>
                </a:solidFill>
                <a:latin typeface="Arial MT"/>
                <a:cs typeface="Arial MT"/>
              </a:rPr>
              <a:t>despesas</a:t>
            </a:r>
            <a:r>
              <a:rPr dirty="0" sz="800" spc="2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D2D2D"/>
                </a:solidFill>
                <a:latin typeface="Arial MT"/>
                <a:cs typeface="Arial MT"/>
              </a:rPr>
              <a:t>decorrentes</a:t>
            </a:r>
            <a:r>
              <a:rPr dirty="0" sz="800" spc="4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33333"/>
                </a:solidFill>
                <a:latin typeface="Arial MT"/>
                <a:cs typeface="Arial MT"/>
              </a:rPr>
              <a:t>da</a:t>
            </a:r>
            <a:r>
              <a:rPr dirty="0" sz="800" spc="-2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F2F2F"/>
                </a:solidFill>
                <a:latin typeface="Arial MT"/>
                <a:cs typeface="Arial MT"/>
              </a:rPr>
              <a:t>abertura</a:t>
            </a:r>
            <a:r>
              <a:rPr dirty="0" sz="800" spc="1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43434"/>
                </a:solidFill>
                <a:latin typeface="Arial MT"/>
                <a:cs typeface="Arial MT"/>
              </a:rPr>
              <a:t>do</a:t>
            </a:r>
            <a:r>
              <a:rPr dirty="0" sz="800" spc="-2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83838"/>
                </a:solidFill>
                <a:latin typeface="Arial MT"/>
                <a:cs typeface="Arial MT"/>
              </a:rPr>
              <a:t>presente</a:t>
            </a:r>
            <a:r>
              <a:rPr dirty="0" sz="800" spc="2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63636"/>
                </a:solidFill>
                <a:latin typeface="Arial MT"/>
                <a:cs typeface="Arial MT"/>
              </a:rPr>
              <a:t>crédito</a:t>
            </a:r>
            <a:r>
              <a:rPr dirty="0" sz="800" spc="-1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2F2F2F"/>
                </a:solidFill>
                <a:latin typeface="Arial MT"/>
                <a:cs typeface="Arial MT"/>
              </a:rPr>
              <a:t>suplementar,</a:t>
            </a:r>
            <a:r>
              <a:rPr dirty="0" sz="800" spc="5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63636"/>
                </a:solidFill>
                <a:latin typeface="Arial MT"/>
                <a:cs typeface="Arial MT"/>
              </a:rPr>
              <a:t>serão</a:t>
            </a:r>
            <a:r>
              <a:rPr dirty="0" sz="800" spc="-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63636"/>
                </a:solidFill>
                <a:latin typeface="Arial MT"/>
                <a:cs typeface="Arial MT"/>
              </a:rPr>
              <a:t>cobertas</a:t>
            </a:r>
            <a:r>
              <a:rPr dirty="0" sz="800" spc="3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13131"/>
                </a:solidFill>
                <a:latin typeface="Arial MT"/>
                <a:cs typeface="Arial MT"/>
              </a:rPr>
              <a:t>com</a:t>
            </a:r>
            <a:r>
              <a:rPr dirty="0" sz="800" spc="-1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43434"/>
                </a:solidFill>
                <a:latin typeface="Arial MT"/>
                <a:cs typeface="Arial MT"/>
              </a:rPr>
              <a:t>recursos</a:t>
            </a:r>
            <a:r>
              <a:rPr dirty="0" sz="80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43434"/>
                </a:solidFill>
                <a:latin typeface="Arial MT"/>
                <a:cs typeface="Arial MT"/>
              </a:rPr>
              <a:t>de</a:t>
            </a:r>
            <a:r>
              <a:rPr dirty="0" sz="800" spc="-2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D2D2D"/>
                </a:solidFill>
                <a:latin typeface="Arial MT"/>
                <a:cs typeface="Arial MT"/>
              </a:rPr>
              <a:t>que</a:t>
            </a:r>
            <a:r>
              <a:rPr dirty="0" sz="800" spc="-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13131"/>
                </a:solidFill>
                <a:latin typeface="Arial MT"/>
                <a:cs typeface="Arial MT"/>
              </a:rPr>
              <a:t>trata</a:t>
            </a:r>
            <a:r>
              <a:rPr dirty="0" sz="800" spc="-1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43434"/>
                </a:solidFill>
                <a:latin typeface="Arial MT"/>
                <a:cs typeface="Arial MT"/>
              </a:rPr>
              <a:t>o</a:t>
            </a:r>
            <a:r>
              <a:rPr dirty="0" sz="800" spc="-3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A2A2A"/>
                </a:solidFill>
                <a:latin typeface="Arial MT"/>
                <a:cs typeface="Arial MT"/>
              </a:rPr>
              <a:t>Artigo </a:t>
            </a:r>
            <a:r>
              <a:rPr dirty="0" sz="800" spc="-20">
                <a:solidFill>
                  <a:srgbClr val="3F3F3F"/>
                </a:solidFill>
                <a:latin typeface="Arial MT"/>
                <a:cs typeface="Arial MT"/>
              </a:rPr>
              <a:t>43</a:t>
            </a:r>
            <a:r>
              <a:rPr dirty="0" sz="800" spc="-4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63636"/>
                </a:solidFill>
                <a:latin typeface="Arial MT"/>
                <a:cs typeface="Arial MT"/>
              </a:rPr>
              <a:t>parágrafo</a:t>
            </a:r>
            <a:r>
              <a:rPr dirty="0" sz="800" spc="1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24242"/>
                </a:solidFill>
                <a:latin typeface="Arial MT"/>
                <a:cs typeface="Arial MT"/>
              </a:rPr>
              <a:t>1º</a:t>
            </a:r>
            <a:r>
              <a:rPr dirty="0" sz="800" spc="-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444444"/>
                </a:solidFill>
                <a:latin typeface="Arial MT"/>
                <a:cs typeface="Arial MT"/>
              </a:rPr>
              <a:t>da</a:t>
            </a:r>
            <a:r>
              <a:rPr dirty="0" sz="800" spc="-3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B2B2B"/>
                </a:solidFill>
                <a:latin typeface="Arial MT"/>
                <a:cs typeface="Arial MT"/>
              </a:rPr>
              <a:t>Lei</a:t>
            </a:r>
            <a:r>
              <a:rPr dirty="0" sz="800" spc="-4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13131"/>
                </a:solidFill>
                <a:latin typeface="Arial MT"/>
                <a:cs typeface="Arial MT"/>
              </a:rPr>
              <a:t>Federal</a:t>
            </a:r>
            <a:r>
              <a:rPr dirty="0" sz="800" spc="2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63636"/>
                </a:solidFill>
                <a:latin typeface="Arial MT"/>
                <a:cs typeface="Arial MT"/>
              </a:rPr>
              <a:t>N°</a:t>
            </a:r>
            <a:r>
              <a:rPr dirty="0" sz="800" spc="-3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33333"/>
                </a:solidFill>
                <a:latin typeface="Arial MT"/>
                <a:cs typeface="Arial MT"/>
              </a:rPr>
              <a:t>4.320/64,</a:t>
            </a:r>
            <a:r>
              <a:rPr dirty="0" sz="800" spc="-1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83838"/>
                </a:solidFill>
                <a:latin typeface="Arial MT"/>
                <a:cs typeface="Arial MT"/>
              </a:rPr>
              <a:t>Inciso</a:t>
            </a:r>
            <a:r>
              <a:rPr dirty="0" sz="800" spc="-1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D3D3D"/>
                </a:solidFill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736520" y="6835140"/>
            <a:ext cx="1586865" cy="3670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26390" marR="5080" indent="-314325">
              <a:lnSpc>
                <a:spcPct val="140000"/>
              </a:lnSpc>
              <a:spcBef>
                <a:spcPts val="100"/>
              </a:spcBef>
            </a:pPr>
            <a:r>
              <a:rPr dirty="0" sz="800" spc="-10">
                <a:solidFill>
                  <a:srgbClr val="2D2D2D"/>
                </a:solidFill>
                <a:latin typeface="Arial MT"/>
                <a:cs typeface="Arial MT"/>
              </a:rPr>
              <a:t>Inciso:</a:t>
            </a:r>
            <a:r>
              <a:rPr dirty="0" sz="800" spc="2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B3B3B"/>
                </a:solidFill>
                <a:latin typeface="Arial MT"/>
                <a:cs typeface="Arial MT"/>
              </a:rPr>
              <a:t>Il</a:t>
            </a:r>
            <a:r>
              <a:rPr dirty="0" sz="800" spc="-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63636"/>
                </a:solidFill>
                <a:latin typeface="Arial MT"/>
                <a:cs typeface="Arial MT"/>
              </a:rPr>
              <a:t>-</a:t>
            </a:r>
            <a:r>
              <a:rPr dirty="0" sz="800" spc="-6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82828"/>
                </a:solidFill>
                <a:latin typeface="Arial MT"/>
                <a:cs typeface="Arial MT"/>
              </a:rPr>
              <a:t>Excesso</a:t>
            </a:r>
            <a:r>
              <a:rPr dirty="0" sz="800" spc="-1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de</a:t>
            </a:r>
            <a:r>
              <a:rPr dirty="0" sz="800" spc="-2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63636"/>
                </a:solidFill>
                <a:latin typeface="Arial MT"/>
                <a:cs typeface="Arial MT"/>
              </a:rPr>
              <a:t>Arrecadação:</a:t>
            </a:r>
            <a:r>
              <a:rPr dirty="0" sz="800">
                <a:solidFill>
                  <a:srgbClr val="363636"/>
                </a:solidFill>
                <a:latin typeface="Arial MT"/>
                <a:cs typeface="Arial MT"/>
              </a:rPr>
              <a:t> III</a:t>
            </a:r>
            <a:r>
              <a:rPr dirty="0" sz="800" spc="-5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B3B3B"/>
                </a:solidFill>
                <a:latin typeface="Arial MT"/>
                <a:cs typeface="Arial MT"/>
              </a:rPr>
              <a:t>-</a:t>
            </a:r>
            <a:r>
              <a:rPr dirty="0" sz="800" spc="4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313131"/>
                </a:solidFill>
                <a:latin typeface="Arial MT"/>
                <a:cs typeface="Arial MT"/>
              </a:rPr>
              <a:t>Anulação</a:t>
            </a:r>
            <a:r>
              <a:rPr dirty="0" sz="800" spc="2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83838"/>
                </a:solidFill>
                <a:latin typeface="Arial MT"/>
                <a:cs typeface="Arial MT"/>
              </a:rPr>
              <a:t>de</a:t>
            </a:r>
            <a:r>
              <a:rPr dirty="0" sz="800" spc="-4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83838"/>
                </a:solidFill>
                <a:latin typeface="Arial MT"/>
                <a:cs typeface="Arial MT"/>
              </a:rPr>
              <a:t>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452397" y="7177317"/>
            <a:ext cx="2588895" cy="363855"/>
          </a:xfrm>
          <a:prstGeom prst="rect">
            <a:avLst/>
          </a:prstGeom>
        </p:spPr>
        <p:txBody>
          <a:bodyPr wrap="square" lIns="0" tIns="450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5"/>
              </a:spcBef>
            </a:pPr>
            <a:r>
              <a:rPr dirty="0" u="sng" sz="800" spc="-30" b="1">
                <a:solidFill>
                  <a:srgbClr val="2D2D2D"/>
                </a:solidFill>
                <a:uFill>
                  <a:solidFill>
                    <a:srgbClr val="3F4448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15" b="1">
                <a:solidFill>
                  <a:srgbClr val="2D2D2D"/>
                </a:solidFill>
                <a:uFill>
                  <a:solidFill>
                    <a:srgbClr val="3F4448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solidFill>
                  <a:srgbClr val="2F2F2F"/>
                </a:solidFill>
                <a:uFill>
                  <a:solidFill>
                    <a:srgbClr val="3F4448"/>
                  </a:solidFill>
                </a:uFill>
                <a:latin typeface="Arial"/>
                <a:cs typeface="Arial"/>
              </a:rPr>
              <a:t>Anuladas</a:t>
            </a:r>
            <a:r>
              <a:rPr dirty="0" u="sng" sz="800" spc="500" b="1">
                <a:solidFill>
                  <a:srgbClr val="2F2F2F"/>
                </a:solidFill>
                <a:uFill>
                  <a:solidFill>
                    <a:srgbClr val="3F4448"/>
                  </a:solidFill>
                </a:uFill>
                <a:latin typeface="Arial"/>
                <a:cs typeface="Arial"/>
              </a:rPr>
              <a:t> </a:t>
            </a:r>
            <a:endParaRPr sz="800">
              <a:latin typeface="Arial"/>
              <a:cs typeface="Arial"/>
            </a:endParaRPr>
          </a:p>
          <a:p>
            <a:pPr marL="59690">
              <a:lnSpc>
                <a:spcPct val="100000"/>
              </a:lnSpc>
              <a:spcBef>
                <a:spcPts val="305"/>
              </a:spcBef>
            </a:pPr>
            <a:r>
              <a:rPr dirty="0" sz="950" spc="-10" b="1">
                <a:solidFill>
                  <a:srgbClr val="242424"/>
                </a:solidFill>
                <a:latin typeface="Arial"/>
                <a:cs typeface="Arial"/>
              </a:rPr>
              <a:t>PREFEITURA</a:t>
            </a:r>
            <a:r>
              <a:rPr dirty="0" sz="950" spc="60" b="1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282828"/>
                </a:solidFill>
                <a:latin typeface="Arial"/>
                <a:cs typeface="Arial"/>
              </a:rPr>
              <a:t>MUNICIPAL</a:t>
            </a:r>
            <a:r>
              <a:rPr dirty="0" sz="950" spc="30" b="1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2A2A2A"/>
                </a:solidFill>
                <a:latin typeface="Arial"/>
                <a:cs typeface="Arial"/>
              </a:rPr>
              <a:t>DE</a:t>
            </a:r>
            <a:r>
              <a:rPr dirty="0" sz="950" spc="-20" b="1">
                <a:solidFill>
                  <a:srgbClr val="2A2A2A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212121"/>
                </a:solidFill>
                <a:latin typeface="Arial"/>
                <a:cs typeface="Arial"/>
              </a:rPr>
              <a:t>SEROPEDICA</a:t>
            </a:r>
            <a:endParaRPr sz="950">
              <a:latin typeface="Arial"/>
              <a:cs typeface="Arial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3819792" y="6832092"/>
            <a:ext cx="631825" cy="373380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800" spc="-30">
                <a:solidFill>
                  <a:srgbClr val="2F2F2F"/>
                </a:solidFill>
                <a:latin typeface="Arial MT"/>
                <a:cs typeface="Arial MT"/>
              </a:rPr>
              <a:t>R$885.000,00</a:t>
            </a:r>
            <a:endParaRPr sz="80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409"/>
              </a:spcBef>
            </a:pPr>
            <a:r>
              <a:rPr dirty="0" sz="800" spc="-10">
                <a:solidFill>
                  <a:srgbClr val="333333"/>
                </a:solidFill>
                <a:latin typeface="Arial MT"/>
                <a:cs typeface="Arial MT"/>
              </a:rPr>
              <a:t>$885.000,00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76144" y="5218143"/>
            <a:ext cx="2170176" cy="1386021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414527" y="9444746"/>
            <a:ext cx="2771140" cy="0"/>
          </a:xfrm>
          <a:custGeom>
            <a:avLst/>
            <a:gdLst/>
            <a:ahLst/>
            <a:cxnLst/>
            <a:rect l="l" t="t" r="r" b="b"/>
            <a:pathLst>
              <a:path w="2771140" h="0">
                <a:moveTo>
                  <a:pt x="0" y="0"/>
                </a:moveTo>
                <a:lnTo>
                  <a:pt x="2770632" y="0"/>
                </a:lnTo>
              </a:path>
            </a:pathLst>
          </a:custGeom>
          <a:ln w="9138">
            <a:solidFill>
              <a:srgbClr val="4B4B4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3240023" y="9441701"/>
            <a:ext cx="3575685" cy="0"/>
          </a:xfrm>
          <a:custGeom>
            <a:avLst/>
            <a:gdLst/>
            <a:ahLst/>
            <a:cxnLst/>
            <a:rect l="l" t="t" r="r" b="b"/>
            <a:pathLst>
              <a:path w="3575684" h="0">
                <a:moveTo>
                  <a:pt x="0" y="0"/>
                </a:moveTo>
                <a:lnTo>
                  <a:pt x="3575304" y="0"/>
                </a:lnTo>
              </a:path>
            </a:pathLst>
          </a:custGeom>
          <a:ln w="9138">
            <a:solidFill>
              <a:srgbClr val="4B4B4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423672" y="1183449"/>
            <a:ext cx="2849880" cy="0"/>
          </a:xfrm>
          <a:custGeom>
            <a:avLst/>
            <a:gdLst/>
            <a:ahLst/>
            <a:cxnLst/>
            <a:rect l="l" t="t" r="r" b="b"/>
            <a:pathLst>
              <a:path w="2849879" h="0">
                <a:moveTo>
                  <a:pt x="0" y="0"/>
                </a:moveTo>
                <a:lnTo>
                  <a:pt x="2849880" y="0"/>
                </a:lnTo>
              </a:path>
            </a:pathLst>
          </a:custGeom>
          <a:ln w="9138">
            <a:solidFill>
              <a:srgbClr val="4B4B4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3334511" y="1174310"/>
            <a:ext cx="3493135" cy="0"/>
          </a:xfrm>
          <a:custGeom>
            <a:avLst/>
            <a:gdLst/>
            <a:ahLst/>
            <a:cxnLst/>
            <a:rect l="l" t="t" r="r" b="b"/>
            <a:pathLst>
              <a:path w="3493134" h="0">
                <a:moveTo>
                  <a:pt x="0" y="0"/>
                </a:moveTo>
                <a:lnTo>
                  <a:pt x="3493008" y="0"/>
                </a:lnTo>
              </a:path>
            </a:pathLst>
          </a:custGeom>
          <a:ln w="9138">
            <a:solidFill>
              <a:srgbClr val="4B4B4F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7" name="object 7" descr=""/>
          <p:cNvGrpSpPr/>
          <p:nvPr/>
        </p:nvGrpSpPr>
        <p:grpSpPr>
          <a:xfrm>
            <a:off x="493776" y="463022"/>
            <a:ext cx="680085" cy="567055"/>
            <a:chOff x="493776" y="463022"/>
            <a:chExt cx="680085" cy="567055"/>
          </a:xfrm>
        </p:grpSpPr>
        <p:pic>
          <p:nvPicPr>
            <p:cNvPr id="8" name="object 8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93776" y="688441"/>
              <a:ext cx="600455" cy="341174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24840" y="463022"/>
              <a:ext cx="390144" cy="210187"/>
            </a:xfrm>
            <a:prstGeom prst="rect">
              <a:avLst/>
            </a:prstGeom>
          </p:spPr>
        </p:pic>
        <p:pic>
          <p:nvPicPr>
            <p:cNvPr id="10" name="object 10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73024" y="667118"/>
              <a:ext cx="600456" cy="295481"/>
            </a:xfrm>
            <a:prstGeom prst="rect">
              <a:avLst/>
            </a:prstGeom>
          </p:spPr>
        </p:pic>
      </p:grpSp>
      <p:sp>
        <p:nvSpPr>
          <p:cNvPr id="11" name="object 11" descr=""/>
          <p:cNvSpPr txBox="1"/>
          <p:nvPr/>
        </p:nvSpPr>
        <p:spPr>
          <a:xfrm>
            <a:off x="694503" y="267804"/>
            <a:ext cx="236854" cy="200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solidFill>
                  <a:srgbClr val="2B2B2B"/>
                </a:solidFill>
                <a:latin typeface="Arial MT"/>
                <a:cs typeface="Arial MT"/>
              </a:rPr>
              <a:t>,</a:t>
            </a:r>
            <a:r>
              <a:rPr dirty="0" sz="1150" spc="2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1150">
                <a:solidFill>
                  <a:srgbClr val="2A2A2A"/>
                </a:solidFill>
                <a:latin typeface="Arial MT"/>
                <a:cs typeface="Arial MT"/>
              </a:rPr>
              <a:t>,</a:t>
            </a:r>
            <a:r>
              <a:rPr dirty="0" sz="1150" spc="2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1150" spc="-50">
                <a:solidFill>
                  <a:srgbClr val="313131"/>
                </a:solidFill>
                <a:latin typeface="Arial MT"/>
                <a:cs typeface="Arial MT"/>
              </a:rPr>
              <a:t>,</a:t>
            </a:r>
            <a:endParaRPr sz="115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2895001" y="9464805"/>
            <a:ext cx="288925" cy="103505"/>
          </a:xfrm>
          <a:prstGeom prst="rect">
            <a:avLst/>
          </a:prstGeom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550">
                <a:solidFill>
                  <a:srgbClr val="3A3A3A"/>
                </a:solidFill>
                <a:latin typeface="Arial MT"/>
                <a:cs typeface="Arial MT"/>
              </a:rPr>
              <a:t>Serv</a:t>
            </a:r>
            <a:r>
              <a:rPr dirty="0" sz="550" spc="-8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550" spc="-40">
                <a:solidFill>
                  <a:srgbClr val="3B3B3B"/>
                </a:solidFill>
                <a:latin typeface="Arial MT"/>
                <a:cs typeface="Arial MT"/>
              </a:rPr>
              <a:t>ato›: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25"/>
              <a:t>Página</a:t>
            </a:r>
            <a:r>
              <a:rPr dirty="0"/>
              <a:t> </a:t>
            </a:r>
            <a:fld id="{81D60167-4931-47E6-BA6A-407CBD079E47}" type="slidenum">
              <a:rPr dirty="0">
                <a:solidFill>
                  <a:srgbClr val="333333"/>
                </a:solidFill>
              </a:rPr>
              <a:t>2</a:t>
            </a:fld>
            <a:r>
              <a:rPr dirty="0" spc="-30">
                <a:solidFill>
                  <a:srgbClr val="333333"/>
                </a:solidFill>
              </a:rPr>
              <a:t> </a:t>
            </a:r>
            <a:r>
              <a:rPr dirty="0" spc="-10">
                <a:solidFill>
                  <a:srgbClr val="424242"/>
                </a:solidFill>
              </a:rPr>
              <a:t>de</a:t>
            </a:r>
            <a:r>
              <a:rPr dirty="0">
                <a:solidFill>
                  <a:srgbClr val="424242"/>
                </a:solidFill>
              </a:rPr>
              <a:t> </a:t>
            </a:r>
            <a:r>
              <a:rPr dirty="0" spc="-50">
                <a:solidFill>
                  <a:srgbClr val="444444"/>
                </a:solidFill>
              </a:rPr>
              <a:t>2</a:t>
            </a:r>
          </a:p>
        </p:txBody>
      </p:sp>
      <p:sp>
        <p:nvSpPr>
          <p:cNvPr id="12" name="object 12" descr=""/>
          <p:cNvSpPr txBox="1"/>
          <p:nvPr/>
        </p:nvSpPr>
        <p:spPr>
          <a:xfrm>
            <a:off x="1289952" y="267804"/>
            <a:ext cx="3052445" cy="551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solidFill>
                  <a:srgbClr val="2A2A2A"/>
                </a:solidFill>
                <a:latin typeface="Arial MT"/>
                <a:cs typeface="Arial MT"/>
              </a:rPr>
              <a:t>PREFEITURA</a:t>
            </a:r>
            <a:r>
              <a:rPr dirty="0" sz="1150" spc="12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1150">
                <a:solidFill>
                  <a:srgbClr val="232323"/>
                </a:solidFill>
                <a:latin typeface="Arial MT"/>
                <a:cs typeface="Arial MT"/>
              </a:rPr>
              <a:t>MUNICIPAL</a:t>
            </a:r>
            <a:r>
              <a:rPr dirty="0" sz="1150" spc="3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1150">
                <a:solidFill>
                  <a:srgbClr val="282828"/>
                </a:solidFill>
                <a:latin typeface="Arial MT"/>
                <a:cs typeface="Arial MT"/>
              </a:rPr>
              <a:t>DE</a:t>
            </a:r>
            <a:r>
              <a:rPr dirty="0" sz="1150" spc="2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1150" spc="-10">
                <a:solidFill>
                  <a:srgbClr val="232323"/>
                </a:solidFill>
                <a:latin typeface="Arial MT"/>
                <a:cs typeface="Arial MT"/>
              </a:rPr>
              <a:t>SEROPEDICA</a:t>
            </a:r>
            <a:endParaRPr sz="1150">
              <a:latin typeface="Arial MT"/>
              <a:cs typeface="Arial MT"/>
            </a:endParaRPr>
          </a:p>
          <a:p>
            <a:pPr marL="15240" marR="1934210" indent="-3175">
              <a:lnSpc>
                <a:spcPct val="122400"/>
              </a:lnSpc>
              <a:spcBef>
                <a:spcPts val="409"/>
              </a:spcBef>
            </a:pP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Rua</a:t>
            </a:r>
            <a:r>
              <a:rPr dirty="0" sz="800" spc="-1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Maria</a:t>
            </a:r>
            <a:r>
              <a:rPr dirty="0" sz="800" spc="3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D2D2D"/>
                </a:solidFill>
                <a:latin typeface="Arial MT"/>
                <a:cs typeface="Arial MT"/>
              </a:rPr>
              <a:t>Lourenço,</a:t>
            </a:r>
            <a:r>
              <a:rPr dirty="0" sz="800" spc="-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43434"/>
                </a:solidFill>
                <a:latin typeface="Arial MT"/>
                <a:cs typeface="Arial MT"/>
              </a:rPr>
              <a:t>18</a:t>
            </a:r>
            <a:r>
              <a:rPr dirty="0" sz="800" spc="-1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13131"/>
                </a:solidFill>
                <a:latin typeface="Arial MT"/>
                <a:cs typeface="Arial MT"/>
              </a:rPr>
              <a:t>Fazenda</a:t>
            </a:r>
            <a:r>
              <a:rPr dirty="0" sz="800" spc="-2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A2A2A"/>
                </a:solidFill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55438" y="1952539"/>
            <a:ext cx="2591435" cy="351155"/>
          </a:xfrm>
          <a:prstGeom prst="rect">
            <a:avLst/>
          </a:prstGeom>
        </p:spPr>
        <p:txBody>
          <a:bodyPr wrap="square" lIns="0" tIns="419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 u="sng" sz="750">
                <a:solidFill>
                  <a:srgbClr val="282828"/>
                </a:solidFill>
                <a:uFill>
                  <a:solidFill>
                    <a:srgbClr val="3F4448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750" spc="160">
                <a:solidFill>
                  <a:srgbClr val="282828"/>
                </a:solidFill>
                <a:uFill>
                  <a:solidFill>
                    <a:srgbClr val="3F444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10">
                <a:solidFill>
                  <a:srgbClr val="313131"/>
                </a:solidFill>
                <a:uFill>
                  <a:solidFill>
                    <a:srgbClr val="3F4448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750" spc="500">
                <a:solidFill>
                  <a:srgbClr val="313131"/>
                </a:solidFill>
                <a:uFill>
                  <a:solidFill>
                    <a:srgbClr val="3F4448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9055">
              <a:lnSpc>
                <a:spcPct val="100000"/>
              </a:lnSpc>
              <a:spcBef>
                <a:spcPts val="290"/>
              </a:spcBef>
            </a:pPr>
            <a:r>
              <a:rPr dirty="0" sz="950">
                <a:solidFill>
                  <a:srgbClr val="2F2F2F"/>
                </a:solidFill>
                <a:latin typeface="Arial MT"/>
                <a:cs typeface="Arial MT"/>
              </a:rPr>
              <a:t>PREFEITURA</a:t>
            </a:r>
            <a:r>
              <a:rPr dirty="0" sz="950" spc="8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2A2A2A"/>
                </a:solidFill>
                <a:latin typeface="Arial MT"/>
                <a:cs typeface="Arial MT"/>
              </a:rPr>
              <a:t>MUNICIPAL</a:t>
            </a:r>
            <a:r>
              <a:rPr dirty="0" sz="950" spc="6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313131"/>
                </a:solidFill>
                <a:latin typeface="Arial MT"/>
                <a:cs typeface="Arial MT"/>
              </a:rPr>
              <a:t>DE </a:t>
            </a:r>
            <a:r>
              <a:rPr dirty="0" sz="950" spc="-10">
                <a:solidFill>
                  <a:srgbClr val="2A2A2A"/>
                </a:solidFill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14" name="object 14" descr=""/>
          <p:cNvGraphicFramePr>
            <a:graphicFrameLocks noGrp="1"/>
          </p:cNvGraphicFramePr>
          <p:nvPr/>
        </p:nvGraphicFramePr>
        <p:xfrm>
          <a:off x="556740" y="2317624"/>
          <a:ext cx="6329045" cy="24447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8980"/>
                <a:gridCol w="2423795"/>
                <a:gridCol w="2469515"/>
                <a:gridCol w="630554"/>
              </a:tblGrid>
              <a:tr h="143510">
                <a:tc>
                  <a:txBody>
                    <a:bodyPr/>
                    <a:lstStyle/>
                    <a:p>
                      <a:pPr marL="33020">
                        <a:lnSpc>
                          <a:spcPts val="885"/>
                        </a:lnSpc>
                      </a:pPr>
                      <a:r>
                        <a:rPr dirty="0" sz="80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01.31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74930">
                        <a:lnSpc>
                          <a:spcPts val="885"/>
                        </a:lnSpc>
                      </a:pPr>
                      <a:r>
                        <a:rPr dirty="0" sz="80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800" spc="5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80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Cultura</a:t>
                      </a:r>
                      <a:r>
                        <a:rPr dirty="0" sz="800" spc="4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Turismo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2.899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2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Proieto</a:t>
                      </a:r>
                      <a:r>
                        <a:rPr dirty="0" sz="800" spc="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Escola</a:t>
                      </a:r>
                      <a:r>
                        <a:rPr dirty="0" sz="80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Música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2560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5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EQUIP4F1ENTOS</a:t>
                      </a:r>
                      <a:r>
                        <a:rPr dirty="0" sz="800" spc="10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4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PE</a:t>
                      </a:r>
                      <a:r>
                        <a:rPr dirty="0" sz="80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RMANENTE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11303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5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nâo</a:t>
                      </a:r>
                      <a:r>
                        <a:rPr dirty="0" sz="800" spc="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800" spc="-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ctr" marL="8445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200.000,00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733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860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25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5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10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4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ctr" marL="8445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200.000,00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7018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2.906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marL="7683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Amoraseropédica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3830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4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00" spc="8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PERMANENTE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11048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8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750" spc="2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10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8636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150.000,00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651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54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 spc="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3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7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6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114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8509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150.000,00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365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5430">
                        <a:lnSpc>
                          <a:spcPts val="810"/>
                        </a:lnSpc>
                        <a:spcBef>
                          <a:spcPts val="170"/>
                        </a:spcBef>
                      </a:pPr>
                      <a:r>
                        <a:rPr dirty="0" sz="7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3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10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44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ctr" marL="86995">
                        <a:lnSpc>
                          <a:spcPts val="810"/>
                        </a:lnSpc>
                        <a:spcBef>
                          <a:spcPts val="170"/>
                        </a:spcBef>
                      </a:pPr>
                      <a:r>
                        <a:rPr dirty="0" sz="7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540.000,00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82880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75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01.35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36830"/>
                </a:tc>
                <a:tc gridSpan="2">
                  <a:txBody>
                    <a:bodyPr/>
                    <a:lstStyle/>
                    <a:p>
                      <a:pPr marL="7493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750" spc="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750" spc="1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1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8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Defesa</a:t>
                      </a:r>
                      <a:r>
                        <a:rPr dirty="0" sz="750" spc="14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Civil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368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64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2.018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 gridSpan="2"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baseline="3703" sz="112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MANUTENCAO.</a:t>
                      </a:r>
                      <a:r>
                        <a:rPr dirty="0" baseline="3703" sz="1125" spc="16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ADMINISTRACÃO</a:t>
                      </a:r>
                      <a:r>
                        <a:rPr dirty="0" baseline="3703" sz="1125" spc="232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703" sz="1125" spc="82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OP</a:t>
                      </a:r>
                      <a:r>
                        <a:rPr dirty="0" baseline="3703" sz="112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ERACIONALIZA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CÃ</a:t>
                      </a:r>
                      <a:r>
                        <a:rPr dirty="0" baseline="3703" sz="112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703" sz="1125" spc="3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baseline="3703" sz="1125" spc="6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SUBSECRETARIA</a:t>
                      </a:r>
                      <a:r>
                        <a:rPr dirty="0" baseline="3703" sz="1125" spc="232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703" sz="1125" spc="3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DEFESA</a:t>
                      </a:r>
                      <a:r>
                        <a:rPr dirty="0" baseline="3703" sz="1125" spc="6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CIVIL</a:t>
                      </a:r>
                      <a:endParaRPr baseline="3703" sz="1125">
                        <a:latin typeface="Arial MT"/>
                        <a:cs typeface="Arial MT"/>
                      </a:endParaRPr>
                    </a:p>
                  </a:txBody>
                  <a:tcPr marL="0" marR="0" marB="0" marT="3048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192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3.3.9.0.36.01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  <a:tc gridSpan="2"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95"/>
                        </a:spcBef>
                        <a:tabLst>
                          <a:tab pos="3162300" algn="l"/>
                        </a:tabLst>
                      </a:pPr>
                      <a:r>
                        <a:rPr dirty="0" sz="800" spc="-35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15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00" spc="2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TERC</a:t>
                      </a:r>
                      <a:r>
                        <a:rPr dirty="0" sz="800" spc="-3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3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IROS</a:t>
                      </a:r>
                      <a:r>
                        <a:rPr dirty="0" sz="800" spc="-2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3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45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FíSICA</a:t>
                      </a:r>
                      <a:r>
                        <a:rPr dirty="0" sz="80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800" spc="-1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4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3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Sa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8191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315.000,00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</a:tr>
              <a:tr h="1638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68668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7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0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20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155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20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8128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315.000,00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</a:tr>
              <a:tr h="1651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68605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Total </a:t>
                      </a:r>
                      <a:r>
                        <a:rPr dirty="0" sz="80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3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19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7556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315.000,00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</a:tr>
              <a:tr h="1746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R="4635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00" spc="3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7620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885.000,00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</a:tr>
              <a:tr h="146685">
                <a:tc>
                  <a:txBody>
                    <a:bodyPr/>
                    <a:lstStyle/>
                    <a:p>
                      <a:pPr marL="232410">
                        <a:lnSpc>
                          <a:spcPts val="810"/>
                        </a:lnSpc>
                        <a:spcBef>
                          <a:spcPts val="245"/>
                        </a:spcBef>
                      </a:pPr>
                      <a:r>
                        <a:rPr dirty="0" sz="75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Artigo</a:t>
                      </a:r>
                      <a:r>
                        <a:rPr dirty="0" sz="750" spc="1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3º</a:t>
                      </a:r>
                      <a:r>
                        <a:rPr dirty="0" sz="750" spc="-2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5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31115"/>
                </a:tc>
                <a:tc gridSpan="2">
                  <a:txBody>
                    <a:bodyPr/>
                    <a:lstStyle/>
                    <a:p>
                      <a:pPr marL="84455">
                        <a:lnSpc>
                          <a:spcPts val="810"/>
                        </a:lnSpc>
                        <a:spcBef>
                          <a:spcPts val="245"/>
                        </a:spcBef>
                      </a:pP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Revogadas</a:t>
                      </a:r>
                      <a:r>
                        <a:rPr dirty="0" sz="750" spc="13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as</a:t>
                      </a:r>
                      <a:r>
                        <a:rPr dirty="0" sz="750" spc="6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disposições</a:t>
                      </a:r>
                      <a:r>
                        <a:rPr dirty="0" sz="750" spc="12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em</a:t>
                      </a:r>
                      <a:r>
                        <a:rPr dirty="0" sz="750" spc="3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contrário.</a:t>
                      </a:r>
                      <a:r>
                        <a:rPr dirty="0" sz="750" spc="6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Publique-</a:t>
                      </a:r>
                      <a:r>
                        <a:rPr dirty="0" sz="75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se,</a:t>
                      </a:r>
                      <a:r>
                        <a:rPr dirty="0" sz="750" spc="13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afixe-</a:t>
                      </a:r>
                      <a:r>
                        <a:rPr dirty="0" sz="7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se</a:t>
                      </a:r>
                      <a:r>
                        <a:rPr dirty="0" sz="750" spc="3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1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cumpra-</a:t>
                      </a:r>
                      <a:r>
                        <a:rPr dirty="0" sz="750" spc="-2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se.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311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2025-08-22T15:46:00Z</dcterms:created>
  <dcterms:modified xsi:type="dcterms:W3CDTF">2025-08-22T15:46:00Z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2025-08-22T00:00:00Z</vt:filetime>
  </property>
  <property fmtid="{D5CDD505-2E9C-101B-9397-08002B2CF9AE}" pid="3" name="LastSaved">
    <vt:filetime>2025-08-22T00:00:00Z</vt:filetime>
  </property>
</Properties>
</file>