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Relationship Id="rId4" Type="http://schemas.openxmlformats.org/officeDocument/2006/relationships/image" Target="../media/image12.jpg"/><Relationship Id="rId5" Type="http://schemas.openxmlformats.org/officeDocument/2006/relationships/image" Target="../media/image13.jpg"/><Relationship Id="rId6" Type="http://schemas.openxmlformats.org/officeDocument/2006/relationships/image" Target="../media/image1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Relationship Id="rId4" Type="http://schemas.openxmlformats.org/officeDocument/2006/relationships/image" Target="../media/image17.jpg"/><Relationship Id="rId5" Type="http://schemas.openxmlformats.org/officeDocument/2006/relationships/image" Target="../media/image18.jpg"/><Relationship Id="rId6" Type="http://schemas.openxmlformats.org/officeDocument/2006/relationships/image" Target="../media/image1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611" y="408314"/>
            <a:ext cx="788789" cy="74654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91505" y="9180986"/>
            <a:ext cx="517738" cy="685603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747962" y="566765"/>
            <a:ext cx="1818639" cy="554990"/>
            <a:chOff x="4747962" y="566765"/>
            <a:chExt cx="1818639" cy="554990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47962" y="566765"/>
              <a:ext cx="709605" cy="36260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85513" y="688649"/>
              <a:ext cx="1580624" cy="432691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050041" y="511151"/>
            <a:ext cx="3309620" cy="118491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839469" indent="4445">
              <a:lnSpc>
                <a:spcPts val="1340"/>
              </a:lnSpc>
              <a:spcBef>
                <a:spcPts val="275"/>
              </a:spcBef>
            </a:pPr>
            <a:r>
              <a:rPr dirty="0" sz="1250" b="1">
                <a:solidFill>
                  <a:srgbClr val="1C1C1C"/>
                </a:solidFill>
                <a:latin typeface="Times New Roman"/>
                <a:cs typeface="Times New Roman"/>
              </a:rPr>
              <a:t>Estado</a:t>
            </a:r>
            <a:r>
              <a:rPr dirty="0" sz="1250" spc="7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50" b="1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8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Rio</a:t>
            </a:r>
            <a:r>
              <a:rPr dirty="0" sz="1250" spc="3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Janeiro</a:t>
            </a:r>
            <a:r>
              <a:rPr dirty="0" sz="1250" spc="50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81818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8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A1A1A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4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9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Seropédica 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2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9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15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Governo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50">
              <a:latin typeface="Times New Roman"/>
              <a:cs typeface="Times New Roman"/>
            </a:endParaRPr>
          </a:p>
          <a:p>
            <a:pPr marL="313690">
              <a:lnSpc>
                <a:spcPct val="100000"/>
              </a:lnSpc>
              <a:spcBef>
                <a:spcPts val="5"/>
              </a:spcBef>
            </a:pPr>
            <a:r>
              <a:rPr dirty="0" sz="1250" spc="-90" b="1">
                <a:solidFill>
                  <a:srgbClr val="131313"/>
                </a:solidFill>
                <a:latin typeface="Times New Roman"/>
                <a:cs typeface="Times New Roman"/>
              </a:rPr>
              <a:t>DECRETO</a:t>
            </a:r>
            <a:r>
              <a:rPr dirty="0" sz="1250" spc="1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0" b="1">
                <a:solidFill>
                  <a:srgbClr val="1A1A1A"/>
                </a:solidFill>
                <a:latin typeface="Times New Roman"/>
                <a:cs typeface="Times New Roman"/>
              </a:rPr>
              <a:t>N°</a:t>
            </a:r>
            <a:r>
              <a:rPr dirty="0" sz="1250" spc="-3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12121"/>
                </a:solidFill>
                <a:latin typeface="Times New Roman"/>
                <a:cs typeface="Times New Roman"/>
              </a:rPr>
              <a:t>2646</a:t>
            </a:r>
            <a:r>
              <a:rPr dirty="0" sz="1250" spc="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90" b="1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3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61616"/>
                </a:solidFill>
                <a:latin typeface="Times New Roman"/>
                <a:cs typeface="Times New Roman"/>
              </a:rPr>
              <a:t>24 </a:t>
            </a:r>
            <a:r>
              <a:rPr dirty="0" sz="1250" spc="-80" b="1">
                <a:latin typeface="Times New Roman"/>
                <a:cs typeface="Times New Roman"/>
              </a:rPr>
              <a:t>DE</a:t>
            </a:r>
            <a:r>
              <a:rPr dirty="0" sz="1250" spc="-15" b="1">
                <a:latin typeface="Times New Roman"/>
                <a:cs typeface="Times New Roman"/>
              </a:rPr>
              <a:t> </a:t>
            </a:r>
            <a:r>
              <a:rPr dirty="0" sz="1250" spc="-70" b="1">
                <a:solidFill>
                  <a:srgbClr val="2B2B2B"/>
                </a:solidFill>
                <a:latin typeface="Times New Roman"/>
                <a:cs typeface="Times New Roman"/>
              </a:rPr>
              <a:t>MAIO</a:t>
            </a:r>
            <a:r>
              <a:rPr dirty="0" sz="1250" spc="3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90" b="1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3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66737" y="2010337"/>
            <a:ext cx="153416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34060" algn="l"/>
                <a:tab pos="1420495" algn="l"/>
              </a:tabLst>
            </a:pP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DISPÕE</a:t>
            </a:r>
            <a:r>
              <a:rPr dirty="0" sz="1250" b="1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250" spc="-20" b="1">
                <a:solidFill>
                  <a:srgbClr val="111111"/>
                </a:solidFill>
                <a:latin typeface="Times New Roman"/>
                <a:cs typeface="Times New Roman"/>
              </a:rPr>
              <a:t>SOBRE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250" spc="-55" b="1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67589" y="2184023"/>
            <a:ext cx="150304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1430" algn="l"/>
              </a:tabLst>
            </a:pP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b="1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250" spc="-60" b="1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249825" y="2010337"/>
            <a:ext cx="1301115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35"/>
              </a:lnSpc>
              <a:spcBef>
                <a:spcPts val="100"/>
              </a:spcBef>
              <a:tabLst>
                <a:tab pos="1184910" algn="l"/>
              </a:tabLst>
            </a:pPr>
            <a:r>
              <a:rPr dirty="0" sz="1250" spc="-10" b="1">
                <a:solidFill>
                  <a:srgbClr val="1A1A1A"/>
                </a:solidFill>
                <a:latin typeface="Times New Roman"/>
                <a:cs typeface="Times New Roman"/>
              </a:rPr>
              <a:t>INSTITUIÇÃO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250" spc="-50" b="1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endParaRPr sz="1250">
              <a:latin typeface="Times New Roman"/>
              <a:cs typeface="Times New Roman"/>
            </a:endParaRPr>
          </a:p>
          <a:p>
            <a:pPr marL="43180">
              <a:lnSpc>
                <a:spcPts val="1435"/>
              </a:lnSpc>
              <a:tabLst>
                <a:tab pos="1082040" algn="l"/>
              </a:tabLst>
            </a:pP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COMISSÃO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567589" y="2354662"/>
            <a:ext cx="150368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7780" algn="l"/>
              </a:tabLst>
            </a:pPr>
            <a:r>
              <a:rPr dirty="0" sz="1250" spc="-10" b="1">
                <a:latin typeface="Times New Roman"/>
                <a:cs typeface="Times New Roman"/>
              </a:rPr>
              <a:t>AVALIAÇÃO</a:t>
            </a:r>
            <a:r>
              <a:rPr dirty="0" sz="1250" b="1">
                <a:latin typeface="Times New Roman"/>
                <a:cs typeface="Times New Roman"/>
              </a:rPr>
              <a:t>	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05146" y="2354662"/>
            <a:ext cx="114554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2510" algn="l"/>
              </a:tabLst>
            </a:pPr>
            <a:r>
              <a:rPr dirty="0" sz="1250" spc="-10" b="1">
                <a:solidFill>
                  <a:srgbClr val="161616"/>
                </a:solidFill>
                <a:latin typeface="Times New Roman"/>
                <a:cs typeface="Times New Roman"/>
              </a:rPr>
              <a:t>IMÓVEIS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spc="-50" b="1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9368" y="2525300"/>
            <a:ext cx="5813425" cy="7449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30805">
              <a:lnSpc>
                <a:spcPct val="100000"/>
              </a:lnSpc>
              <a:spcBef>
                <a:spcPts val="100"/>
              </a:spcBef>
            </a:pPr>
            <a:r>
              <a:rPr dirty="0" sz="1250" spc="-70" b="1">
                <a:latin typeface="Times New Roman"/>
                <a:cs typeface="Times New Roman"/>
              </a:rPr>
              <a:t>ASSISTÊNCIA</a:t>
            </a:r>
            <a:r>
              <a:rPr dirty="0" sz="1250" spc="35" b="1"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80808"/>
                </a:solidFill>
                <a:latin typeface="Times New Roman"/>
                <a:cs typeface="Times New Roman"/>
              </a:rPr>
              <a:t>TÉCNICA.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3335" marR="30480" indent="-1270">
              <a:lnSpc>
                <a:spcPct val="102400"/>
              </a:lnSpc>
            </a:pPr>
            <a:r>
              <a:rPr dirty="0" sz="1250" spc="-60" b="1">
                <a:solidFill>
                  <a:srgbClr val="242424"/>
                </a:solidFill>
                <a:latin typeface="Times New Roman"/>
                <a:cs typeface="Times New Roman"/>
              </a:rPr>
              <a:t>LUCAS</a:t>
            </a:r>
            <a:r>
              <a:rPr dirty="0" sz="1250" spc="-20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75" b="1">
                <a:solidFill>
                  <a:srgbClr val="1C1C1C"/>
                </a:solidFill>
                <a:latin typeface="Times New Roman"/>
                <a:cs typeface="Times New Roman"/>
              </a:rPr>
              <a:t>DUTRA</a:t>
            </a:r>
            <a:r>
              <a:rPr dirty="0" sz="1250" spc="-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DOS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11111"/>
                </a:solidFill>
                <a:latin typeface="Times New Roman"/>
                <a:cs typeface="Times New Roman"/>
              </a:rPr>
              <a:t>SANTOS,</a:t>
            </a:r>
            <a:r>
              <a:rPr dirty="0" sz="1250" spc="-1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31313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-4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latin typeface="Times New Roman"/>
                <a:cs typeface="Times New Roman"/>
              </a:rPr>
              <a:t>Município</a:t>
            </a:r>
            <a:r>
              <a:rPr dirty="0" sz="1250" spc="5" b="1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-7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no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uso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atribuição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lhe</a:t>
            </a:r>
            <a:r>
              <a:rPr dirty="0" sz="125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confere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artigo</a:t>
            </a:r>
            <a:r>
              <a:rPr dirty="0" sz="12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84,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caput,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inciso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Vl,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“a”,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da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Constituição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República,</a:t>
            </a:r>
            <a:r>
              <a:rPr dirty="0" sz="12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artigo</a:t>
            </a:r>
            <a:r>
              <a:rPr dirty="0" sz="12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74,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VII,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Lei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151515"/>
                </a:solidFill>
                <a:latin typeface="Times New Roman"/>
                <a:cs typeface="Times New Roman"/>
              </a:rPr>
              <a:t>n°.</a:t>
            </a:r>
            <a:r>
              <a:rPr dirty="0" sz="1250" spc="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11111"/>
                </a:solidFill>
                <a:latin typeface="Times New Roman"/>
                <a:cs typeface="Times New Roman"/>
              </a:rPr>
              <a:t>27/1992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(Lei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Orgânica</a:t>
            </a:r>
            <a:r>
              <a:rPr dirty="0" sz="1250" spc="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Seropédica),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dirty="0" sz="1250" spc="-10" b="1">
                <a:solidFill>
                  <a:srgbClr val="0E0E0E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5240" marR="27940" indent="1905">
              <a:lnSpc>
                <a:spcPct val="103200"/>
              </a:lnSpc>
            </a:pPr>
            <a:r>
              <a:rPr dirty="0" sz="1250" spc="-20">
                <a:solidFill>
                  <a:srgbClr val="151515"/>
                </a:solidFill>
                <a:latin typeface="Times New Roman"/>
                <a:cs typeface="Times New Roman"/>
              </a:rPr>
              <a:t>Artigo</a:t>
            </a:r>
            <a:r>
              <a:rPr dirty="0" sz="1250" spc="1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lº:</a:t>
            </a:r>
            <a:r>
              <a:rPr dirty="0" sz="125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Comissão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1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Bens</a:t>
            </a:r>
            <a:r>
              <a:rPr dirty="0" sz="125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Imóveis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e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Móveis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(CABIM)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será</a:t>
            </a:r>
            <a:r>
              <a:rPr dirty="0" sz="125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composta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por</a:t>
            </a:r>
            <a:r>
              <a:rPr dirty="0" sz="125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5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(cinco)</a:t>
            </a:r>
            <a:r>
              <a:rPr dirty="0" sz="1250" spc="1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A0A0A"/>
                </a:solidFill>
                <a:latin typeface="Times New Roman"/>
                <a:cs typeface="Times New Roman"/>
              </a:rPr>
              <a:t>membros</a:t>
            </a:r>
            <a:r>
              <a:rPr dirty="0" sz="1250" spc="1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titulares</a:t>
            </a:r>
            <a:r>
              <a:rPr dirty="0" sz="1250" spc="1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25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dos</a:t>
            </a:r>
            <a:r>
              <a:rPr dirty="0" sz="1250" spc="1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respectivos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suplentes,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os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quais</a:t>
            </a:r>
            <a:r>
              <a:rPr dirty="0" sz="1250" spc="11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serão</a:t>
            </a:r>
            <a:r>
              <a:rPr dirty="0" sz="1250" spc="1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nomeados</a:t>
            </a:r>
            <a:r>
              <a:rPr dirty="0" sz="1250" spc="1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pelo</a:t>
            </a:r>
            <a:r>
              <a:rPr dirty="0" sz="125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Chefe</a:t>
            </a:r>
            <a:r>
              <a:rPr dirty="0" sz="1250" spc="1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Poder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Executivo,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será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vinculada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à</a:t>
            </a:r>
            <a:r>
              <a:rPr dirty="0" sz="12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Fazenda.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9050" marR="24765" indent="-635">
              <a:lnSpc>
                <a:spcPct val="105600"/>
              </a:lnSpc>
            </a:pP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81818"/>
                </a:solidFill>
                <a:latin typeface="Times New Roman"/>
                <a:cs typeface="Times New Roman"/>
              </a:rPr>
              <a:t>Único:</a:t>
            </a:r>
            <a:r>
              <a:rPr dirty="0" sz="1250" spc="-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Os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servidores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não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exercerão</a:t>
            </a:r>
            <a:r>
              <a:rPr dirty="0" sz="1250" spc="4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mandato,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podendo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ser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exonerados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i="1">
                <a:solidFill>
                  <a:srgbClr val="111111"/>
                </a:solidFill>
                <a:latin typeface="Times New Roman"/>
                <a:cs typeface="Times New Roman"/>
              </a:rPr>
              <a:t>ad</a:t>
            </a:r>
            <a:r>
              <a:rPr dirty="0" sz="1250" spc="-50" i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 i="1">
                <a:solidFill>
                  <a:srgbClr val="151515"/>
                </a:solidFill>
                <a:latin typeface="Times New Roman"/>
                <a:cs typeface="Times New Roman"/>
              </a:rPr>
              <a:t>nutum</a:t>
            </a:r>
            <a:r>
              <a:rPr dirty="0" sz="1250" i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70707"/>
                </a:solidFill>
                <a:latin typeface="Times New Roman"/>
                <a:cs typeface="Times New Roman"/>
              </a:rPr>
              <a:t>pela </a:t>
            </a:r>
            <a:r>
              <a:rPr dirty="0" sz="1250" spc="-40">
                <a:latin typeface="Times New Roman"/>
                <a:cs typeface="Times New Roman"/>
              </a:rPr>
              <a:t>autoridade</a:t>
            </a:r>
            <a:r>
              <a:rPr dirty="0" sz="1250" spc="-10">
                <a:latin typeface="Times New Roman"/>
                <a:cs typeface="Times New Roman"/>
              </a:rPr>
              <a:t> nomeante.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22225" marR="18415" indent="1270">
              <a:lnSpc>
                <a:spcPct val="100800"/>
              </a:lnSpc>
            </a:pP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Artigo</a:t>
            </a:r>
            <a:r>
              <a:rPr dirty="0" sz="1250" spc="-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2º: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Os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membros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titulares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suplentes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serão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nomeados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dentre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os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servidores</a:t>
            </a:r>
            <a:r>
              <a:rPr dirty="0" sz="1250" spc="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que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integram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a </a:t>
            </a:r>
            <a:r>
              <a:rPr dirty="0" sz="1250">
                <a:latin typeface="Times New Roman"/>
                <a:cs typeface="Times New Roman"/>
              </a:rPr>
              <a:t>estrutura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administrativa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da </a:t>
            </a:r>
            <a:r>
              <a:rPr dirty="0" sz="1250" spc="-20">
                <a:solidFill>
                  <a:srgbClr val="080808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Pííblica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Direta</a:t>
            </a:r>
            <a:r>
              <a:rPr dirty="0" sz="125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município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cuja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composição</a:t>
            </a:r>
            <a:r>
              <a:rPr dirty="0" sz="12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será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seguinte: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1</a:t>
            </a:r>
            <a:r>
              <a:rPr dirty="0" sz="1250" spc="-1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650">
                <a:solidFill>
                  <a:srgbClr val="181818"/>
                </a:solidFill>
                <a:latin typeface="Times New Roman"/>
                <a:cs typeface="Times New Roman"/>
              </a:rPr>
              <a:t>—</a:t>
            </a:r>
            <a:r>
              <a:rPr dirty="0" sz="1250" spc="-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02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(dois)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latin typeface="Times New Roman"/>
                <a:cs typeface="Times New Roman"/>
              </a:rPr>
              <a:t>membros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da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Secretaria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latin typeface="Times New Roman"/>
                <a:cs typeface="Times New Roman"/>
              </a:rPr>
              <a:t>Obras;</a:t>
            </a:r>
            <a:endParaRPr sz="1250">
              <a:latin typeface="Times New Roman"/>
              <a:cs typeface="Times New Roman"/>
            </a:endParaRPr>
          </a:p>
          <a:p>
            <a:pPr marL="163195" indent="-135890">
              <a:lnSpc>
                <a:spcPct val="100000"/>
              </a:lnSpc>
              <a:spcBef>
                <a:spcPts val="60"/>
              </a:spcBef>
              <a:buClr>
                <a:srgbClr val="161616"/>
              </a:buClr>
              <a:buAutoNum type="romanUcPeriod" startAt="2"/>
              <a:tabLst>
                <a:tab pos="163195" algn="l"/>
              </a:tabLst>
            </a:pPr>
            <a:r>
              <a:rPr dirty="0" sz="1250" spc="-675">
                <a:solidFill>
                  <a:srgbClr val="282828"/>
                </a:solidFill>
                <a:latin typeface="Times New Roman"/>
                <a:cs typeface="Times New Roman"/>
              </a:rPr>
              <a:t>—</a:t>
            </a: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02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(dois)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C0C0C"/>
                </a:solidFill>
                <a:latin typeface="Times New Roman"/>
                <a:cs typeface="Times New Roman"/>
              </a:rPr>
              <a:t>membros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da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Meio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Ambiente;</a:t>
            </a:r>
            <a:endParaRPr sz="1250">
              <a:latin typeface="Times New Roman"/>
              <a:cs typeface="Times New Roman"/>
            </a:endParaRPr>
          </a:p>
          <a:p>
            <a:pPr marL="208915" indent="-181610">
              <a:lnSpc>
                <a:spcPct val="100000"/>
              </a:lnSpc>
              <a:spcBef>
                <a:spcPts val="85"/>
              </a:spcBef>
              <a:buClr>
                <a:srgbClr val="262626"/>
              </a:buClr>
              <a:buAutoNum type="romanUcPeriod" startAt="2"/>
              <a:tabLst>
                <a:tab pos="208915" algn="l"/>
              </a:tabLst>
            </a:pPr>
            <a:r>
              <a:rPr dirty="0" sz="1250" spc="-650">
                <a:latin typeface="Times New Roman"/>
                <a:cs typeface="Times New Roman"/>
              </a:rPr>
              <a:t>—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02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(dois)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membros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Fazenda;</a:t>
            </a:r>
            <a:endParaRPr sz="1250">
              <a:latin typeface="Times New Roman"/>
              <a:cs typeface="Times New Roman"/>
            </a:endParaRPr>
          </a:p>
          <a:p>
            <a:pPr marL="217804" indent="-190500">
              <a:lnSpc>
                <a:spcPct val="100000"/>
              </a:lnSpc>
              <a:spcBef>
                <a:spcPts val="35"/>
              </a:spcBef>
              <a:buClr>
                <a:srgbClr val="1A1A1A"/>
              </a:buClr>
              <a:buAutoNum type="romanUcPeriod" startAt="2"/>
              <a:tabLst>
                <a:tab pos="217804" algn="l"/>
              </a:tabLst>
            </a:pPr>
            <a:r>
              <a:rPr dirty="0" sz="1250" spc="-650">
                <a:latin typeface="Times New Roman"/>
                <a:cs typeface="Times New Roman"/>
              </a:rPr>
              <a:t>—</a:t>
            </a:r>
            <a:r>
              <a:rPr dirty="0" sz="1250" spc="-9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02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(dois)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membros</a:t>
            </a:r>
            <a:r>
              <a:rPr dirty="0" sz="12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Procuradoria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Geral</a:t>
            </a:r>
            <a:r>
              <a:rPr dirty="0" sz="12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Município;</a:t>
            </a:r>
            <a:endParaRPr sz="1250">
              <a:latin typeface="Times New Roman"/>
              <a:cs typeface="Times New Roman"/>
            </a:endParaRPr>
          </a:p>
          <a:p>
            <a:pPr marL="172085" indent="-139700">
              <a:lnSpc>
                <a:spcPct val="100000"/>
              </a:lnSpc>
              <a:spcBef>
                <a:spcPts val="60"/>
              </a:spcBef>
              <a:buClr>
                <a:srgbClr val="4D4D4D"/>
              </a:buClr>
              <a:buAutoNum type="romanUcPeriod" startAt="2"/>
              <a:tabLst>
                <a:tab pos="172085" algn="l"/>
              </a:tabLst>
            </a:pPr>
            <a:r>
              <a:rPr dirty="0" sz="1250" spc="-675">
                <a:latin typeface="Times New Roman"/>
                <a:cs typeface="Times New Roman"/>
              </a:rPr>
              <a:t>—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02 </a:t>
            </a:r>
            <a:r>
              <a:rPr dirty="0" sz="1250" spc="-45">
                <a:latin typeface="Times New Roman"/>
                <a:cs typeface="Times New Roman"/>
              </a:rPr>
              <a:t>(dois)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80808"/>
                </a:solidFill>
                <a:latin typeface="Times New Roman"/>
                <a:cs typeface="Times New Roman"/>
              </a:rPr>
              <a:t>membros</a:t>
            </a:r>
            <a:r>
              <a:rPr dirty="0" sz="1250" spc="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Secretaria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Administração;</a:t>
            </a:r>
            <a:endParaRPr sz="1250">
              <a:latin typeface="Times New Roman"/>
              <a:cs typeface="Times New Roman"/>
            </a:endParaRPr>
          </a:p>
          <a:p>
            <a:pPr marL="220979" indent="-191135">
              <a:lnSpc>
                <a:spcPct val="100000"/>
              </a:lnSpc>
              <a:spcBef>
                <a:spcPts val="60"/>
              </a:spcBef>
              <a:buClr>
                <a:srgbClr val="161616"/>
              </a:buClr>
              <a:buAutoNum type="romanUcPeriod" startAt="2"/>
              <a:tabLst>
                <a:tab pos="220979" algn="l"/>
              </a:tabLst>
            </a:pPr>
            <a:r>
              <a:rPr dirty="0" sz="1250" spc="-650">
                <a:latin typeface="Times New Roman"/>
                <a:cs typeface="Times New Roman"/>
              </a:rPr>
              <a:t>—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01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(um)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membro</a:t>
            </a:r>
            <a:r>
              <a:rPr dirty="0" sz="125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Saúde.</a:t>
            </a:r>
            <a:endParaRPr sz="1250">
              <a:latin typeface="Times New Roman"/>
              <a:cs typeface="Times New Roman"/>
            </a:endParaRPr>
          </a:p>
          <a:p>
            <a:pPr marL="34290">
              <a:lnSpc>
                <a:spcPct val="100000"/>
              </a:lnSpc>
              <a:spcBef>
                <a:spcPts val="1355"/>
              </a:spcBef>
            </a:pPr>
            <a:r>
              <a:rPr dirty="0" sz="1250" spc="-80">
                <a:solidFill>
                  <a:srgbClr val="131313"/>
                </a:solidFill>
                <a:latin typeface="Times New Roman"/>
                <a:cs typeface="Times New Roman"/>
              </a:rPr>
              <a:t>§1°: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Os</a:t>
            </a:r>
            <a:r>
              <a:rPr dirty="0" sz="1250" spc="-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servidores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designados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são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os</a:t>
            </a:r>
            <a:r>
              <a:rPr dirty="0" sz="1250" spc="-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seguintes:</a:t>
            </a:r>
            <a:endParaRPr sz="1250">
              <a:latin typeface="Times New Roman"/>
              <a:cs typeface="Times New Roman"/>
            </a:endParaRPr>
          </a:p>
          <a:p>
            <a:pPr marL="34290" marR="5715" indent="-1905">
              <a:lnSpc>
                <a:spcPts val="1370"/>
              </a:lnSpc>
              <a:spcBef>
                <a:spcPts val="1245"/>
              </a:spcBef>
              <a:buClr>
                <a:srgbClr val="262626"/>
              </a:buClr>
              <a:buAutoNum type="romanUcPeriod"/>
              <a:tabLst>
                <a:tab pos="34290" algn="l"/>
                <a:tab pos="121920" algn="l"/>
              </a:tabLst>
            </a:pPr>
            <a:r>
              <a:rPr dirty="0" sz="1250" spc="-650">
                <a:solidFill>
                  <a:srgbClr val="181818"/>
                </a:solidFill>
                <a:latin typeface="Times New Roman"/>
                <a:cs typeface="Times New Roman"/>
              </a:rPr>
              <a:t>—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Secretaria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11111"/>
                </a:solidFill>
                <a:latin typeface="Times New Roman"/>
                <a:cs typeface="Times New Roman"/>
              </a:rPr>
              <a:t>Meio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Ambiente: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A1A1A"/>
                </a:solidFill>
                <a:latin typeface="Times New Roman"/>
                <a:cs typeface="Times New Roman"/>
              </a:rPr>
              <a:t>Flavia</a:t>
            </a:r>
            <a:r>
              <a:rPr dirty="0" sz="1250" spc="3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Constantino</a:t>
            </a:r>
            <a:r>
              <a:rPr dirty="0" sz="1250" spc="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Vitoria,</a:t>
            </a:r>
            <a:r>
              <a:rPr dirty="0" sz="1250" spc="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11111"/>
                </a:solidFill>
                <a:latin typeface="Times New Roman"/>
                <a:cs typeface="Times New Roman"/>
              </a:rPr>
              <a:t>17.484</a:t>
            </a:r>
            <a:r>
              <a:rPr dirty="0" sz="1250" spc="-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(Titular)</a:t>
            </a:r>
            <a:r>
              <a:rPr dirty="0" sz="1250" spc="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A2A2A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Beatriz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Rangel,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C1C1C"/>
                </a:solidFill>
                <a:latin typeface="Times New Roman"/>
                <a:cs typeface="Times New Roman"/>
              </a:rPr>
              <a:t>matrícula</a:t>
            </a:r>
            <a:r>
              <a:rPr dirty="0" sz="125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31313"/>
                </a:solidFill>
                <a:latin typeface="Times New Roman"/>
                <a:cs typeface="Times New Roman"/>
              </a:rPr>
              <a:t>18.164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(Suplente),</a:t>
            </a:r>
            <a:endParaRPr sz="1250">
              <a:latin typeface="Times New Roman"/>
              <a:cs typeface="Times New Roman"/>
            </a:endParaRPr>
          </a:p>
          <a:p>
            <a:pPr marL="193675" indent="-160655">
              <a:lnSpc>
                <a:spcPts val="1410"/>
              </a:lnSpc>
              <a:spcBef>
                <a:spcPts val="1160"/>
              </a:spcBef>
              <a:buClr>
                <a:srgbClr val="161616"/>
              </a:buClr>
              <a:buAutoNum type="romanUcPeriod"/>
              <a:tabLst>
                <a:tab pos="193675" algn="l"/>
              </a:tabLst>
            </a:pPr>
            <a:r>
              <a:rPr dirty="0" sz="1250" spc="-675">
                <a:solidFill>
                  <a:srgbClr val="3B3B3B"/>
                </a:solidFill>
                <a:latin typeface="Times New Roman"/>
                <a:cs typeface="Times New Roman"/>
              </a:rPr>
              <a:t>—</a:t>
            </a:r>
            <a:r>
              <a:rPr dirty="0" sz="1250" spc="1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9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1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Obras:</a:t>
            </a:r>
            <a:r>
              <a:rPr dirty="0" sz="125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Elzon</a:t>
            </a:r>
            <a:r>
              <a:rPr dirty="0" sz="1250" spc="1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Leite</a:t>
            </a:r>
            <a:r>
              <a:rPr dirty="0" sz="1250" spc="10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Faria</a:t>
            </a:r>
            <a:r>
              <a:rPr dirty="0" sz="1250" spc="1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Junior,</a:t>
            </a:r>
            <a:r>
              <a:rPr dirty="0" sz="1250" spc="1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17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C1C1C"/>
                </a:solidFill>
                <a:latin typeface="Times New Roman"/>
                <a:cs typeface="Times New Roman"/>
              </a:rPr>
              <a:t>18.069</a:t>
            </a:r>
            <a:r>
              <a:rPr dirty="0" sz="1250" spc="12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Times New Roman"/>
                <a:cs typeface="Times New Roman"/>
              </a:rPr>
              <a:t>(Titular)</a:t>
            </a:r>
            <a:r>
              <a:rPr dirty="0" sz="1250" spc="16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250" spc="105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Helen</a:t>
            </a:r>
            <a:endParaRPr sz="1250">
              <a:latin typeface="Times New Roman"/>
              <a:cs typeface="Times New Roman"/>
            </a:endParaRPr>
          </a:p>
          <a:p>
            <a:pPr marL="38735">
              <a:lnSpc>
                <a:spcPts val="1410"/>
              </a:lnSpc>
            </a:pPr>
            <a:r>
              <a:rPr dirty="0" sz="1250" spc="-70" b="1">
                <a:latin typeface="Times New Roman"/>
                <a:cs typeface="Times New Roman"/>
              </a:rPr>
              <a:t>Amorim</a:t>
            </a:r>
            <a:r>
              <a:rPr dirty="0" sz="1250" spc="-10" b="1"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A1A1A"/>
                </a:solidFill>
                <a:latin typeface="Times New Roman"/>
                <a:cs typeface="Times New Roman"/>
              </a:rPr>
              <a:t>Tavares,</a:t>
            </a:r>
            <a:r>
              <a:rPr dirty="0" sz="1250" spc="-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C1C1C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4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0E0E0E"/>
                </a:solidFill>
                <a:latin typeface="Times New Roman"/>
                <a:cs typeface="Times New Roman"/>
              </a:rPr>
              <a:t>1001362.</a:t>
            </a:r>
            <a:r>
              <a:rPr dirty="0" sz="1250" spc="2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(Suplente);</a:t>
            </a:r>
            <a:endParaRPr sz="1250">
              <a:latin typeface="Times New Roman"/>
              <a:cs typeface="Times New Roman"/>
            </a:endParaRPr>
          </a:p>
          <a:p>
            <a:pPr marL="40005" marR="8255" indent="-635">
              <a:lnSpc>
                <a:spcPts val="1340"/>
              </a:lnSpc>
              <a:spcBef>
                <a:spcPts val="1315"/>
              </a:spcBef>
              <a:buClr>
                <a:srgbClr val="181818"/>
              </a:buClr>
              <a:buAutoNum type="romanUcPeriod" startAt="3"/>
              <a:tabLst>
                <a:tab pos="40005" algn="l"/>
                <a:tab pos="223520" algn="l"/>
              </a:tabLst>
            </a:pPr>
            <a:r>
              <a:rPr dirty="0" sz="1250" spc="-650">
                <a:solidFill>
                  <a:srgbClr val="1A1A1A"/>
                </a:solidFill>
                <a:latin typeface="Times New Roman"/>
                <a:cs typeface="Times New Roman"/>
              </a:rPr>
              <a:t>—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Secretaria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Fazenda:</a:t>
            </a:r>
            <a:r>
              <a:rPr dirty="0" sz="125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0A0A0A"/>
                </a:solidFill>
                <a:latin typeface="Times New Roman"/>
                <a:cs typeface="Times New Roman"/>
              </a:rPr>
              <a:t>Fabio</a:t>
            </a:r>
            <a:r>
              <a:rPr dirty="0" sz="1250" spc="-5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61616"/>
                </a:solidFill>
                <a:latin typeface="Times New Roman"/>
                <a:cs typeface="Times New Roman"/>
              </a:rPr>
              <a:t>Luis</a:t>
            </a:r>
            <a:r>
              <a:rPr dirty="0" sz="1250" spc="-1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C1C1C"/>
                </a:solidFill>
                <a:latin typeface="Times New Roman"/>
                <a:cs typeface="Times New Roman"/>
              </a:rPr>
              <a:t>da</a:t>
            </a:r>
            <a:r>
              <a:rPr dirty="0" sz="1250" spc="-2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11111"/>
                </a:solidFill>
                <a:latin typeface="Times New Roman"/>
                <a:cs typeface="Times New Roman"/>
              </a:rPr>
              <a:t>Silva</a:t>
            </a:r>
            <a:r>
              <a:rPr dirty="0" sz="1250" spc="-1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31313"/>
                </a:solidFill>
                <a:latin typeface="Times New Roman"/>
                <a:cs typeface="Times New Roman"/>
              </a:rPr>
              <a:t>Cavalcante,</a:t>
            </a:r>
            <a:r>
              <a:rPr dirty="0" sz="1250" spc="6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81818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2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61616"/>
                </a:solidFill>
                <a:latin typeface="Times New Roman"/>
                <a:cs typeface="Times New Roman"/>
              </a:rPr>
              <a:t>2.409</a:t>
            </a:r>
            <a:r>
              <a:rPr dirty="0" sz="1250" spc="-3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81818"/>
                </a:solidFill>
                <a:latin typeface="Times New Roman"/>
                <a:cs typeface="Times New Roman"/>
              </a:rPr>
              <a:t>(Titular)</a:t>
            </a:r>
            <a:r>
              <a:rPr dirty="0" sz="1250" spc="2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-10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31313"/>
                </a:solidFill>
                <a:latin typeface="Times New Roman"/>
                <a:cs typeface="Times New Roman"/>
              </a:rPr>
              <a:t>Alan </a:t>
            </a:r>
            <a:r>
              <a:rPr dirty="0" sz="1250" spc="-55" b="1">
                <a:solidFill>
                  <a:srgbClr val="0F0F0F"/>
                </a:solidFill>
                <a:latin typeface="Times New Roman"/>
                <a:cs typeface="Times New Roman"/>
              </a:rPr>
              <a:t>Gonçalves</a:t>
            </a:r>
            <a:r>
              <a:rPr dirty="0" sz="1250" spc="-2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11111"/>
                </a:solidFill>
                <a:latin typeface="Times New Roman"/>
                <a:cs typeface="Times New Roman"/>
              </a:rPr>
              <a:t>Vianna,</a:t>
            </a:r>
            <a:r>
              <a:rPr dirty="0" sz="1250" spc="-2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61616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81818"/>
                </a:solidFill>
                <a:latin typeface="Times New Roman"/>
                <a:cs typeface="Times New Roman"/>
              </a:rPr>
              <a:t>3.319</a:t>
            </a:r>
            <a:r>
              <a:rPr dirty="0" sz="1250" spc="-2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(Suplente),</a:t>
            </a:r>
            <a:endParaRPr sz="1250">
              <a:latin typeface="Times New Roman"/>
              <a:cs typeface="Times New Roman"/>
            </a:endParaRPr>
          </a:p>
          <a:p>
            <a:pPr marL="244475" indent="-205104">
              <a:lnSpc>
                <a:spcPts val="1420"/>
              </a:lnSpc>
              <a:spcBef>
                <a:spcPts val="1005"/>
              </a:spcBef>
              <a:buClr>
                <a:srgbClr val="000000"/>
              </a:buClr>
              <a:buAutoNum type="romanUcPeriod" startAt="3"/>
              <a:tabLst>
                <a:tab pos="244475" algn="l"/>
              </a:tabLst>
            </a:pPr>
            <a:r>
              <a:rPr dirty="0" sz="1250" spc="-675">
                <a:solidFill>
                  <a:srgbClr val="181818"/>
                </a:solidFill>
                <a:latin typeface="Times New Roman"/>
                <a:cs typeface="Times New Roman"/>
              </a:rPr>
              <a:t>—</a:t>
            </a:r>
            <a:r>
              <a:rPr dirty="0" sz="1250" spc="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Procuradoria</a:t>
            </a:r>
            <a:r>
              <a:rPr dirty="0" sz="12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Geral</a:t>
            </a:r>
            <a:r>
              <a:rPr dirty="0" sz="1250" spc="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Município:</a:t>
            </a:r>
            <a:r>
              <a:rPr dirty="0" sz="125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Daniel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Aguiar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dos</a:t>
            </a:r>
            <a:r>
              <a:rPr dirty="0" sz="12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Santos</a:t>
            </a:r>
            <a:r>
              <a:rPr dirty="0" sz="1250" spc="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Tavares,</a:t>
            </a:r>
            <a:r>
              <a:rPr dirty="0" sz="1250" spc="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F1F1F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114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17.430</a:t>
            </a:r>
            <a:endParaRPr sz="1250">
              <a:latin typeface="Times New Roman"/>
              <a:cs typeface="Times New Roman"/>
            </a:endParaRPr>
          </a:p>
          <a:p>
            <a:pPr marL="36830">
              <a:lnSpc>
                <a:spcPts val="1420"/>
              </a:lnSpc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(Titular)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Mario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61616"/>
                </a:solidFill>
                <a:latin typeface="Times New Roman"/>
                <a:cs typeface="Times New Roman"/>
              </a:rPr>
              <a:t>Mozart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11111"/>
                </a:solidFill>
                <a:latin typeface="Times New Roman"/>
                <a:cs typeface="Times New Roman"/>
              </a:rPr>
              <a:t>Martins</a:t>
            </a:r>
            <a:r>
              <a:rPr dirty="0" sz="1250" spc="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Nobrega,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45" b="1">
                <a:latin typeface="Times New Roman"/>
                <a:cs typeface="Times New Roman"/>
              </a:rPr>
              <a:t>matrícula</a:t>
            </a:r>
            <a:r>
              <a:rPr dirty="0" sz="1250" spc="60" b="1"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61616"/>
                </a:solidFill>
                <a:latin typeface="Times New Roman"/>
                <a:cs typeface="Times New Roman"/>
              </a:rPr>
              <a:t>17.432</a:t>
            </a:r>
            <a:r>
              <a:rPr dirty="0" sz="1250" spc="1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Times New Roman"/>
                <a:cs typeface="Times New Roman"/>
              </a:rPr>
              <a:t>(Suplente),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67642" y="9662433"/>
            <a:ext cx="441600" cy="52715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2383" y="405266"/>
            <a:ext cx="804016" cy="75263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84443" y="688649"/>
            <a:ext cx="405053" cy="319948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4732735" y="566765"/>
            <a:ext cx="1815464" cy="530225"/>
            <a:chOff x="4732735" y="566765"/>
            <a:chExt cx="1815464" cy="530225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2735" y="566765"/>
              <a:ext cx="712651" cy="35956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73331" y="685602"/>
              <a:ext cx="1574533" cy="411361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2030476" y="511151"/>
            <a:ext cx="2483485" cy="56070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5875" marR="5080" indent="-3810">
              <a:lnSpc>
                <a:spcPct val="90400"/>
              </a:lnSpc>
              <a:spcBef>
                <a:spcPts val="240"/>
              </a:spcBef>
            </a:pPr>
            <a:r>
              <a:rPr dirty="0" sz="1250" spc="-10">
                <a:solidFill>
                  <a:srgbClr val="181818"/>
                </a:solidFill>
                <a:latin typeface="Arial MT"/>
                <a:cs typeface="Arial MT"/>
              </a:rPr>
              <a:t>Estado</a:t>
            </a:r>
            <a:r>
              <a:rPr dirty="0" sz="12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1250" spc="-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50" spc="-60" b="1">
                <a:solidFill>
                  <a:srgbClr val="212121"/>
                </a:solidFill>
                <a:latin typeface="Arial"/>
                <a:cs typeface="Arial"/>
              </a:rPr>
              <a:t>Rio</a:t>
            </a:r>
            <a:r>
              <a:rPr dirty="0" sz="1250" spc="-4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55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25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Arial"/>
                <a:cs typeface="Arial"/>
              </a:rPr>
              <a:t>Janeiro </a:t>
            </a:r>
            <a:r>
              <a:rPr dirty="0" sz="1250">
                <a:solidFill>
                  <a:srgbClr val="111111"/>
                </a:solidFill>
                <a:latin typeface="Arial MT"/>
                <a:cs typeface="Arial MT"/>
              </a:rPr>
              <a:t>Prefeitura</a:t>
            </a:r>
            <a:r>
              <a:rPr dirty="0" sz="1250" spc="-8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0F0F0F"/>
                </a:solidFill>
                <a:latin typeface="Arial MT"/>
                <a:cs typeface="Arial MT"/>
              </a:rPr>
              <a:t>Municipal</a:t>
            </a:r>
            <a:r>
              <a:rPr dirty="0" sz="125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1250" spc="-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Arial MT"/>
                <a:cs typeface="Arial MT"/>
              </a:rPr>
              <a:t>Seropédica </a:t>
            </a:r>
            <a:r>
              <a:rPr dirty="0" sz="1250" spc="-60" b="1">
                <a:solidFill>
                  <a:srgbClr val="131313"/>
                </a:solidFill>
                <a:latin typeface="Arial"/>
                <a:cs typeface="Arial"/>
              </a:rPr>
              <a:t>Secretaria</a:t>
            </a:r>
            <a:r>
              <a:rPr dirty="0" sz="1250" spc="-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6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50" spc="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55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50" spc="-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Arial MT"/>
                <a:cs typeface="Arial MT"/>
              </a:rPr>
              <a:t>Governo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33060" y="1662965"/>
            <a:ext cx="5828030" cy="826389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 marR="43815" indent="137795">
              <a:lnSpc>
                <a:spcPts val="1320"/>
              </a:lnSpc>
              <a:spcBef>
                <a:spcPts val="290"/>
              </a:spcBef>
              <a:buClr>
                <a:srgbClr val="3F3F3F"/>
              </a:buClr>
              <a:buAutoNum type="romanUcPeriod" startAt="5"/>
              <a:tabLst>
                <a:tab pos="150495" algn="l"/>
              </a:tabLst>
            </a:pP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-</a:t>
            </a:r>
            <a:r>
              <a:rPr dirty="0" sz="1250" spc="1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Administração: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C1C1C"/>
                </a:solidFill>
                <a:latin typeface="Times New Roman"/>
                <a:cs typeface="Times New Roman"/>
              </a:rPr>
              <a:t>Roberto</a:t>
            </a:r>
            <a:r>
              <a:rPr dirty="0" sz="1250" spc="1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0C0C0C"/>
                </a:solidFill>
                <a:latin typeface="Times New Roman"/>
                <a:cs typeface="Times New Roman"/>
              </a:rPr>
              <a:t>Rodrigues</a:t>
            </a:r>
            <a:r>
              <a:rPr dirty="0" sz="1250" spc="4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latin typeface="Times New Roman"/>
                <a:cs typeface="Times New Roman"/>
              </a:rPr>
              <a:t>dos</a:t>
            </a:r>
            <a:r>
              <a:rPr dirty="0" sz="1250" spc="-20" b="1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Santos,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C1C1C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4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latin typeface="Times New Roman"/>
                <a:cs typeface="Times New Roman"/>
              </a:rPr>
              <a:t>17.608</a:t>
            </a:r>
            <a:r>
              <a:rPr dirty="0" sz="1250" b="1"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11111"/>
                </a:solidFill>
                <a:latin typeface="Times New Roman"/>
                <a:cs typeface="Times New Roman"/>
              </a:rPr>
              <a:t>(Titular)</a:t>
            </a:r>
            <a:r>
              <a:rPr dirty="0" sz="1250" spc="2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343434"/>
                </a:solidFill>
                <a:latin typeface="Times New Roman"/>
                <a:cs typeface="Times New Roman"/>
              </a:rPr>
              <a:t>e </a:t>
            </a:r>
            <a:r>
              <a:rPr dirty="0" sz="1250" spc="-65" b="1">
                <a:solidFill>
                  <a:srgbClr val="0E0E0E"/>
                </a:solidFill>
                <a:latin typeface="Times New Roman"/>
                <a:cs typeface="Times New Roman"/>
              </a:rPr>
              <a:t>Wallace</a:t>
            </a:r>
            <a:r>
              <a:rPr dirty="0" sz="1250" spc="-1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70" b="1">
                <a:solidFill>
                  <a:srgbClr val="151515"/>
                </a:solidFill>
                <a:latin typeface="Times New Roman"/>
                <a:cs typeface="Times New Roman"/>
              </a:rPr>
              <a:t>Augusto</a:t>
            </a:r>
            <a:r>
              <a:rPr dirty="0" sz="1250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65" b="1">
                <a:solidFill>
                  <a:srgbClr val="131313"/>
                </a:solidFill>
                <a:latin typeface="Times New Roman"/>
                <a:cs typeface="Times New Roman"/>
              </a:rPr>
              <a:t>Aguiar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-40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31313"/>
                </a:solidFill>
                <a:latin typeface="Times New Roman"/>
                <a:cs typeface="Times New Roman"/>
              </a:rPr>
              <a:t>Souza,</a:t>
            </a:r>
            <a:r>
              <a:rPr dirty="0" sz="1250" spc="2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latin typeface="Times New Roman"/>
                <a:cs typeface="Times New Roman"/>
              </a:rPr>
              <a:t>matrícula</a:t>
            </a:r>
            <a:r>
              <a:rPr dirty="0" sz="1250" spc="90" b="1">
                <a:latin typeface="Times New Roman"/>
                <a:cs typeface="Times New Roman"/>
              </a:rPr>
              <a:t> </a:t>
            </a:r>
            <a:r>
              <a:rPr dirty="0" sz="1250" spc="-45" b="1">
                <a:latin typeface="Times New Roman"/>
                <a:cs typeface="Times New Roman"/>
              </a:rPr>
              <a:t>17.461</a:t>
            </a:r>
            <a:r>
              <a:rPr dirty="0" sz="1250" spc="5" b="1"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(Suplente);</a:t>
            </a:r>
            <a:endParaRPr sz="1250">
              <a:latin typeface="Times New Roman"/>
              <a:cs typeface="Times New Roman"/>
            </a:endParaRPr>
          </a:p>
          <a:p>
            <a:pPr marL="207010" indent="-188595">
              <a:lnSpc>
                <a:spcPct val="100000"/>
              </a:lnSpc>
              <a:spcBef>
                <a:spcPts val="1080"/>
              </a:spcBef>
              <a:buClr>
                <a:srgbClr val="212121"/>
              </a:buClr>
              <a:buAutoNum type="romanUcPeriod" startAt="5"/>
              <a:tabLst>
                <a:tab pos="207010" algn="l"/>
              </a:tabLst>
            </a:pPr>
            <a:r>
              <a:rPr dirty="0" sz="1250" spc="-650">
                <a:solidFill>
                  <a:srgbClr val="161616"/>
                </a:solidFill>
                <a:latin typeface="Times New Roman"/>
                <a:cs typeface="Times New Roman"/>
              </a:rPr>
              <a:t>—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Secretaria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Saúde: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D1D1D"/>
                </a:solidFill>
                <a:latin typeface="Times New Roman"/>
                <a:cs typeface="Times New Roman"/>
              </a:rPr>
              <a:t>Alicia</a:t>
            </a:r>
            <a:r>
              <a:rPr dirty="0" sz="1250" spc="-2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solidFill>
                  <a:srgbClr val="0A0A0A"/>
                </a:solidFill>
                <a:latin typeface="Times New Roman"/>
                <a:cs typeface="Times New Roman"/>
              </a:rPr>
              <a:t>Assumpção</a:t>
            </a:r>
            <a:r>
              <a:rPr dirty="0" sz="125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 b="1">
                <a:latin typeface="Times New Roman"/>
                <a:cs typeface="Times New Roman"/>
              </a:rPr>
              <a:t>Rodrigues</a:t>
            </a:r>
            <a:r>
              <a:rPr dirty="0" sz="1250" spc="30" b="1"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0F0F0F"/>
                </a:solidFill>
                <a:latin typeface="Times New Roman"/>
                <a:cs typeface="Times New Roman"/>
              </a:rPr>
              <a:t>Pinto,</a:t>
            </a:r>
            <a:r>
              <a:rPr dirty="0" sz="1250" spc="-2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1C1C1C"/>
                </a:solidFill>
                <a:latin typeface="Times New Roman"/>
                <a:cs typeface="Times New Roman"/>
              </a:rPr>
              <a:t>matrícula</a:t>
            </a:r>
            <a:r>
              <a:rPr dirty="0" sz="1250" spc="5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212121"/>
                </a:solidFill>
                <a:latin typeface="Times New Roman"/>
                <a:cs typeface="Times New Roman"/>
              </a:rPr>
              <a:t>6560219</a:t>
            </a:r>
            <a:r>
              <a:rPr dirty="0" sz="125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Times New Roman"/>
                <a:cs typeface="Times New Roman"/>
              </a:rPr>
              <a:t>(Títular)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7145" marR="35560" indent="-635">
              <a:lnSpc>
                <a:spcPct val="103200"/>
              </a:lnSpc>
            </a:pP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§2°:</a:t>
            </a:r>
            <a:r>
              <a:rPr dirty="0" sz="12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Comissão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5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Bens</a:t>
            </a:r>
            <a:r>
              <a:rPr dirty="0" sz="1250" spc="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Imóveis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Assistência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contará</a:t>
            </a:r>
            <a:r>
              <a:rPr dirty="0" sz="125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com</a:t>
            </a:r>
            <a:r>
              <a:rPr dirty="0" sz="12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o</a:t>
            </a:r>
            <a:r>
              <a:rPr dirty="0" sz="1250" spc="-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70707"/>
                </a:solidFill>
                <a:latin typeface="Times New Roman"/>
                <a:cs typeface="Times New Roman"/>
              </a:rPr>
              <a:t>apoio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administrativo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Administração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70707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Secretaria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80808"/>
                </a:solidFill>
                <a:latin typeface="Times New Roman"/>
                <a:cs typeface="Times New Roman"/>
              </a:rPr>
              <a:t>Fazenda,</a:t>
            </a:r>
            <a:r>
              <a:rPr dirty="0" sz="1250" spc="1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que</a:t>
            </a:r>
            <a:r>
              <a:rPr dirty="0" sz="125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disponibilizarão </a:t>
            </a:r>
            <a:r>
              <a:rPr dirty="0" sz="1250" spc="-40">
                <a:latin typeface="Times New Roman"/>
                <a:cs typeface="Times New Roman"/>
              </a:rPr>
              <a:t>servidores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quando</a:t>
            </a:r>
            <a:r>
              <a:rPr dirty="0" sz="12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necessário</a:t>
            </a:r>
            <a:r>
              <a:rPr dirty="0" sz="125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for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solicitado,</a:t>
            </a:r>
            <a:r>
              <a:rPr dirty="0" sz="12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segundo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critérios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oportunidade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conveniência,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pela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Comissão,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inclusive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espaço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físico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suficiente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para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sua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instalação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 e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30303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-35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suas </a:t>
            </a:r>
            <a:r>
              <a:rPr dirty="0" sz="1250" spc="-10">
                <a:latin typeface="Times New Roman"/>
                <a:cs typeface="Times New Roman"/>
              </a:rPr>
              <a:t>atividades.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23495" marR="40005" indent="1270">
              <a:lnSpc>
                <a:spcPct val="100800"/>
              </a:lnSpc>
            </a:pPr>
            <a:r>
              <a:rPr dirty="0" sz="1250" spc="-55" b="1">
                <a:solidFill>
                  <a:srgbClr val="161616"/>
                </a:solidFill>
                <a:latin typeface="Times New Roman"/>
                <a:cs typeface="Times New Roman"/>
              </a:rPr>
              <a:t>Artigo</a:t>
            </a:r>
            <a:r>
              <a:rPr dirty="0" sz="1250" spc="9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61616"/>
                </a:solidFill>
                <a:latin typeface="Times New Roman"/>
                <a:cs typeface="Times New Roman"/>
              </a:rPr>
              <a:t>3º:</a:t>
            </a:r>
            <a:r>
              <a:rPr dirty="0" sz="1250" spc="1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85" b="1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250" spc="-7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Comissão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Avaliação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Bens</a:t>
            </a:r>
            <a:r>
              <a:rPr dirty="0" sz="125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Assistência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deverá,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para</a:t>
            </a:r>
            <a:r>
              <a:rPr dirty="0" sz="12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atingir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aos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seus </a:t>
            </a:r>
            <a:r>
              <a:rPr dirty="0" sz="1250" spc="-45">
                <a:latin typeface="Times New Roman"/>
                <a:cs typeface="Times New Roman"/>
              </a:rPr>
              <a:t>objetivos,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exercer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as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seguintes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atividades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básicas: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50">
              <a:latin typeface="Times New Roman"/>
              <a:cs typeface="Times New Roman"/>
            </a:endParaRPr>
          </a:p>
          <a:p>
            <a:pPr marL="110489" indent="-88265">
              <a:lnSpc>
                <a:spcPct val="100000"/>
              </a:lnSpc>
              <a:buClr>
                <a:srgbClr val="232323"/>
              </a:buClr>
              <a:buAutoNum type="romanUcPeriod"/>
              <a:tabLst>
                <a:tab pos="110489" algn="l"/>
              </a:tabLst>
            </a:pP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Pesquisar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analisar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mercado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imobiliário</a:t>
            </a:r>
            <a:r>
              <a:rPr dirty="0" sz="12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local;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29845" marR="37465" indent="135255">
              <a:lnSpc>
                <a:spcPct val="104000"/>
              </a:lnSpc>
              <a:buClr>
                <a:srgbClr val="1A1A1A"/>
              </a:buClr>
              <a:buAutoNum type="romanUcPeriod"/>
              <a:tabLst>
                <a:tab pos="165100" algn="l"/>
              </a:tabLst>
            </a:pPr>
            <a:r>
              <a:rPr dirty="0" sz="1250" spc="-15">
                <a:solidFill>
                  <a:srgbClr val="080808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Acompanhar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sistematicamente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as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80808"/>
                </a:solidFill>
                <a:latin typeface="Times New Roman"/>
                <a:cs typeface="Times New Roman"/>
              </a:rPr>
              <a:t>mudanças</a:t>
            </a:r>
            <a:r>
              <a:rPr dirty="0" sz="1250" spc="2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físicas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25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conjunturais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250" spc="-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influam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no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valor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70707"/>
                </a:solidFill>
                <a:latin typeface="Times New Roman"/>
                <a:cs typeface="Times New Roman"/>
              </a:rPr>
              <a:t>venal</a:t>
            </a:r>
            <a:r>
              <a:rPr dirty="0" sz="1250" spc="-3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marL="213995" indent="-182880">
              <a:lnSpc>
                <a:spcPct val="100000"/>
              </a:lnSpc>
              <a:buClr>
                <a:srgbClr val="1C1C1C"/>
              </a:buClr>
              <a:buAutoNum type="romanUcPeriod"/>
              <a:tabLst>
                <a:tab pos="213995" algn="l"/>
              </a:tabLst>
            </a:pP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Pesquisar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desenvolver</a:t>
            </a:r>
            <a:r>
              <a:rPr dirty="0" sz="1250" spc="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E0E0E"/>
                </a:solidFill>
                <a:latin typeface="Times New Roman"/>
                <a:cs typeface="Times New Roman"/>
              </a:rPr>
              <a:t>novos</a:t>
            </a:r>
            <a:r>
              <a:rPr dirty="0" sz="12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70707"/>
                </a:solidFill>
                <a:latin typeface="Times New Roman"/>
                <a:cs typeface="Times New Roman"/>
              </a:rPr>
              <a:t>métodos</a:t>
            </a:r>
            <a:r>
              <a:rPr dirty="0" sz="1250" spc="-2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avaliações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70707"/>
                </a:solidFill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33655" marR="22225" indent="-2540">
              <a:lnSpc>
                <a:spcPct val="102400"/>
              </a:lnSpc>
              <a:buClr>
                <a:srgbClr val="1A1A1A"/>
              </a:buClr>
              <a:buAutoNum type="romanUcPeriod"/>
              <a:tabLst>
                <a:tab pos="33655" algn="l"/>
                <a:tab pos="240665" algn="l"/>
              </a:tabLst>
            </a:pP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Requerer</a:t>
            </a:r>
            <a:r>
              <a:rPr dirty="0" sz="12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dos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órgãos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integrantes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administração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Municipal,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direta</a:t>
            </a:r>
            <a:r>
              <a:rPr dirty="0" sz="125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ou </a:t>
            </a:r>
            <a:r>
              <a:rPr dirty="0" sz="1250" spc="-10">
                <a:latin typeface="Times New Roman"/>
                <a:cs typeface="Times New Roman"/>
              </a:rPr>
              <a:t>indireta,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todas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as </a:t>
            </a:r>
            <a:r>
              <a:rPr dirty="0" sz="1250" spc="-40">
                <a:latin typeface="Times New Roman"/>
                <a:cs typeface="Times New Roman"/>
              </a:rPr>
              <a:t>informações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necessárias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à</a:t>
            </a:r>
            <a:r>
              <a:rPr dirty="0" sz="1250" spc="-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concepção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seus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objetivos,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que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70707"/>
                </a:solidFill>
                <a:latin typeface="Times New Roman"/>
                <a:cs typeface="Times New Roman"/>
              </a:rPr>
              <a:t>lhe</a:t>
            </a:r>
            <a:r>
              <a:rPr dirty="0" sz="1250" spc="-3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serão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fornecidos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com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presteza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E0E0E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latin typeface="Times New Roman"/>
                <a:cs typeface="Times New Roman"/>
              </a:rPr>
              <a:t>exatidão.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40005" marR="20955" indent="-635">
              <a:lnSpc>
                <a:spcPct val="104000"/>
              </a:lnSpc>
              <a:buClr>
                <a:srgbClr val="0F0F0F"/>
              </a:buClr>
              <a:buAutoNum type="romanUcPeriod"/>
              <a:tabLst>
                <a:tab pos="40005" algn="l"/>
                <a:tab pos="194945" algn="l"/>
              </a:tabLst>
            </a:pP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-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Manter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entendimentos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oficiais </a:t>
            </a:r>
            <a:r>
              <a:rPr dirty="0" sz="1250" spc="-20">
                <a:latin typeface="Times New Roman"/>
                <a:cs typeface="Times New Roman"/>
              </a:rPr>
              <a:t>federais,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estaduais</a:t>
            </a:r>
            <a:r>
              <a:rPr dirty="0" sz="1250" spc="-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</a:t>
            </a:r>
            <a:r>
              <a:rPr dirty="0" sz="12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privados</a:t>
            </a:r>
            <a:r>
              <a:rPr dirty="0" sz="125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obter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dados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necessários</a:t>
            </a:r>
            <a:r>
              <a:rPr dirty="0" sz="125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à</a:t>
            </a:r>
            <a:r>
              <a:rPr dirty="0" sz="1250" spc="-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fixação</a:t>
            </a:r>
            <a:r>
              <a:rPr dirty="0" sz="1250" spc="-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Planta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0A0A0A"/>
                </a:solidFill>
                <a:latin typeface="Times New Roman"/>
                <a:cs typeface="Times New Roman"/>
              </a:rPr>
              <a:t>Valores</a:t>
            </a:r>
            <a:r>
              <a:rPr dirty="0" sz="125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Venais;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41910" marR="13335" indent="209550">
              <a:lnSpc>
                <a:spcPct val="102400"/>
              </a:lnSpc>
              <a:buClr>
                <a:srgbClr val="1C1C1C"/>
              </a:buClr>
              <a:buAutoNum type="romanUcPeriod"/>
              <a:tabLst>
                <a:tab pos="251460" algn="l"/>
              </a:tabLst>
            </a:pPr>
            <a:r>
              <a:rPr dirty="0" sz="1250" spc="-650">
                <a:latin typeface="Times New Roman"/>
                <a:cs typeface="Times New Roman"/>
              </a:rPr>
              <a:t>—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Assessorar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35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Autoridade</a:t>
            </a:r>
            <a:r>
              <a:rPr dirty="0" sz="1250" spc="2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Fazendária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para</a:t>
            </a:r>
            <a:r>
              <a:rPr dirty="0" sz="1250" spc="1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fins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elaboração,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atualização</a:t>
            </a:r>
            <a:r>
              <a:rPr dirty="0" sz="1250" spc="1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e/ou</a:t>
            </a:r>
            <a:r>
              <a:rPr dirty="0" sz="1250" spc="1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revisão</a:t>
            </a:r>
            <a:r>
              <a:rPr dirty="0" sz="1250" spc="1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Planta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latin typeface="Times New Roman"/>
                <a:cs typeface="Times New Roman"/>
              </a:rPr>
              <a:t>Valores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080808"/>
                </a:solidFill>
                <a:latin typeface="Times New Roman"/>
                <a:cs typeface="Times New Roman"/>
              </a:rPr>
              <a:t>Venais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dos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A0A0A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sujeitos</a:t>
            </a:r>
            <a:r>
              <a:rPr dirty="0" sz="12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Imposto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Predial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Territorial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Urbano.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48895" marR="12065" indent="271780">
              <a:lnSpc>
                <a:spcPct val="102400"/>
              </a:lnSpc>
              <a:buClr>
                <a:srgbClr val="1F1F1F"/>
              </a:buClr>
              <a:buAutoNum type="romanUcPeriod"/>
              <a:tabLst>
                <a:tab pos="320675" algn="l"/>
              </a:tabLst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-</a:t>
            </a:r>
            <a:r>
              <a:rPr dirty="0" sz="12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Fornecer</a:t>
            </a:r>
            <a:r>
              <a:rPr dirty="0" sz="1250" spc="4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subsídios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para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campanha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esclarecimento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público</a:t>
            </a:r>
            <a:r>
              <a:rPr dirty="0" sz="125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sobre</a:t>
            </a:r>
            <a:r>
              <a:rPr dirty="0" sz="1250" spc="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valores</a:t>
            </a:r>
            <a:r>
              <a:rPr dirty="0" sz="1250" spc="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70707"/>
                </a:solidFill>
                <a:latin typeface="Times New Roman"/>
                <a:cs typeface="Times New Roman"/>
              </a:rPr>
              <a:t>venais</a:t>
            </a:r>
            <a:r>
              <a:rPr dirty="0" sz="1250" spc="2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E0E0E"/>
                </a:solidFill>
                <a:latin typeface="Times New Roman"/>
                <a:cs typeface="Times New Roman"/>
              </a:rPr>
              <a:t>de </a:t>
            </a:r>
            <a:r>
              <a:rPr dirty="0" sz="1250" spc="-60">
                <a:latin typeface="Times New Roman"/>
                <a:cs typeface="Times New Roman"/>
              </a:rPr>
              <a:t>imóveis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45">
                <a:latin typeface="Times New Roman"/>
                <a:cs typeface="Times New Roman"/>
              </a:rPr>
              <a:t> cobrança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tributos;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marL="50800" marR="8255" indent="335915">
              <a:lnSpc>
                <a:spcPct val="102400"/>
              </a:lnSpc>
              <a:buClr>
                <a:srgbClr val="0E0E0E"/>
              </a:buClr>
              <a:buAutoNum type="romanUcPeriod"/>
              <a:tabLst>
                <a:tab pos="386715" algn="l"/>
              </a:tabLst>
            </a:pP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-</a:t>
            </a:r>
            <a:r>
              <a:rPr dirty="0" sz="1250" spc="1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Assessorar</a:t>
            </a:r>
            <a:r>
              <a:rPr dirty="0" sz="1250" spc="3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dirty="0" sz="1250" spc="2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50505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85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Fazenda</a:t>
            </a:r>
            <a:r>
              <a:rPr dirty="0" sz="1250" spc="2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naquilo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250" spc="2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lhe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for</a:t>
            </a:r>
            <a:r>
              <a:rPr dirty="0" sz="1250" spc="2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solicitado</a:t>
            </a:r>
            <a:r>
              <a:rPr dirty="0" sz="1250" spc="2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com</a:t>
            </a:r>
            <a:r>
              <a:rPr dirty="0" sz="125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relação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à </a:t>
            </a:r>
            <a:r>
              <a:rPr dirty="0" sz="1250" spc="-55">
                <a:latin typeface="Times New Roman"/>
                <a:cs typeface="Times New Roman"/>
              </a:rPr>
              <a:t>administmção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tributária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250" spc="-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Município;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algn="just" marL="54610" marR="5080" indent="-2540">
              <a:lnSpc>
                <a:spcPct val="103200"/>
              </a:lnSpc>
              <a:spcBef>
                <a:spcPts val="5"/>
              </a:spcBef>
              <a:buClr>
                <a:srgbClr val="1D1D1D"/>
              </a:buClr>
              <a:buAutoNum type="romanUcPeriod"/>
              <a:tabLst>
                <a:tab pos="54610" algn="l"/>
                <a:tab pos="267335" algn="l"/>
              </a:tabLst>
            </a:pPr>
            <a:r>
              <a:rPr dirty="0" sz="1250" spc="15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250" spc="1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70707"/>
                </a:solidFill>
                <a:latin typeface="Times New Roman"/>
                <a:cs typeface="Times New Roman"/>
              </a:rPr>
              <a:t>Seguir</a:t>
            </a:r>
            <a:r>
              <a:rPr dirty="0" sz="1250" spc="24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as</a:t>
            </a:r>
            <a:r>
              <a:rPr dirty="0" sz="1250" spc="1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normas</a:t>
            </a:r>
            <a:r>
              <a:rPr dirty="0" sz="1250" spc="1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técnicas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1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2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previstas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pela</a:t>
            </a:r>
            <a:r>
              <a:rPr dirty="0" sz="1250" spc="1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Associação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Brasileira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1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Normas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Técnicas</a:t>
            </a:r>
            <a:r>
              <a:rPr dirty="0" sz="1250" spc="400">
                <a:latin typeface="Times New Roman"/>
                <a:cs typeface="Times New Roman"/>
              </a:rPr>
              <a:t> </a:t>
            </a:r>
            <a:r>
              <a:rPr dirty="0" sz="1250" spc="-650">
                <a:solidFill>
                  <a:srgbClr val="212121"/>
                </a:solidFill>
                <a:latin typeface="Times New Roman"/>
                <a:cs typeface="Times New Roman"/>
              </a:rPr>
              <a:t>—</a:t>
            </a:r>
            <a:r>
              <a:rPr dirty="0" sz="1250" spc="2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0F0F0F"/>
                </a:solidFill>
                <a:latin typeface="Times New Roman"/>
                <a:cs typeface="Times New Roman"/>
              </a:rPr>
              <a:t>ABNT,</a:t>
            </a:r>
            <a:r>
              <a:rPr dirty="0" sz="1250" spc="3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pelo</a:t>
            </a:r>
            <a:r>
              <a:rPr dirty="0" sz="1250" spc="3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F0F0F"/>
                </a:solidFill>
                <a:latin typeface="Times New Roman"/>
                <a:cs typeface="Times New Roman"/>
              </a:rPr>
              <a:t>Conselho</a:t>
            </a:r>
            <a:r>
              <a:rPr dirty="0" sz="1250" spc="3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11111"/>
                </a:solidFill>
                <a:latin typeface="Times New Roman"/>
                <a:cs typeface="Times New Roman"/>
              </a:rPr>
              <a:t>Regional</a:t>
            </a:r>
            <a:r>
              <a:rPr dirty="0" sz="1250" spc="43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de</a:t>
            </a:r>
            <a:r>
              <a:rPr dirty="0" sz="1250" spc="32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Engenharia</a:t>
            </a:r>
            <a:r>
              <a:rPr dirty="0" sz="1250" spc="409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250" spc="2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30303"/>
                </a:solidFill>
                <a:latin typeface="Times New Roman"/>
                <a:cs typeface="Times New Roman"/>
              </a:rPr>
              <a:t>Arquitetura</a:t>
            </a:r>
            <a:r>
              <a:rPr dirty="0" sz="1250" spc="39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dirty="0" sz="1250" spc="-650">
                <a:solidFill>
                  <a:srgbClr val="262626"/>
                </a:solidFill>
                <a:latin typeface="Times New Roman"/>
                <a:cs typeface="Times New Roman"/>
              </a:rPr>
              <a:t>—</a:t>
            </a:r>
            <a:r>
              <a:rPr dirty="0" sz="1250" spc="2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80">
                <a:solidFill>
                  <a:srgbClr val="1A1A1A"/>
                </a:solidFill>
                <a:latin typeface="Times New Roman"/>
                <a:cs typeface="Times New Roman"/>
              </a:rPr>
              <a:t>CREA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250" spc="-35">
                <a:latin typeface="Times New Roman"/>
                <a:cs typeface="Times New Roman"/>
              </a:rPr>
              <a:t>e</a:t>
            </a:r>
            <a:r>
              <a:rPr dirty="0" sz="1250" spc="365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pelo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50505"/>
                </a:solidFill>
                <a:latin typeface="Times New Roman"/>
                <a:cs typeface="Times New Roman"/>
              </a:rPr>
              <a:t>Conselho</a:t>
            </a:r>
            <a:r>
              <a:rPr dirty="0" sz="1250" spc="45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E0E0E"/>
                </a:solidFill>
                <a:latin typeface="Times New Roman"/>
                <a:cs typeface="Times New Roman"/>
              </a:rPr>
              <a:t>Regional</a:t>
            </a:r>
            <a:r>
              <a:rPr dirty="0" sz="1250" spc="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Corretores</a:t>
            </a:r>
            <a:r>
              <a:rPr dirty="0" sz="1250" spc="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Imóveis;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AutoNum type="romanUcPeriod"/>
            </a:pPr>
            <a:endParaRPr sz="1250">
              <a:latin typeface="Times New Roman"/>
              <a:cs typeface="Times New Roman"/>
            </a:endParaRPr>
          </a:p>
          <a:p>
            <a:pPr marL="222885" indent="-161290">
              <a:lnSpc>
                <a:spcPct val="100000"/>
              </a:lnSpc>
              <a:buClr>
                <a:srgbClr val="1D1D1D"/>
              </a:buClr>
              <a:buAutoNum type="romanUcPeriod"/>
              <a:tabLst>
                <a:tab pos="222885" algn="l"/>
              </a:tabLst>
            </a:pP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Avaliar</a:t>
            </a:r>
            <a:r>
              <a:rPr dirty="0" sz="125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os</a:t>
            </a:r>
            <a:r>
              <a:rPr dirty="0" sz="1250" spc="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pertencentes</a:t>
            </a:r>
            <a:r>
              <a:rPr dirty="0" sz="1250" spc="1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ao</a:t>
            </a:r>
            <a:r>
              <a:rPr dirty="0" sz="12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patrimônio</a:t>
            </a:r>
            <a:r>
              <a:rPr dirty="0" sz="1250" spc="1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público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municipal,</a:t>
            </a:r>
            <a:r>
              <a:rPr dirty="0" sz="12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passíveis</a:t>
            </a:r>
            <a:r>
              <a:rPr dirty="0" sz="125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alienação,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37689" y="9604538"/>
            <a:ext cx="429417" cy="60637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4565" y="408314"/>
            <a:ext cx="797925" cy="7434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96625" y="685602"/>
            <a:ext cx="402008" cy="313853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4744916" y="566765"/>
            <a:ext cx="1815464" cy="518159"/>
            <a:chOff x="4744916" y="566765"/>
            <a:chExt cx="1815464" cy="518159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44916" y="566765"/>
              <a:ext cx="709605" cy="34737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79421" y="679509"/>
              <a:ext cx="1580624" cy="405267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941371" y="508105"/>
            <a:ext cx="5826125" cy="921766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115060" marR="2247265" indent="7620">
              <a:lnSpc>
                <a:spcPts val="1340"/>
              </a:lnSpc>
              <a:spcBef>
                <a:spcPts val="275"/>
              </a:spcBef>
            </a:pPr>
            <a:r>
              <a:rPr dirty="0" sz="1250" b="1">
                <a:solidFill>
                  <a:srgbClr val="0E0E0E"/>
                </a:solidFill>
                <a:latin typeface="Times New Roman"/>
                <a:cs typeface="Times New Roman"/>
              </a:rPr>
              <a:t>Estado</a:t>
            </a:r>
            <a:r>
              <a:rPr dirty="0" sz="1250" spc="8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50" b="1">
                <a:solidFill>
                  <a:srgbClr val="262626"/>
                </a:solidFill>
                <a:latin typeface="Times New Roman"/>
                <a:cs typeface="Times New Roman"/>
              </a:rPr>
              <a:t>do</a:t>
            </a:r>
            <a:r>
              <a:rPr dirty="0" sz="1250" spc="6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Rio</a:t>
            </a:r>
            <a:r>
              <a:rPr dirty="0" sz="1250" spc="2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250" spc="35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E0E0E"/>
                </a:solidFill>
                <a:latin typeface="Times New Roman"/>
                <a:cs typeface="Times New Roman"/>
              </a:rPr>
              <a:t>Janeiro</a:t>
            </a:r>
            <a:r>
              <a:rPr dirty="0" sz="1250" spc="50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61616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12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2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1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Seropédica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2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1A1A1A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9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15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Governo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doação,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permuta,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comodato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ou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locação;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5240" marR="45085" indent="1270">
              <a:lnSpc>
                <a:spcPct val="105600"/>
              </a:lnSpc>
              <a:spcBef>
                <a:spcPts val="5"/>
              </a:spcBef>
            </a:pP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Xl</a:t>
            </a:r>
            <a:r>
              <a:rPr dirty="0" sz="125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-</a:t>
            </a:r>
            <a:r>
              <a:rPr dirty="0" sz="125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Avaliar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os</a:t>
            </a:r>
            <a:r>
              <a:rPr dirty="0" sz="125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10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particulares</a:t>
            </a:r>
            <a:r>
              <a:rPr dirty="0" sz="1250" spc="1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para</a:t>
            </a:r>
            <a:r>
              <a:rPr dirty="0" sz="1250" spc="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todas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as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formas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aquisição</a:t>
            </a:r>
            <a:r>
              <a:rPr dirty="0" sz="1250" spc="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pelo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Poder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Público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Municipal;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250">
              <a:latin typeface="Times New Roman"/>
              <a:cs typeface="Times New Roman"/>
            </a:endParaRPr>
          </a:p>
          <a:p>
            <a:pPr marL="17780" marR="36830" indent="294005">
              <a:lnSpc>
                <a:spcPct val="100800"/>
              </a:lnSpc>
              <a:buClr>
                <a:srgbClr val="0F0F0F"/>
              </a:buClr>
              <a:buAutoNum type="romanUcPeriod" startAt="12"/>
              <a:tabLst>
                <a:tab pos="311785" algn="l"/>
              </a:tabLst>
            </a:pP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250" spc="1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51515"/>
                </a:solidFill>
                <a:latin typeface="Times New Roman"/>
                <a:cs typeface="Times New Roman"/>
              </a:rPr>
              <a:t>Avaliar</a:t>
            </a:r>
            <a:r>
              <a:rPr dirty="0" sz="1250" spc="2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as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áreas</a:t>
            </a:r>
            <a:r>
              <a:rPr dirty="0" sz="1250" spc="2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remanescentes</a:t>
            </a:r>
            <a:r>
              <a:rPr dirty="0" sz="1250" spc="3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de</a:t>
            </a:r>
            <a:r>
              <a:rPr dirty="0" sz="1250" spc="2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obra</a:t>
            </a:r>
            <a:r>
              <a:rPr dirty="0" sz="1250" spc="2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pública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ou</a:t>
            </a:r>
            <a:r>
              <a:rPr dirty="0" sz="1250" spc="2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resultantes</a:t>
            </a:r>
            <a:r>
              <a:rPr dirty="0" sz="1250" spc="3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2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modificação</a:t>
            </a:r>
            <a:r>
              <a:rPr dirty="0" sz="1250" spc="3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latin typeface="Times New Roman"/>
                <a:cs typeface="Times New Roman"/>
              </a:rPr>
              <a:t>alinhamento;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22225" marR="34925" indent="298450">
              <a:lnSpc>
                <a:spcPct val="104000"/>
              </a:lnSpc>
              <a:buClr>
                <a:srgbClr val="212121"/>
              </a:buClr>
              <a:buAutoNum type="romanUcPeriod" startAt="12"/>
              <a:tabLst>
                <a:tab pos="320675" algn="l"/>
              </a:tabLst>
            </a:pP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Verificar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compatibilidade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valor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locatício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50505"/>
                </a:solidFill>
                <a:latin typeface="Times New Roman"/>
                <a:cs typeface="Times New Roman"/>
              </a:rPr>
              <a:t>pretendido</a:t>
            </a:r>
            <a:r>
              <a:rPr dirty="0" sz="1250" spc="5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pelo</a:t>
            </a:r>
            <a:r>
              <a:rPr dirty="0" sz="1250" spc="-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proprietário</a:t>
            </a:r>
            <a:r>
              <a:rPr dirty="0" sz="125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em</a:t>
            </a:r>
            <a:r>
              <a:rPr dirty="0" sz="12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relação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ao </a:t>
            </a:r>
            <a:r>
              <a:rPr dirty="0" sz="1250" spc="-20">
                <a:latin typeface="Times New Roman"/>
                <a:cs typeface="Times New Roman"/>
              </a:rPr>
              <a:t>mercado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imobiliário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local,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tratando-</a:t>
            </a:r>
            <a:r>
              <a:rPr dirty="0" sz="1250">
                <a:latin typeface="Times New Roman"/>
                <a:cs typeface="Times New Roman"/>
              </a:rPr>
              <a:t>se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locação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imóveis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particulares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pelo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Poder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Público, </a:t>
            </a:r>
            <a:r>
              <a:rPr dirty="0" sz="1250" spc="-80">
                <a:solidFill>
                  <a:srgbClr val="131313"/>
                </a:solidFill>
                <a:latin typeface="Times New Roman"/>
                <a:cs typeface="Times New Roman"/>
              </a:rPr>
              <a:t>bem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como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151515"/>
                </a:solidFill>
                <a:latin typeface="Times New Roman"/>
                <a:cs typeface="Times New Roman"/>
              </a:rPr>
              <a:t>em</a:t>
            </a:r>
            <a:r>
              <a:rPr dirty="0" sz="1250" spc="-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suas</a:t>
            </a:r>
            <a:r>
              <a:rPr dirty="0" sz="1250" spc="-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revisões;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24130" marR="36195" indent="298450">
              <a:lnSpc>
                <a:spcPct val="104000"/>
              </a:lnSpc>
              <a:buClr>
                <a:srgbClr val="1A1A1A"/>
              </a:buClr>
              <a:buAutoNum type="romanUcPeriod" startAt="12"/>
              <a:tabLst>
                <a:tab pos="322580" algn="l"/>
              </a:tabLst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Avaliar</a:t>
            </a:r>
            <a:r>
              <a:rPr dirty="0" sz="1250" spc="-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os</a:t>
            </a:r>
            <a:r>
              <a:rPr dirty="0" sz="1250" spc="-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bens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públicos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em </a:t>
            </a:r>
            <a:r>
              <a:rPr dirty="0" sz="1250" spc="-25">
                <a:latin typeface="Times New Roman"/>
                <a:cs typeface="Times New Roman"/>
              </a:rPr>
              <a:t>geral,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passíveis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licitação</a:t>
            </a:r>
            <a:r>
              <a:rPr dirty="0" sz="125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por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leilão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ou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para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doação</a:t>
            </a:r>
            <a:r>
              <a:rPr dirty="0" sz="12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outro 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ente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federado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ou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às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entidades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social;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27305" marR="27940" indent="-1905">
              <a:lnSpc>
                <a:spcPct val="102400"/>
              </a:lnSpc>
              <a:buClr>
                <a:srgbClr val="383838"/>
              </a:buClr>
              <a:buAutoNum type="romanUcPeriod" startAt="12"/>
              <a:tabLst>
                <a:tab pos="27305" algn="l"/>
                <a:tab pos="289560" algn="l"/>
              </a:tabLst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-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A0A0A"/>
                </a:solidFill>
                <a:latin typeface="Times New Roman"/>
                <a:cs typeface="Times New Roman"/>
              </a:rPr>
              <a:t>Elaborar</a:t>
            </a:r>
            <a:r>
              <a:rPr dirty="0" sz="1250" spc="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laudo</a:t>
            </a:r>
            <a:r>
              <a:rPr dirty="0" sz="1250" spc="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10101"/>
                </a:solidFill>
                <a:latin typeface="Times New Roman"/>
                <a:cs typeface="Times New Roman"/>
              </a:rPr>
              <a:t>avaliação,</a:t>
            </a:r>
            <a:r>
              <a:rPr dirty="0" sz="1250" spc="25">
                <a:solidFill>
                  <a:srgbClr val="01010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detalhado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conclusivo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do</a:t>
            </a:r>
            <a:r>
              <a:rPr dirty="0" sz="125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imóvel,</a:t>
            </a:r>
            <a:r>
              <a:rPr dirty="0" sz="1250" spc="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objetivando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respaldar</a:t>
            </a:r>
            <a:r>
              <a:rPr dirty="0" sz="12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E0E0E"/>
                </a:solidFill>
                <a:latin typeface="Times New Roman"/>
                <a:cs typeface="Times New Roman"/>
              </a:rPr>
              <a:t>o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Poder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Executivo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 dados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suficientes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ínequívocos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acerca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real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valor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51515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bem;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30480" marR="34290" indent="-1905">
              <a:lnSpc>
                <a:spcPct val="100800"/>
              </a:lnSpc>
              <a:buClr>
                <a:srgbClr val="1F1F1F"/>
              </a:buClr>
              <a:buAutoNum type="romanUcPeriod" startAt="12"/>
              <a:tabLst>
                <a:tab pos="30480" algn="l"/>
                <a:tab pos="338455" algn="l"/>
              </a:tabLst>
            </a:pPr>
            <a:r>
              <a:rPr dirty="0" sz="1250" spc="-650">
                <a:solidFill>
                  <a:srgbClr val="131313"/>
                </a:solidFill>
                <a:latin typeface="Times New Roman"/>
                <a:cs typeface="Times New Roman"/>
              </a:rPr>
              <a:t>—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Apurar</a:t>
            </a:r>
            <a:r>
              <a:rPr dirty="0" sz="1250" spc="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se</a:t>
            </a:r>
            <a:r>
              <a:rPr dirty="0" sz="1250" spc="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houve</a:t>
            </a:r>
            <a:r>
              <a:rPr dirty="0" sz="1250" spc="11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E0E0E"/>
                </a:solidFill>
                <a:latin typeface="Times New Roman"/>
                <a:cs typeface="Times New Roman"/>
              </a:rPr>
              <a:t>valorização</a:t>
            </a:r>
            <a:r>
              <a:rPr dirty="0" sz="1250" spc="1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imobiliária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do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F0F0F"/>
                </a:solidFill>
                <a:latin typeface="Times New Roman"/>
                <a:cs typeface="Times New Roman"/>
              </a:rPr>
              <a:t>imóvel</a:t>
            </a:r>
            <a:r>
              <a:rPr dirty="0" sz="1250" spc="1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decorrente</a:t>
            </a:r>
            <a:r>
              <a:rPr dirty="0" sz="1250" spc="1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obra</a:t>
            </a:r>
            <a:r>
              <a:rPr dirty="0" sz="12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pública</a:t>
            </a:r>
            <a:r>
              <a:rPr dirty="0" sz="1250" spc="1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realizada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pela</a:t>
            </a:r>
            <a:r>
              <a:rPr dirty="0" sz="1250" spc="-8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Pública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Municipal;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377825" indent="-346075">
              <a:lnSpc>
                <a:spcPct val="100000"/>
              </a:lnSpc>
              <a:buClr>
                <a:srgbClr val="0F0F0F"/>
              </a:buClr>
              <a:buAutoNum type="romanUcPeriod" startAt="12"/>
              <a:tabLst>
                <a:tab pos="377825" algn="l"/>
              </a:tabLst>
            </a:pPr>
            <a:r>
              <a:rPr dirty="0" sz="1250" spc="-650">
                <a:solidFill>
                  <a:srgbClr val="282828"/>
                </a:solidFill>
                <a:latin typeface="Times New Roman"/>
                <a:cs typeface="Times New Roman"/>
              </a:rPr>
              <a:t>—</a:t>
            </a:r>
            <a:r>
              <a:rPr dirty="0" sz="1250" spc="-8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Avaliar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do </a:t>
            </a:r>
            <a:r>
              <a:rPr dirty="0" sz="1250" spc="-60">
                <a:solidFill>
                  <a:srgbClr val="151515"/>
                </a:solidFill>
                <a:latin typeface="Times New Roman"/>
                <a:cs typeface="Times New Roman"/>
              </a:rPr>
              <a:t>bem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D1D1D"/>
                </a:solidFill>
                <a:latin typeface="Times New Roman"/>
                <a:cs typeface="Times New Roman"/>
              </a:rPr>
              <a:t>para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fins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desapropriação;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AutoNum type="romanUcPeriod" startAt="12"/>
            </a:pPr>
            <a:endParaRPr sz="1250">
              <a:latin typeface="Times New Roman"/>
              <a:cs typeface="Times New Roman"/>
            </a:endParaRPr>
          </a:p>
          <a:p>
            <a:pPr algn="just" marL="33655" marR="29209" indent="405130">
              <a:lnSpc>
                <a:spcPct val="104000"/>
              </a:lnSpc>
              <a:buClr>
                <a:srgbClr val="232323"/>
              </a:buClr>
              <a:buAutoNum type="romanUcPeriod" startAt="12"/>
              <a:tabLst>
                <a:tab pos="438784" algn="l"/>
              </a:tabLst>
            </a:pPr>
            <a:r>
              <a:rPr dirty="0" sz="1250" spc="-675">
                <a:solidFill>
                  <a:srgbClr val="282828"/>
                </a:solidFill>
                <a:latin typeface="Times New Roman"/>
                <a:cs typeface="Times New Roman"/>
              </a:rPr>
              <a:t>—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Assessorar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10">
                <a:solidFill>
                  <a:srgbClr val="151515"/>
                </a:solidFill>
                <a:latin typeface="Times New Roman"/>
                <a:cs typeface="Times New Roman"/>
              </a:rPr>
              <a:t>a</a:t>
            </a:r>
            <a:r>
              <a:rPr dirty="0" sz="1250" spc="-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Fazenda</a:t>
            </a:r>
            <a:r>
              <a:rPr dirty="0" sz="1250" spc="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na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atualização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do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E0E0E"/>
                </a:solidFill>
                <a:latin typeface="Times New Roman"/>
                <a:cs typeface="Times New Roman"/>
              </a:rPr>
              <a:t>cadastro</a:t>
            </a:r>
            <a:r>
              <a:rPr dirty="0" sz="1250" spc="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imobiliário</a:t>
            </a:r>
            <a:r>
              <a:rPr dirty="0" sz="12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080808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Seropédica.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36195" marR="19685" indent="-635">
              <a:lnSpc>
                <a:spcPct val="100800"/>
              </a:lnSpc>
            </a:pP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§1°:</a:t>
            </a:r>
            <a:r>
              <a:rPr dirty="0" sz="12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No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caso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locação,</a:t>
            </a:r>
            <a:r>
              <a:rPr dirty="0" sz="1250" spc="-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além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avaliação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prévia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prevista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no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inciso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XIII,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250" spc="-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deverá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avaliar</a:t>
            </a:r>
            <a:r>
              <a:rPr dirty="0" sz="12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estado</a:t>
            </a:r>
            <a:r>
              <a:rPr dirty="0" sz="1250" spc="10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conservação,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dos</a:t>
            </a:r>
            <a:r>
              <a:rPr dirty="0" sz="1250" spc="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custos</a:t>
            </a:r>
            <a:r>
              <a:rPr dirty="0" sz="1250" spc="9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adaptações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e</a:t>
            </a:r>
            <a:r>
              <a:rPr dirty="0" sz="1250" spc="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do</a:t>
            </a:r>
            <a:r>
              <a:rPr dirty="0" sz="1250" spc="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prazo</a:t>
            </a:r>
            <a:r>
              <a:rPr dirty="0" sz="12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30303"/>
                </a:solidFill>
                <a:latin typeface="Times New Roman"/>
                <a:cs typeface="Times New Roman"/>
              </a:rPr>
              <a:t>de</a:t>
            </a:r>
            <a:r>
              <a:rPr dirty="0" sz="1250" spc="5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amortização</a:t>
            </a:r>
            <a:r>
              <a:rPr dirty="0" sz="1250" spc="1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dos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investimentos</a:t>
            </a:r>
            <a:r>
              <a:rPr dirty="0" sz="1250" spc="7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necessários.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40005" marR="13335" indent="-1270">
              <a:lnSpc>
                <a:spcPct val="103200"/>
              </a:lnSpc>
            </a:pPr>
            <a:r>
              <a:rPr dirty="0" sz="1250" spc="-85">
                <a:latin typeface="Times New Roman"/>
                <a:cs typeface="Times New Roman"/>
              </a:rPr>
              <a:t>§2°: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Na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hipótese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F0F0F"/>
                </a:solidFill>
                <a:latin typeface="Times New Roman"/>
                <a:cs typeface="Times New Roman"/>
              </a:rPr>
              <a:t>em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que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aquisição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80808"/>
                </a:solidFill>
                <a:latin typeface="Times New Roman"/>
                <a:cs typeface="Times New Roman"/>
              </a:rPr>
              <a:t>ou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locação</a:t>
            </a:r>
            <a:r>
              <a:rPr dirty="0" sz="12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imóvel,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cujas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características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instalações</a:t>
            </a:r>
            <a:r>
              <a:rPr dirty="0" sz="125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localização</a:t>
            </a:r>
            <a:r>
              <a:rPr dirty="0" sz="1250" spc="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tomem</a:t>
            </a:r>
            <a:r>
              <a:rPr dirty="0" sz="125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necessária</a:t>
            </a:r>
            <a:r>
              <a:rPr dirty="0" sz="1250" spc="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sua</a:t>
            </a:r>
            <a:r>
              <a:rPr dirty="0" sz="125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escolha,</a:t>
            </a:r>
            <a:r>
              <a:rPr dirty="0" sz="1250" spc="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além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2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atribuição</a:t>
            </a:r>
            <a:r>
              <a:rPr dirty="0" sz="1250" spc="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do</a:t>
            </a:r>
            <a:r>
              <a:rPr dirty="0" sz="12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inciso</a:t>
            </a:r>
            <a:r>
              <a:rPr dirty="0" sz="125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XIII,</a:t>
            </a:r>
            <a:r>
              <a:rPr dirty="0" sz="12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Comissão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realizará:</a:t>
            </a:r>
            <a:endParaRPr sz="1250">
              <a:latin typeface="Times New Roman"/>
              <a:cs typeface="Times New Roman"/>
            </a:endParaRPr>
          </a:p>
          <a:p>
            <a:pPr algn="just" marL="49530" marR="18415" indent="-5715">
              <a:lnSpc>
                <a:spcPct val="100800"/>
              </a:lnSpc>
              <a:spcBef>
                <a:spcPts val="1175"/>
              </a:spcBef>
            </a:pP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I:</a:t>
            </a:r>
            <a:r>
              <a:rPr dirty="0" sz="125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avaliação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prévia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bem,</a:t>
            </a:r>
            <a:r>
              <a:rPr dirty="0" sz="125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seu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estado</a:t>
            </a:r>
            <a:r>
              <a:rPr dirty="0" sz="1250">
                <a:latin typeface="Times New Roman"/>
                <a:cs typeface="Times New Roman"/>
              </a:rPr>
              <a:t> 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conservação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dos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custos</a:t>
            </a:r>
            <a:r>
              <a:rPr dirty="0" sz="12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adaptações,</a:t>
            </a:r>
            <a:r>
              <a:rPr dirty="0" sz="1250" spc="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quando </a:t>
            </a:r>
            <a:r>
              <a:rPr dirty="0" sz="1250" spc="-55">
                <a:solidFill>
                  <a:srgbClr val="0A0A0A"/>
                </a:solidFill>
                <a:latin typeface="Times New Roman"/>
                <a:cs typeface="Times New Roman"/>
              </a:rPr>
              <a:t>imprescindíveis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às</a:t>
            </a:r>
            <a:r>
              <a:rPr dirty="0" sz="1250" spc="-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necessidades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de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utilização,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prazo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amortização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dos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investimentos:</a:t>
            </a:r>
            <a:endParaRPr sz="1250">
              <a:latin typeface="Times New Roman"/>
              <a:cs typeface="Times New Roman"/>
            </a:endParaRPr>
          </a:p>
          <a:p>
            <a:pPr algn="just" marL="46990" marR="8890">
              <a:lnSpc>
                <a:spcPct val="100800"/>
              </a:lnSpc>
              <a:spcBef>
                <a:spcPts val="1035"/>
              </a:spcBef>
            </a:pP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II</a:t>
            </a:r>
            <a:r>
              <a:rPr dirty="0" sz="1250" spc="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-</a:t>
            </a:r>
            <a:r>
              <a:rPr dirty="0" sz="12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Justificativas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que</a:t>
            </a:r>
            <a:r>
              <a:rPr dirty="0" sz="12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demonstrem</a:t>
            </a:r>
            <a:r>
              <a:rPr dirty="0" sz="1250" spc="1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</a:t>
            </a:r>
            <a:r>
              <a:rPr dirty="0" sz="1250" spc="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singularidade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25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Times New Roman"/>
                <a:cs typeface="Times New Roman"/>
              </a:rPr>
              <a:t>imóvel</a:t>
            </a:r>
            <a:r>
              <a:rPr dirty="0" sz="12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2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ser</a:t>
            </a:r>
            <a:r>
              <a:rPr dirty="0" sz="125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comprado</a:t>
            </a:r>
            <a:r>
              <a:rPr dirty="0" sz="12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ou</a:t>
            </a:r>
            <a:r>
              <a:rPr dirty="0" sz="12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locado</a:t>
            </a:r>
            <a:r>
              <a:rPr dirty="0" sz="125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pela </a:t>
            </a:r>
            <a:r>
              <a:rPr dirty="0" sz="1250" spc="-45">
                <a:solidFill>
                  <a:srgbClr val="151515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que </a:t>
            </a:r>
            <a:r>
              <a:rPr dirty="0" sz="1250" spc="-45">
                <a:latin typeface="Times New Roman"/>
                <a:cs typeface="Times New Roman"/>
              </a:rPr>
              <a:t>evidenciem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vantagem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para</a:t>
            </a:r>
            <a:r>
              <a:rPr dirty="0" sz="1250" spc="-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ela.</a:t>
            </a:r>
            <a:endParaRPr sz="1250">
              <a:latin typeface="Times New Roman"/>
              <a:cs typeface="Times New Roman"/>
            </a:endParaRPr>
          </a:p>
          <a:p>
            <a:pPr algn="just" marL="52069" marR="5080" indent="-1270">
              <a:lnSpc>
                <a:spcPts val="1460"/>
              </a:lnSpc>
              <a:spcBef>
                <a:spcPts val="1170"/>
              </a:spcBef>
            </a:pP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§3°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A</a:t>
            </a:r>
            <a:r>
              <a:rPr dirty="0" sz="12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certificação</a:t>
            </a:r>
            <a:r>
              <a:rPr dirty="0" sz="12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da</a:t>
            </a:r>
            <a:r>
              <a:rPr dirty="0" sz="1250" spc="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inexistência</a:t>
            </a:r>
            <a:r>
              <a:rPr dirty="0" sz="12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70707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4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públicos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vagos</a:t>
            </a:r>
            <a:r>
              <a:rPr dirty="0" sz="1250" spc="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disponíveis</a:t>
            </a:r>
            <a:r>
              <a:rPr dirty="0" sz="1250" spc="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que</a:t>
            </a:r>
            <a:r>
              <a:rPr dirty="0" sz="1250" spc="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atendam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ao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objeto, </a:t>
            </a:r>
            <a:r>
              <a:rPr dirty="0" sz="1250" spc="-45">
                <a:latin typeface="Times New Roman"/>
                <a:cs typeface="Times New Roman"/>
              </a:rPr>
              <a:t>deverá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ser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realizada</a:t>
            </a:r>
            <a:r>
              <a:rPr dirty="0" sz="12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pela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Secretária</a:t>
            </a:r>
            <a:r>
              <a:rPr dirty="0" sz="125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Administração.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33303" y="7593434"/>
            <a:ext cx="1434438" cy="17551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2838" y="359559"/>
            <a:ext cx="804016" cy="7556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17943" y="652083"/>
            <a:ext cx="405053" cy="313853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4769280" y="524104"/>
            <a:ext cx="1815464" cy="530225"/>
            <a:chOff x="4769280" y="524104"/>
            <a:chExt cx="1815464" cy="530225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69280" y="524104"/>
              <a:ext cx="706560" cy="36565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03786" y="645990"/>
              <a:ext cx="1580624" cy="408314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962533" y="468491"/>
            <a:ext cx="5803900" cy="532638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118235" marR="2228215" indent="4445">
              <a:lnSpc>
                <a:spcPct val="91200"/>
              </a:lnSpc>
              <a:spcBef>
                <a:spcPts val="229"/>
              </a:spcBef>
            </a:pPr>
            <a:r>
              <a:rPr dirty="0" sz="1250" b="1">
                <a:solidFill>
                  <a:srgbClr val="242424"/>
                </a:solidFill>
                <a:latin typeface="Times New Roman"/>
                <a:cs typeface="Times New Roman"/>
              </a:rPr>
              <a:t>Estado</a:t>
            </a:r>
            <a:r>
              <a:rPr dirty="0" sz="1250" spc="85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F2F2F"/>
                </a:solidFill>
                <a:latin typeface="Times New Roman"/>
                <a:cs typeface="Times New Roman"/>
              </a:rPr>
              <a:t>do</a:t>
            </a:r>
            <a:r>
              <a:rPr dirty="0" sz="1250" spc="175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Rio</a:t>
            </a:r>
            <a:r>
              <a:rPr dirty="0" sz="1250" spc="1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250" spc="40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D1D1D"/>
                </a:solidFill>
                <a:latin typeface="Times New Roman"/>
                <a:cs typeface="Times New Roman"/>
              </a:rPr>
              <a:t>Janeiro</a:t>
            </a:r>
            <a:r>
              <a:rPr dirty="0" sz="1250" spc="500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81818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6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11111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3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114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Seropédica 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5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6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1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Governo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14604" indent="635">
              <a:lnSpc>
                <a:spcPct val="102400"/>
              </a:lnSpc>
            </a:pP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Artigo</a:t>
            </a:r>
            <a:r>
              <a:rPr dirty="0" sz="1250" spc="55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60">
                <a:solidFill>
                  <a:srgbClr val="282828"/>
                </a:solidFill>
                <a:latin typeface="Times New Roman"/>
                <a:cs typeface="Times New Roman"/>
              </a:rPr>
              <a:t>4°-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.</a:t>
            </a:r>
            <a:r>
              <a:rPr dirty="0" sz="12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No</a:t>
            </a:r>
            <a:r>
              <a:rPr dirty="0" sz="125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laudo</a:t>
            </a:r>
            <a:r>
              <a:rPr dirty="0" sz="1250" spc="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ser</a:t>
            </a:r>
            <a:r>
              <a:rPr dirty="0" sz="125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realizado</a:t>
            </a:r>
            <a:r>
              <a:rPr dirty="0" sz="1250" spc="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pela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Comissão,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no</a:t>
            </a:r>
            <a:r>
              <a:rPr dirty="0" sz="12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exercício</a:t>
            </a:r>
            <a:r>
              <a:rPr dirty="0" sz="12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suas</a:t>
            </a:r>
            <a:r>
              <a:rPr dirty="0" sz="12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atribuições,</a:t>
            </a:r>
            <a:r>
              <a:rPr dirty="0" sz="1250" spc="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Times New Roman"/>
                <a:cs typeface="Times New Roman"/>
              </a:rPr>
              <a:t>deverá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constar,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no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mínimo,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55">
                <a:solidFill>
                  <a:srgbClr val="151515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forma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obrigatória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detalhada,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o</a:t>
            </a:r>
            <a:r>
              <a:rPr dirty="0" sz="1250" spc="-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valor,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condições</a:t>
            </a:r>
            <a:r>
              <a:rPr dirty="0" sz="125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características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bem.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5875" marR="24130" indent="635">
              <a:lnSpc>
                <a:spcPct val="104000"/>
              </a:lnSpc>
            </a:pPr>
            <a:r>
              <a:rPr dirty="0" sz="1250" spc="-25" b="1">
                <a:solidFill>
                  <a:srgbClr val="262626"/>
                </a:solidFill>
                <a:latin typeface="Times New Roman"/>
                <a:cs typeface="Times New Roman"/>
              </a:rPr>
              <a:t>Artigo</a:t>
            </a:r>
            <a:r>
              <a:rPr dirty="0" sz="1250" spc="1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5º:</a:t>
            </a:r>
            <a:r>
              <a:rPr dirty="0" sz="1250" spc="-35" b="1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Os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membros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exercerão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as</a:t>
            </a:r>
            <a:r>
              <a:rPr dirty="0" sz="125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atribuições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forma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gratuita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sem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prejuízo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das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funções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normais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do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cargo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ocupado</a:t>
            </a:r>
            <a:r>
              <a:rPr dirty="0" sz="125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na</a:t>
            </a:r>
            <a:r>
              <a:rPr dirty="0" sz="1250" spc="-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Municipal.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9050" marR="15875" indent="-3175">
              <a:lnSpc>
                <a:spcPct val="102899"/>
              </a:lnSpc>
            </a:pPr>
            <a:r>
              <a:rPr dirty="0" sz="1250" spc="-20" b="1">
                <a:solidFill>
                  <a:srgbClr val="0F0F0F"/>
                </a:solidFill>
                <a:latin typeface="Times New Roman"/>
                <a:cs typeface="Times New Roman"/>
              </a:rPr>
              <a:t>Artigo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32323"/>
                </a:solidFill>
                <a:latin typeface="Times New Roman"/>
                <a:cs typeface="Times New Roman"/>
              </a:rPr>
              <a:t>6°:</a:t>
            </a:r>
            <a:r>
              <a:rPr dirty="0" sz="1250" spc="-3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250" spc="-8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atuação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11111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Bens</a:t>
            </a:r>
            <a:r>
              <a:rPr dirty="0" sz="1250" spc="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Imóveis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80808"/>
                </a:solidFill>
                <a:latin typeface="Times New Roman"/>
                <a:cs typeface="Times New Roman"/>
              </a:rPr>
              <a:t>Assistência</a:t>
            </a:r>
            <a:r>
              <a:rPr dirty="0" sz="12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 estará </a:t>
            </a:r>
            <a:r>
              <a:rPr dirty="0" sz="1250" spc="-10">
                <a:latin typeface="Times New Roman"/>
                <a:cs typeface="Times New Roman"/>
              </a:rPr>
              <a:t>sujeita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fiscalização</a:t>
            </a:r>
            <a:r>
              <a:rPr dirty="0" sz="1250" spc="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pela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 </a:t>
            </a:r>
            <a:r>
              <a:rPr dirty="0" sz="1250" spc="-30">
                <a:latin typeface="Times New Roman"/>
                <a:cs typeface="Times New Roman"/>
              </a:rPr>
              <a:t>Administração, </a:t>
            </a:r>
            <a:r>
              <a:rPr dirty="0" sz="1250" spc="-20">
                <a:latin typeface="Times New Roman"/>
                <a:cs typeface="Times New Roman"/>
              </a:rPr>
              <a:t>Secretaria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Suprimentos</a:t>
            </a:r>
            <a:r>
              <a:rPr dirty="0" sz="1250" spc="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</a:t>
            </a:r>
            <a:r>
              <a:rPr dirty="0" sz="1250" spc="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Controle </a:t>
            </a:r>
            <a:r>
              <a:rPr dirty="0" sz="1250" spc="-25">
                <a:latin typeface="Times New Roman"/>
                <a:cs typeface="Times New Roman"/>
              </a:rPr>
              <a:t>Interno,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bem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A0A0A"/>
                </a:solidFill>
                <a:latin typeface="Times New Roman"/>
                <a:cs typeface="Times New Roman"/>
              </a:rPr>
              <a:t>como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pela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Fazenda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naquelas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atribuições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que 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versarem</a:t>
            </a:r>
            <a:r>
              <a:rPr dirty="0" sz="125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sobre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matérias </a:t>
            </a:r>
            <a:r>
              <a:rPr dirty="0" sz="1250" spc="-55">
                <a:solidFill>
                  <a:srgbClr val="0C0C0C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estejam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80808"/>
                </a:solidFill>
                <a:latin typeface="Times New Roman"/>
                <a:cs typeface="Times New Roman"/>
              </a:rPr>
              <a:t>relacionadas</a:t>
            </a:r>
            <a:r>
              <a:rPr dirty="0" sz="1250" spc="2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com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80808"/>
                </a:solidFill>
                <a:latin typeface="Times New Roman"/>
                <a:cs typeface="Times New Roman"/>
              </a:rPr>
              <a:t>a</a:t>
            </a:r>
            <a:r>
              <a:rPr dirty="0" sz="1250" spc="-9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80808"/>
                </a:solidFill>
                <a:latin typeface="Times New Roman"/>
                <a:cs typeface="Times New Roman"/>
              </a:rPr>
              <a:t>atividade</a:t>
            </a:r>
            <a:r>
              <a:rPr dirty="0" sz="1250" spc="1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fazendária.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20955" marR="12700" indent="1905">
              <a:lnSpc>
                <a:spcPct val="104400"/>
              </a:lnSpc>
            </a:pPr>
            <a:r>
              <a:rPr dirty="0" sz="1250" spc="-10">
                <a:solidFill>
                  <a:srgbClr val="151515"/>
                </a:solidFill>
                <a:latin typeface="Cambria"/>
                <a:cs typeface="Cambria"/>
              </a:rPr>
              <a:t>Artigo</a:t>
            </a:r>
            <a:r>
              <a:rPr dirty="0" sz="1250" spc="-6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Cambria"/>
                <a:cs typeface="Cambria"/>
              </a:rPr>
              <a:t>7º:</a:t>
            </a:r>
            <a:r>
              <a:rPr dirty="0" sz="1250" spc="-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250" spc="60">
                <a:solidFill>
                  <a:srgbClr val="262626"/>
                </a:solidFill>
                <a:latin typeface="Cambria"/>
                <a:cs typeface="Cambria"/>
              </a:rPr>
              <a:t>A</a:t>
            </a:r>
            <a:r>
              <a:rPr dirty="0" sz="1250" spc="-7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250" spc="-90">
                <a:solidFill>
                  <a:srgbClr val="0F0F0F"/>
                </a:solidFill>
                <a:latin typeface="Cambria"/>
                <a:cs typeface="Cambria"/>
              </a:rPr>
              <a:t>Procuradoria</a:t>
            </a:r>
            <a:r>
              <a:rPr dirty="0" sz="1250" spc="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Cambria"/>
                <a:cs typeface="Cambria"/>
              </a:rPr>
              <a:t>Geral</a:t>
            </a:r>
            <a:r>
              <a:rPr dirty="0" sz="1250" spc="-2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250" spc="-90">
                <a:latin typeface="Cambria"/>
                <a:cs typeface="Cambria"/>
              </a:rPr>
              <a:t>do</a:t>
            </a:r>
            <a:r>
              <a:rPr dirty="0" sz="1250" spc="20">
                <a:latin typeface="Cambria"/>
                <a:cs typeface="Cambria"/>
              </a:rPr>
              <a:t> </a:t>
            </a:r>
            <a:r>
              <a:rPr dirty="0" sz="1250" spc="-45">
                <a:latin typeface="Cambria"/>
                <a:cs typeface="Cambria"/>
              </a:rPr>
              <a:t>Município,</a:t>
            </a:r>
            <a:r>
              <a:rPr dirty="0" sz="1250" spc="20">
                <a:latin typeface="Cambria"/>
                <a:cs typeface="Cambria"/>
              </a:rPr>
              <a:t> </a:t>
            </a:r>
            <a:r>
              <a:rPr dirty="0" sz="1250" spc="-80">
                <a:solidFill>
                  <a:srgbClr val="080808"/>
                </a:solidFill>
                <a:latin typeface="Cambria"/>
                <a:cs typeface="Cambria"/>
              </a:rPr>
              <a:t>órgão</a:t>
            </a:r>
            <a:r>
              <a:rPr dirty="0" sz="1250" spc="2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250" spc="-85">
                <a:latin typeface="Cambria"/>
                <a:cs typeface="Cambria"/>
              </a:rPr>
              <a:t>de</a:t>
            </a:r>
            <a:r>
              <a:rPr dirty="0" sz="1250" spc="15">
                <a:latin typeface="Cambria"/>
                <a:cs typeface="Cambria"/>
              </a:rPr>
              <a:t> </a:t>
            </a:r>
            <a:r>
              <a:rPr dirty="0" sz="1250" spc="-85">
                <a:solidFill>
                  <a:srgbClr val="0E0E0E"/>
                </a:solidFill>
                <a:latin typeface="Cambria"/>
                <a:cs typeface="Cambria"/>
              </a:rPr>
              <a:t>controle</a:t>
            </a:r>
            <a:r>
              <a:rPr dirty="0" sz="1250" spc="6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250" spc="-110">
                <a:solidFill>
                  <a:srgbClr val="131313"/>
                </a:solidFill>
                <a:latin typeface="Cambria"/>
                <a:cs typeface="Cambria"/>
              </a:rPr>
              <a:t>interno</a:t>
            </a:r>
            <a:r>
              <a:rPr dirty="0" sz="1250" spc="4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Cambria"/>
                <a:cs typeface="Cambria"/>
              </a:rPr>
              <a:t>de </a:t>
            </a:r>
            <a:r>
              <a:rPr dirty="0" sz="1250" spc="-70">
                <a:solidFill>
                  <a:srgbClr val="080808"/>
                </a:solidFill>
                <a:latin typeface="Cambria"/>
                <a:cs typeface="Cambria"/>
              </a:rPr>
              <a:t>legalidade</a:t>
            </a:r>
            <a:r>
              <a:rPr dirty="0" sz="1250" spc="6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250" spc="-60">
                <a:solidFill>
                  <a:srgbClr val="181818"/>
                </a:solidFill>
                <a:latin typeface="Cambria"/>
                <a:cs typeface="Cambria"/>
              </a:rPr>
              <a:t>dos</a:t>
            </a:r>
            <a:r>
              <a:rPr dirty="0" sz="125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Cambria"/>
                <a:cs typeface="Cambria"/>
              </a:rPr>
              <a:t>atos </a:t>
            </a:r>
            <a:r>
              <a:rPr dirty="0" sz="1200" spc="-25">
                <a:solidFill>
                  <a:srgbClr val="1D1D1D"/>
                </a:solidFill>
                <a:latin typeface="Cambria"/>
                <a:cs typeface="Cambria"/>
              </a:rPr>
              <a:t>administrativos,</a:t>
            </a:r>
            <a:r>
              <a:rPr dirty="0" sz="1200" spc="18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emitirá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0F0F0F"/>
                </a:solidFill>
                <a:latin typeface="Cambria"/>
                <a:cs typeface="Cambria"/>
              </a:rPr>
              <a:t>pareceres</a:t>
            </a:r>
            <a:r>
              <a:rPr dirty="0" sz="1200" spc="21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não-</a:t>
            </a:r>
            <a:r>
              <a:rPr dirty="0" sz="1200">
                <a:latin typeface="Cambria"/>
                <a:cs typeface="Cambria"/>
              </a:rPr>
              <a:t>vinculativos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181818"/>
                </a:solidFill>
                <a:latin typeface="Cambria"/>
                <a:cs typeface="Cambria"/>
              </a:rPr>
              <a:t>nos</a:t>
            </a:r>
            <a:r>
              <a:rPr dirty="0" sz="1200" spc="17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161616"/>
                </a:solidFill>
                <a:latin typeface="Cambria"/>
                <a:cs typeface="Cambria"/>
              </a:rPr>
              <a:t>procedimentos</a:t>
            </a:r>
            <a:r>
              <a:rPr dirty="0" sz="1200" spc="2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111111"/>
                </a:solidFill>
                <a:latin typeface="Cambria"/>
                <a:cs typeface="Cambria"/>
              </a:rPr>
              <a:t>que</a:t>
            </a:r>
            <a:r>
              <a:rPr dirty="0" sz="1200" spc="21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131313"/>
                </a:solidFill>
                <a:latin typeface="Cambria"/>
                <a:cs typeface="Cambria"/>
              </a:rPr>
              <a:t>lhes</a:t>
            </a:r>
            <a:r>
              <a:rPr dirty="0" sz="1200" spc="20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181818"/>
                </a:solidFill>
                <a:latin typeface="Cambria"/>
                <a:cs typeface="Cambria"/>
              </a:rPr>
              <a:t>forem </a:t>
            </a:r>
            <a:r>
              <a:rPr dirty="0" sz="1250" spc="-114">
                <a:solidFill>
                  <a:srgbClr val="0A0A0A"/>
                </a:solidFill>
                <a:latin typeface="Cambria"/>
                <a:cs typeface="Cambria"/>
              </a:rPr>
              <a:t>submetidos</a:t>
            </a:r>
            <a:r>
              <a:rPr dirty="0" sz="1250" spc="10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250" spc="-90">
                <a:latin typeface="Cambria"/>
                <a:cs typeface="Cambria"/>
              </a:rPr>
              <a:t>pela</a:t>
            </a:r>
            <a:r>
              <a:rPr dirty="0" sz="1250" spc="5">
                <a:latin typeface="Cambria"/>
                <a:cs typeface="Cambria"/>
              </a:rPr>
              <a:t> </a:t>
            </a:r>
            <a:r>
              <a:rPr dirty="0" sz="1250" spc="-75">
                <a:solidFill>
                  <a:srgbClr val="0E0E0E"/>
                </a:solidFill>
                <a:latin typeface="Cambria"/>
                <a:cs typeface="Cambria"/>
              </a:rPr>
              <a:t>Comissão</a:t>
            </a:r>
            <a:r>
              <a:rPr dirty="0" sz="1250" spc="9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250" spc="-95">
                <a:solidFill>
                  <a:srgbClr val="0C0C0C"/>
                </a:solidFill>
                <a:latin typeface="Cambria"/>
                <a:cs typeface="Cambria"/>
              </a:rPr>
              <a:t>de</a:t>
            </a:r>
            <a:r>
              <a:rPr dirty="0" sz="1250" spc="-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250" spc="-75">
                <a:solidFill>
                  <a:srgbClr val="0A0A0A"/>
                </a:solidFill>
                <a:latin typeface="Cambria"/>
                <a:cs typeface="Cambria"/>
              </a:rPr>
              <a:t>Avaliação</a:t>
            </a:r>
            <a:r>
              <a:rPr dirty="0" sz="1250" spc="8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250" spc="-95">
                <a:solidFill>
                  <a:srgbClr val="1D1D1D"/>
                </a:solidFill>
                <a:latin typeface="Cambria"/>
                <a:cs typeface="Cambria"/>
              </a:rPr>
              <a:t>de</a:t>
            </a:r>
            <a:r>
              <a:rPr dirty="0" sz="1250" spc="-1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250" spc="-75">
                <a:solidFill>
                  <a:srgbClr val="111111"/>
                </a:solidFill>
                <a:latin typeface="Cambria"/>
                <a:cs typeface="Cambria"/>
              </a:rPr>
              <a:t>Bens</a:t>
            </a:r>
            <a:r>
              <a:rPr dirty="0" sz="1250" spc="3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250" spc="-75">
                <a:latin typeface="Cambria"/>
                <a:cs typeface="Cambria"/>
              </a:rPr>
              <a:t>Imóveis</a:t>
            </a:r>
            <a:r>
              <a:rPr dirty="0" sz="1250" spc="40">
                <a:latin typeface="Cambria"/>
                <a:cs typeface="Cambria"/>
              </a:rPr>
              <a:t> </a:t>
            </a:r>
            <a:r>
              <a:rPr dirty="0" sz="1250" spc="-75">
                <a:solidFill>
                  <a:srgbClr val="0E0E0E"/>
                </a:solidFill>
                <a:latin typeface="Cambria"/>
                <a:cs typeface="Cambria"/>
              </a:rPr>
              <a:t>e</a:t>
            </a:r>
            <a:r>
              <a:rPr dirty="0" sz="1250" spc="-3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250" spc="-70">
                <a:solidFill>
                  <a:srgbClr val="131313"/>
                </a:solidFill>
                <a:latin typeface="Cambria"/>
                <a:cs typeface="Cambria"/>
              </a:rPr>
              <a:t>Móveis</a:t>
            </a:r>
            <a:r>
              <a:rPr dirty="0" sz="1250" spc="-1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Cambria"/>
                <a:cs typeface="Cambria"/>
              </a:rPr>
              <a:t>(CABIM).</a:t>
            </a:r>
            <a:endParaRPr sz="1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250">
              <a:latin typeface="Cambria"/>
              <a:cs typeface="Cambria"/>
            </a:endParaRPr>
          </a:p>
          <a:p>
            <a:pPr algn="just" marL="27305" marR="5080" indent="1270">
              <a:lnSpc>
                <a:spcPct val="103699"/>
              </a:lnSpc>
            </a:pPr>
            <a:r>
              <a:rPr dirty="0" sz="1250" spc="-25" b="1">
                <a:solidFill>
                  <a:srgbClr val="181818"/>
                </a:solidFill>
                <a:latin typeface="Times New Roman"/>
                <a:cs typeface="Times New Roman"/>
              </a:rPr>
              <a:t>Artigo</a:t>
            </a:r>
            <a:r>
              <a:rPr dirty="0" sz="1250" spc="-2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8‘:</a:t>
            </a:r>
            <a:r>
              <a:rPr dirty="0" sz="1250" spc="-3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Este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Decreto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entrará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vigor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na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data</a:t>
            </a:r>
            <a:r>
              <a:rPr dirty="0" sz="1250" spc="-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sua </a:t>
            </a:r>
            <a:r>
              <a:rPr dirty="0" sz="1250" spc="-25">
                <a:latin typeface="Times New Roman"/>
                <a:cs typeface="Times New Roman"/>
              </a:rPr>
              <a:t>publicação,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A0A0A"/>
                </a:solidFill>
                <a:latin typeface="Times New Roman"/>
                <a:cs typeface="Times New Roman"/>
              </a:rPr>
              <a:t>revogando</a:t>
            </a:r>
            <a:r>
              <a:rPr dirty="0" sz="1250" spc="4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Decreto</a:t>
            </a:r>
            <a:r>
              <a:rPr dirty="0" sz="1250" spc="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n°.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1589,</a:t>
            </a:r>
            <a:r>
              <a:rPr dirty="0" sz="12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10/03/2021,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Decreto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n°.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1.612,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07/05/2021,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Decreto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n°.</a:t>
            </a:r>
            <a:r>
              <a:rPr dirty="0" sz="1250" spc="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1.630,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17/06/2021,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Decreto</a:t>
            </a:r>
            <a:r>
              <a:rPr dirty="0" sz="1250" spc="1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ri°.</a:t>
            </a:r>
            <a:r>
              <a:rPr dirty="0" sz="1250" spc="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1.651</a:t>
            </a:r>
            <a:r>
              <a:rPr dirty="0" sz="1250" spc="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19/07/2021,</a:t>
            </a:r>
            <a:r>
              <a:rPr dirty="0" sz="1250" spc="11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Decreto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n°.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1.694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15/09/2021,</a:t>
            </a:r>
            <a:r>
              <a:rPr dirty="0" sz="1250" spc="1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Decreto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n°.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1.723</a:t>
            </a:r>
            <a:r>
              <a:rPr dirty="0" sz="125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de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14/10/2021,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1D1D1D"/>
                </a:solidFill>
                <a:latin typeface="Times New Roman"/>
                <a:cs typeface="Times New Roman"/>
              </a:rPr>
              <a:t>n°.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1.776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10/12/21,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Decreto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100">
                <a:latin typeface="Times New Roman"/>
                <a:cs typeface="Times New Roman"/>
              </a:rPr>
              <a:t>ri°.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1846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21/03/22,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Decreto</a:t>
            </a:r>
            <a:r>
              <a:rPr dirty="0" sz="125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30">
                <a:solidFill>
                  <a:srgbClr val="181818"/>
                </a:solidFill>
                <a:latin typeface="Times New Roman"/>
                <a:cs typeface="Times New Roman"/>
              </a:rPr>
              <a:t>ri°</a:t>
            </a:r>
            <a:r>
              <a:rPr dirty="0" sz="12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51515"/>
                </a:solidFill>
                <a:latin typeface="Times New Roman"/>
                <a:cs typeface="Times New Roman"/>
              </a:rPr>
              <a:t>1893</a:t>
            </a:r>
            <a:r>
              <a:rPr dirty="0" sz="1250" spc="-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06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11111"/>
                </a:solidFill>
                <a:latin typeface="Times New Roman"/>
                <a:cs typeface="Times New Roman"/>
              </a:rPr>
              <a:t>maio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250" spc="-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0C0C0C"/>
                </a:solidFill>
                <a:latin typeface="Times New Roman"/>
                <a:cs typeface="Times New Roman"/>
              </a:rPr>
              <a:t>2022</a:t>
            </a:r>
            <a:r>
              <a:rPr dirty="0" sz="125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Decreto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75">
                <a:solidFill>
                  <a:srgbClr val="282828"/>
                </a:solidFill>
                <a:latin typeface="Times New Roman"/>
                <a:cs typeface="Times New Roman"/>
              </a:rPr>
              <a:t>n°</a:t>
            </a:r>
            <a:r>
              <a:rPr dirty="0" sz="1250" spc="9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2629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80808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13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A1A1A"/>
                </a:solidFill>
                <a:latin typeface="Times New Roman"/>
                <a:cs typeface="Times New Roman"/>
              </a:rPr>
              <a:t>maio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2024,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as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demais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0C0C0C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normativas</a:t>
            </a:r>
            <a:r>
              <a:rPr dirty="0" sz="1250" spc="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em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01083" y="6614542"/>
            <a:ext cx="195643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-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81818"/>
                </a:solidFill>
                <a:latin typeface="Times New Roman"/>
                <a:cs typeface="Times New Roman"/>
              </a:rPr>
              <a:t>24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maio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80808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65415" y="8156388"/>
            <a:ext cx="87376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80" b="1">
                <a:solidFill>
                  <a:srgbClr val="111111"/>
                </a:solidFill>
                <a:latin typeface="Times New Roman"/>
                <a:cs typeface="Times New Roman"/>
              </a:rPr>
              <a:t>LUCAS</a:t>
            </a:r>
            <a:r>
              <a:rPr dirty="0" sz="1250" spc="1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D1D1D"/>
                </a:solidFill>
                <a:latin typeface="Times New Roman"/>
                <a:cs typeface="Times New Roman"/>
              </a:rPr>
              <a:t>DUT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50109" y="8491572"/>
            <a:ext cx="6572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65" b="1">
                <a:solidFill>
                  <a:srgbClr val="1C1C1C"/>
                </a:solidFill>
                <a:latin typeface="Times New Roman"/>
                <a:cs typeface="Times New Roman"/>
              </a:rPr>
              <a:t>PREFEIT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62097" y="8156388"/>
            <a:ext cx="84836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527050" algn="l"/>
              </a:tabLst>
            </a:pPr>
            <a:r>
              <a:rPr dirty="0" sz="1250" spc="-70" b="1">
                <a:solidFill>
                  <a:srgbClr val="0C0C0C"/>
                </a:solidFill>
                <a:latin typeface="Times New Roman"/>
                <a:cs typeface="Times New Roman"/>
              </a:rPr>
              <a:t>OS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262626"/>
                </a:solidFill>
                <a:latin typeface="Times New Roman"/>
                <a:cs typeface="Times New Roman"/>
              </a:rPr>
              <a:t>S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250" spc="-25" b="1">
                <a:solidFill>
                  <a:srgbClr val="181818"/>
                </a:solidFill>
                <a:latin typeface="Times New Roman"/>
                <a:cs typeface="Times New Roman"/>
              </a:rPr>
              <a:t>TOS</a:t>
            </a: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dirty="0" sz="1150" spc="-10" b="1">
                <a:solidFill>
                  <a:srgbClr val="1C1C1C"/>
                </a:solidFill>
                <a:latin typeface="Times New Roman"/>
                <a:cs typeface="Times New Roman"/>
              </a:rPr>
              <a:t>CIPAL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2025-08-22T14:08:41Z</dcterms:created>
  <dcterms:modified xsi:type="dcterms:W3CDTF">2025-08-22T14:08:41Z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