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03333" y="264073"/>
            <a:ext cx="2383413" cy="78875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75360" y="224154"/>
            <a:ext cx="959339" cy="88074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8120" y="426211"/>
            <a:ext cx="5879465" cy="969137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911225" marR="2418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100" b="1">
                <a:latin typeface="Times New Roman"/>
                <a:cs typeface="Times New Roman"/>
              </a:rPr>
              <a:t>DECRETO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Nº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2647,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75" b="1">
                <a:latin typeface="Times New Roman"/>
                <a:cs typeface="Times New Roman"/>
              </a:rPr>
              <a:t>DE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spc="-75" b="1">
                <a:latin typeface="Times New Roman"/>
                <a:cs typeface="Times New Roman"/>
              </a:rPr>
              <a:t>DE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spc="-114" b="1">
                <a:latin typeface="Times New Roman"/>
                <a:cs typeface="Times New Roman"/>
              </a:rPr>
              <a:t>MAIO</a:t>
            </a:r>
            <a:r>
              <a:rPr dirty="0" sz="1400" b="1">
                <a:latin typeface="Times New Roman"/>
                <a:cs typeface="Times New Roman"/>
              </a:rPr>
              <a:t> </a:t>
            </a:r>
            <a:r>
              <a:rPr dirty="0" sz="1400" spc="-95" b="1">
                <a:latin typeface="Times New Roman"/>
                <a:cs typeface="Times New Roman"/>
              </a:rPr>
              <a:t>DE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2024.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2173605" marR="5715">
              <a:lnSpc>
                <a:spcPts val="1600"/>
              </a:lnSpc>
            </a:pPr>
            <a:r>
              <a:rPr dirty="0" sz="1400" spc="-120" b="1">
                <a:latin typeface="Times New Roman"/>
                <a:cs typeface="Times New Roman"/>
              </a:rPr>
              <a:t>Regulamenta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spc="-130" b="1">
                <a:latin typeface="Times New Roman"/>
                <a:cs typeface="Times New Roman"/>
              </a:rPr>
              <a:t>cobrança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de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spc="-85" b="1">
                <a:latin typeface="Times New Roman"/>
                <a:cs typeface="Times New Roman"/>
              </a:rPr>
              <a:t>crédito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spc="-75" b="1">
                <a:latin typeface="Times New Roman"/>
                <a:cs typeface="Times New Roman"/>
              </a:rPr>
              <a:t>fiscal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spc="-30" b="1">
                <a:latin typeface="Times New Roman"/>
                <a:cs typeface="Times New Roman"/>
              </a:rPr>
              <a:t>de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spc="-125" b="1">
                <a:latin typeface="Times New Roman"/>
                <a:cs typeface="Times New Roman"/>
              </a:rPr>
              <a:t>natureza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não </a:t>
            </a:r>
            <a:r>
              <a:rPr dirty="0" sz="1400" spc="-140" b="1">
                <a:latin typeface="Times New Roman"/>
                <a:cs typeface="Times New Roman"/>
              </a:rPr>
              <a:t>tributária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35" b="1">
                <a:latin typeface="Times New Roman"/>
                <a:cs typeface="Times New Roman"/>
              </a:rPr>
              <a:t>decorrente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spc="-220" b="1">
                <a:latin typeface="Times New Roman"/>
                <a:cs typeface="Times New Roman"/>
              </a:rPr>
              <a:t>de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spc="-120" b="1">
                <a:latin typeface="Times New Roman"/>
                <a:cs typeface="Times New Roman"/>
              </a:rPr>
              <a:t>decisão</a:t>
            </a:r>
            <a:r>
              <a:rPr dirty="0" sz="1400" spc="90" b="1">
                <a:latin typeface="Times New Roman"/>
                <a:cs typeface="Times New Roman"/>
              </a:rPr>
              <a:t> </a:t>
            </a:r>
            <a:r>
              <a:rPr dirty="0" sz="1400" spc="-130" b="1">
                <a:latin typeface="Times New Roman"/>
                <a:cs typeface="Times New Roman"/>
              </a:rPr>
              <a:t>condenatória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 spc="-130" b="1">
                <a:latin typeface="Times New Roman"/>
                <a:cs typeface="Times New Roman"/>
              </a:rPr>
              <a:t>do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spc="-85" b="1">
                <a:latin typeface="Times New Roman"/>
                <a:cs typeface="Times New Roman"/>
              </a:rPr>
              <a:t>Tribunal </a:t>
            </a:r>
            <a:r>
              <a:rPr dirty="0" sz="1400" spc="-114" b="1">
                <a:latin typeface="Times New Roman"/>
                <a:cs typeface="Times New Roman"/>
              </a:rPr>
              <a:t>de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spc="-114" b="1">
                <a:latin typeface="Times New Roman"/>
                <a:cs typeface="Times New Roman"/>
              </a:rPr>
              <a:t>Contas</a:t>
            </a:r>
            <a:r>
              <a:rPr dirty="0" sz="1400" b="1">
                <a:latin typeface="Times New Roman"/>
                <a:cs typeface="Times New Roman"/>
              </a:rPr>
              <a:t> </a:t>
            </a:r>
            <a:r>
              <a:rPr dirty="0" sz="1400" spc="-80" b="1">
                <a:latin typeface="Times New Roman"/>
                <a:cs typeface="Times New Roman"/>
              </a:rPr>
              <a:t>do</a:t>
            </a:r>
            <a:r>
              <a:rPr dirty="0" sz="1400" b="1">
                <a:latin typeface="Times New Roman"/>
                <a:cs typeface="Times New Roman"/>
              </a:rPr>
              <a:t> </a:t>
            </a:r>
            <a:r>
              <a:rPr dirty="0" sz="1400" spc="-114" b="1">
                <a:latin typeface="Times New Roman"/>
                <a:cs typeface="Times New Roman"/>
              </a:rPr>
              <a:t>Estado</a:t>
            </a:r>
            <a:r>
              <a:rPr dirty="0" sz="1400" b="1">
                <a:latin typeface="Times New Roman"/>
                <a:cs typeface="Times New Roman"/>
              </a:rPr>
              <a:t> </a:t>
            </a:r>
            <a:r>
              <a:rPr dirty="0" sz="1400" spc="-85" b="1">
                <a:latin typeface="Times New Roman"/>
                <a:cs typeface="Times New Roman"/>
              </a:rPr>
              <a:t>do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spc="-60" b="1">
                <a:latin typeface="Times New Roman"/>
                <a:cs typeface="Times New Roman"/>
              </a:rPr>
              <a:t>Rio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spc="-120" b="1">
                <a:latin typeface="Times New Roman"/>
                <a:cs typeface="Times New Roman"/>
              </a:rPr>
              <a:t>de</a:t>
            </a:r>
            <a:r>
              <a:rPr dirty="0" sz="140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Janeiro.</a:t>
            </a:r>
            <a:endParaRPr sz="1400">
              <a:latin typeface="Times New Roman"/>
              <a:cs typeface="Times New Roman"/>
            </a:endParaRPr>
          </a:p>
          <a:p>
            <a:pPr marL="913130">
              <a:lnSpc>
                <a:spcPts val="1639"/>
              </a:lnSpc>
              <a:spcBef>
                <a:spcPts val="1465"/>
              </a:spcBef>
            </a:pPr>
            <a:r>
              <a:rPr dirty="0" sz="1400" b="1">
                <a:latin typeface="Times New Roman"/>
                <a:cs typeface="Times New Roman"/>
              </a:rPr>
              <a:t>O</a:t>
            </a:r>
            <a:r>
              <a:rPr dirty="0" sz="1400" spc="395" b="1">
                <a:latin typeface="Times New Roman"/>
                <a:cs typeface="Times New Roman"/>
              </a:rPr>
              <a:t> </a:t>
            </a:r>
            <a:r>
              <a:rPr dirty="0" sz="1400" spc="-70" b="1">
                <a:latin typeface="Times New Roman"/>
                <a:cs typeface="Times New Roman"/>
              </a:rPr>
              <a:t>PREFEITO</a:t>
            </a:r>
            <a:r>
              <a:rPr dirty="0" sz="1400" spc="3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385" b="1">
                <a:latin typeface="Times New Roman"/>
                <a:cs typeface="Times New Roman"/>
              </a:rPr>
              <a:t> </a:t>
            </a:r>
            <a:r>
              <a:rPr dirty="0" sz="1400" spc="-55" b="1">
                <a:latin typeface="Times New Roman"/>
                <a:cs typeface="Times New Roman"/>
              </a:rPr>
              <a:t>MUNICÍPIO</a:t>
            </a:r>
            <a:r>
              <a:rPr dirty="0" sz="1400" spc="4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390" b="1">
                <a:latin typeface="Times New Roman"/>
                <a:cs typeface="Times New Roman"/>
              </a:rPr>
              <a:t> </a:t>
            </a:r>
            <a:r>
              <a:rPr dirty="0" sz="1400" spc="-85" b="1">
                <a:latin typeface="Times New Roman"/>
                <a:cs typeface="Times New Roman"/>
              </a:rPr>
              <a:t>SEROPÉDICA</a:t>
            </a:r>
            <a:r>
              <a:rPr dirty="0" sz="1400" spc="-85">
                <a:latin typeface="Times New Roman"/>
                <a:cs typeface="Times New Roman"/>
              </a:rPr>
              <a:t>,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uso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das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100"/>
              </a:lnSpc>
              <a:spcBef>
                <a:spcPts val="40"/>
              </a:spcBef>
            </a:pPr>
            <a:r>
              <a:rPr dirty="0" sz="1400" spc="-50">
                <a:latin typeface="Times New Roman"/>
                <a:cs typeface="Times New Roman"/>
              </a:rPr>
              <a:t>atribuições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que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lhe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confere</a:t>
            </a:r>
            <a:r>
              <a:rPr dirty="0" sz="1400">
                <a:latin typeface="Times New Roman"/>
                <a:cs typeface="Times New Roman"/>
              </a:rPr>
              <a:t> 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artigo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84,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caput,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inciso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VI,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alínea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“a”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 </a:t>
            </a:r>
            <a:r>
              <a:rPr dirty="0" sz="1400" spc="-45">
                <a:latin typeface="Times New Roman"/>
                <a:cs typeface="Times New Roman"/>
              </a:rPr>
              <a:t>Constituição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da </a:t>
            </a:r>
            <a:r>
              <a:rPr dirty="0" sz="1400" spc="-35">
                <a:latin typeface="Times New Roman"/>
                <a:cs typeface="Times New Roman"/>
              </a:rPr>
              <a:t>República,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artigo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74,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VII,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Lei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nº.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27/1997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(Lei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Orgânica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Município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de </a:t>
            </a:r>
            <a:r>
              <a:rPr dirty="0" sz="1400" spc="-10">
                <a:latin typeface="Times New Roman"/>
                <a:cs typeface="Times New Roman"/>
              </a:rPr>
              <a:t>Seropédica),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7620">
              <a:lnSpc>
                <a:spcPts val="1600"/>
              </a:lnSpc>
              <a:spcBef>
                <a:spcPts val="5"/>
              </a:spcBef>
            </a:pPr>
            <a:r>
              <a:rPr dirty="0" sz="1400" spc="-60" b="1">
                <a:latin typeface="Times New Roman"/>
                <a:cs typeface="Times New Roman"/>
              </a:rPr>
              <a:t>CONSIDERANDO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90">
                <a:latin typeface="Times New Roman"/>
                <a:cs typeface="Times New Roman"/>
              </a:rPr>
              <a:t>recomendação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90">
                <a:latin typeface="Times New Roman"/>
                <a:cs typeface="Times New Roman"/>
              </a:rPr>
              <a:t>exarada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pelo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Tribunal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de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Contas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Estado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Rio </a:t>
            </a:r>
            <a:r>
              <a:rPr dirty="0" sz="1400" spc="-65">
                <a:latin typeface="Times New Roman"/>
                <a:cs typeface="Times New Roman"/>
              </a:rPr>
              <a:t>de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Janeiro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nos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autos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do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processo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TCE/RJ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nº.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206.953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9/2022;</a:t>
            </a:r>
            <a:endParaRPr sz="14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600"/>
              </a:lnSpc>
              <a:spcBef>
                <a:spcPts val="1585"/>
              </a:spcBef>
            </a:pPr>
            <a:r>
              <a:rPr dirty="0" sz="1400" spc="-40" b="1">
                <a:latin typeface="Times New Roman"/>
                <a:cs typeface="Times New Roman"/>
              </a:rPr>
              <a:t>CONSIDERANDO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necessidade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sistematização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cobrança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débitos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multas </a:t>
            </a:r>
            <a:r>
              <a:rPr dirty="0" sz="1400" spc="-70">
                <a:latin typeface="Times New Roman"/>
                <a:cs typeface="Times New Roman"/>
              </a:rPr>
              <a:t>impostas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pelo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Tribunal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Contas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do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Estado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Rio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Janeiro;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70"/>
              </a:spcBef>
            </a:pPr>
            <a:r>
              <a:rPr dirty="0" sz="1400" spc="-10" b="1">
                <a:latin typeface="Times New Roman"/>
                <a:cs typeface="Times New Roman"/>
              </a:rPr>
              <a:t>DECRETA:</a:t>
            </a:r>
            <a:endParaRPr sz="1400">
              <a:latin typeface="Times New Roman"/>
              <a:cs typeface="Times New Roman"/>
            </a:endParaRPr>
          </a:p>
          <a:p>
            <a:pPr algn="just" marL="12700" marR="6985">
              <a:lnSpc>
                <a:spcPct val="95100"/>
              </a:lnSpc>
              <a:spcBef>
                <a:spcPts val="1400"/>
              </a:spcBef>
            </a:pPr>
            <a:r>
              <a:rPr dirty="0" sz="1400" spc="-105" b="1">
                <a:latin typeface="Times New Roman"/>
                <a:cs typeface="Times New Roman"/>
              </a:rPr>
              <a:t>Artigo</a:t>
            </a:r>
            <a:r>
              <a:rPr dirty="0" sz="1400" spc="70" b="1">
                <a:latin typeface="Times New Roman"/>
                <a:cs typeface="Times New Roman"/>
              </a:rPr>
              <a:t> </a:t>
            </a:r>
            <a:r>
              <a:rPr dirty="0" sz="1400" spc="-75" b="1">
                <a:latin typeface="Times New Roman"/>
                <a:cs typeface="Times New Roman"/>
              </a:rPr>
              <a:t>1º: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spc="-145">
                <a:latin typeface="Times New Roman"/>
                <a:cs typeface="Times New Roman"/>
              </a:rPr>
              <a:t>A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inscrição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na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dívida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ativa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do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crédito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fiscal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decorrente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condenação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imposta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pelo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Tribunal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Contas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do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Estado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do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Rio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Janeiro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95">
                <a:latin typeface="Times New Roman"/>
                <a:cs typeface="Times New Roman"/>
              </a:rPr>
              <a:t>deverá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ser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priorizada,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0">
                <a:latin typeface="Times New Roman"/>
                <a:cs typeface="Times New Roman"/>
              </a:rPr>
              <a:t>a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fim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evitar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0">
                <a:latin typeface="Times New Roman"/>
                <a:cs typeface="Times New Roman"/>
              </a:rPr>
              <a:t>a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inefetividade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da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cobrança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14">
                <a:latin typeface="Times New Roman"/>
                <a:cs typeface="Times New Roman"/>
              </a:rPr>
              <a:t>e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prescrição.</a:t>
            </a:r>
            <a:endParaRPr sz="14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600"/>
              </a:lnSpc>
              <a:spcBef>
                <a:spcPts val="1440"/>
              </a:spcBef>
            </a:pPr>
            <a:r>
              <a:rPr dirty="0" sz="1400" spc="-105" b="1">
                <a:latin typeface="Times New Roman"/>
                <a:cs typeface="Times New Roman"/>
              </a:rPr>
              <a:t>Artigo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spc="-80" b="1">
                <a:latin typeface="Times New Roman"/>
                <a:cs typeface="Times New Roman"/>
              </a:rPr>
              <a:t>2º: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45">
                <a:latin typeface="Times New Roman"/>
                <a:cs typeface="Times New Roman"/>
              </a:rPr>
              <a:t>A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inscrição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na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dívida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ativa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condenações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impostas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pelo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Tribunal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Contas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do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Estado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do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Rio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Janeiro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95">
                <a:latin typeface="Times New Roman"/>
                <a:cs typeface="Times New Roman"/>
              </a:rPr>
              <a:t>deverá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90">
                <a:latin typeface="Times New Roman"/>
                <a:cs typeface="Times New Roman"/>
              </a:rPr>
              <a:t>ser</a:t>
            </a:r>
            <a:r>
              <a:rPr dirty="0" sz="1400" spc="-9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efetivada,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pela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Secretaria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Fazenda,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no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prazo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quinze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dias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100">
                <a:latin typeface="Times New Roman"/>
                <a:cs typeface="Times New Roman"/>
              </a:rPr>
              <a:t>a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contar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da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comunicação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da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decisão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90">
                <a:latin typeface="Times New Roman"/>
                <a:cs typeface="Times New Roman"/>
              </a:rPr>
              <a:t>exarada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pela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Corte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Contas,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95">
                <a:latin typeface="Times New Roman"/>
                <a:cs typeface="Times New Roman"/>
              </a:rPr>
              <a:t>salvo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10">
                <a:latin typeface="Times New Roman"/>
                <a:cs typeface="Times New Roman"/>
              </a:rPr>
              <a:t>se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na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comunicação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da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Corte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Contas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estiver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estipulado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prazo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diverso.</a:t>
            </a:r>
            <a:endParaRPr sz="14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600"/>
              </a:lnSpc>
              <a:spcBef>
                <a:spcPts val="1380"/>
              </a:spcBef>
            </a:pPr>
            <a:r>
              <a:rPr dirty="0" sz="1400" spc="-105" b="1">
                <a:latin typeface="Times New Roman"/>
                <a:cs typeface="Times New Roman"/>
              </a:rPr>
              <a:t>Artigo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spc="-80" b="1">
                <a:latin typeface="Times New Roman"/>
                <a:cs typeface="Times New Roman"/>
              </a:rPr>
              <a:t>3º: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spc="-90">
                <a:latin typeface="Times New Roman"/>
                <a:cs typeface="Times New Roman"/>
              </a:rPr>
              <a:t>Após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0">
                <a:latin typeface="Times New Roman"/>
                <a:cs typeface="Times New Roman"/>
              </a:rPr>
              <a:t>a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inscrição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na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dívida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ativa,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14">
                <a:latin typeface="Times New Roman"/>
                <a:cs typeface="Times New Roman"/>
              </a:rPr>
              <a:t>e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persistindo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inadimplemento,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0">
                <a:latin typeface="Times New Roman"/>
                <a:cs typeface="Times New Roman"/>
              </a:rPr>
              <a:t>a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Secretaria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Fazenda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95">
                <a:latin typeface="Times New Roman"/>
                <a:cs typeface="Times New Roman"/>
              </a:rPr>
              <a:t>deverá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encaminhar,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no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prazo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quinze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dias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contados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da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inscrição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na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dívida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ativa,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0">
                <a:latin typeface="Times New Roman"/>
                <a:cs typeface="Times New Roman"/>
              </a:rPr>
              <a:t>a</a:t>
            </a:r>
            <a:r>
              <a:rPr dirty="0" sz="1400" spc="63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respectiva</a:t>
            </a:r>
            <a:r>
              <a:rPr dirty="0" sz="1400" spc="63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Certidão</a:t>
            </a:r>
            <a:r>
              <a:rPr dirty="0" sz="1400" spc="62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da</a:t>
            </a:r>
            <a:r>
              <a:rPr dirty="0" sz="1400" spc="630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Dívida</a:t>
            </a:r>
            <a:r>
              <a:rPr dirty="0" sz="1400" spc="630">
                <a:latin typeface="Times New Roman"/>
                <a:cs typeface="Times New Roman"/>
              </a:rPr>
              <a:t> </a:t>
            </a:r>
            <a:r>
              <a:rPr dirty="0" sz="1400" spc="-90">
                <a:latin typeface="Times New Roman"/>
                <a:cs typeface="Times New Roman"/>
              </a:rPr>
              <a:t>Ativa</a:t>
            </a:r>
            <a:r>
              <a:rPr dirty="0" sz="1400" spc="625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para</a:t>
            </a:r>
            <a:r>
              <a:rPr dirty="0" sz="1400" spc="625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efetivação</a:t>
            </a:r>
            <a:r>
              <a:rPr dirty="0" sz="1400" spc="63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do</a:t>
            </a:r>
            <a:r>
              <a:rPr dirty="0" sz="1400" spc="63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protesto</a:t>
            </a:r>
            <a:r>
              <a:rPr dirty="0" sz="1400" spc="625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extrajudicial,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independentemente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do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valor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do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crédito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fiscal.</a:t>
            </a:r>
            <a:endParaRPr sz="1400">
              <a:latin typeface="Times New Roman"/>
              <a:cs typeface="Times New Roman"/>
            </a:endParaRPr>
          </a:p>
          <a:p>
            <a:pPr algn="just" marL="12700" marR="8890">
              <a:lnSpc>
                <a:spcPts val="1600"/>
              </a:lnSpc>
              <a:spcBef>
                <a:spcPts val="1390"/>
              </a:spcBef>
            </a:pPr>
            <a:r>
              <a:rPr dirty="0" sz="1400" spc="-140" b="1">
                <a:latin typeface="Times New Roman"/>
                <a:cs typeface="Times New Roman"/>
              </a:rPr>
              <a:t>Parágrafo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110" b="1">
                <a:latin typeface="Times New Roman"/>
                <a:cs typeface="Times New Roman"/>
              </a:rPr>
              <a:t>único: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spc="20">
                <a:latin typeface="Times New Roman"/>
                <a:cs typeface="Times New Roman"/>
              </a:rPr>
              <a:t>O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protesto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extrajudicial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90">
                <a:latin typeface="Times New Roman"/>
                <a:cs typeface="Times New Roman"/>
              </a:rPr>
              <a:t>será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realizado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por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meio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do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termo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cooperação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90">
                <a:latin typeface="Times New Roman"/>
                <a:cs typeface="Times New Roman"/>
              </a:rPr>
              <a:t>já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firmado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entre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o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Município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Seropédica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14">
                <a:latin typeface="Times New Roman"/>
                <a:cs typeface="Times New Roman"/>
              </a:rPr>
              <a:t>e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o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Instituto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Estudos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Protesto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-40">
                <a:latin typeface="Times New Roman"/>
                <a:cs typeface="Times New Roman"/>
              </a:rPr>
              <a:t> Títulos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do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0">
                <a:latin typeface="Times New Roman"/>
                <a:cs typeface="Times New Roman"/>
              </a:rPr>
              <a:t>Brasil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105">
                <a:latin typeface="Times New Roman"/>
                <a:cs typeface="Times New Roman"/>
              </a:rPr>
              <a:t>Seção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Rio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Janeiro.</a:t>
            </a:r>
            <a:endParaRPr sz="1400">
              <a:latin typeface="Times New Roman"/>
              <a:cs typeface="Times New Roman"/>
            </a:endParaRPr>
          </a:p>
          <a:p>
            <a:pPr algn="just" marL="12700" marR="9525">
              <a:lnSpc>
                <a:spcPts val="1600"/>
              </a:lnSpc>
              <a:spcBef>
                <a:spcPts val="1390"/>
              </a:spcBef>
            </a:pPr>
            <a:r>
              <a:rPr dirty="0" sz="1400" spc="-10" b="1">
                <a:latin typeface="Times New Roman"/>
                <a:cs typeface="Times New Roman"/>
              </a:rPr>
              <a:t>Artigo</a:t>
            </a:r>
            <a:r>
              <a:rPr dirty="0" sz="1400" spc="1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4º:</a:t>
            </a:r>
            <a:r>
              <a:rPr dirty="0" sz="1400" spc="19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Não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logrando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êxito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cobrança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administrativa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por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meio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protesto </a:t>
            </a:r>
            <a:r>
              <a:rPr dirty="0" sz="1400" spc="-65">
                <a:latin typeface="Times New Roman"/>
                <a:cs typeface="Times New Roman"/>
              </a:rPr>
              <a:t>extrajudicial,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certidão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dívida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ativa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deverá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ser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encaminhada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para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cobrança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judicial,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no </a:t>
            </a:r>
            <a:r>
              <a:rPr dirty="0" sz="1400" spc="-55">
                <a:latin typeface="Times New Roman"/>
                <a:cs typeface="Times New Roman"/>
              </a:rPr>
              <a:t>prazo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>
                <a:latin typeface="Times New Roman"/>
                <a:cs typeface="Times New Roman"/>
              </a:rPr>
              <a:t> 45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dias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0">
                <a:latin typeface="Times New Roman"/>
                <a:cs typeface="Times New Roman"/>
              </a:rPr>
              <a:t>a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contar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da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inscrição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da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dívida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ativa.</a:t>
            </a:r>
            <a:endParaRPr sz="14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600"/>
              </a:lnSpc>
              <a:spcBef>
                <a:spcPts val="1380"/>
              </a:spcBef>
            </a:pPr>
            <a:r>
              <a:rPr dirty="0" sz="1400" spc="-140" b="1">
                <a:latin typeface="Times New Roman"/>
                <a:cs typeface="Times New Roman"/>
              </a:rPr>
              <a:t>Parágrafo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10" b="1">
                <a:latin typeface="Times New Roman"/>
                <a:cs typeface="Times New Roman"/>
              </a:rPr>
              <a:t>único: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Os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processos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administrativos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que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14">
                <a:latin typeface="Times New Roman"/>
                <a:cs typeface="Times New Roman"/>
              </a:rPr>
              <a:t>se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referem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0">
                <a:latin typeface="Times New Roman"/>
                <a:cs typeface="Times New Roman"/>
              </a:rPr>
              <a:t>a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cobrança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dos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créditos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fiscais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natureza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não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tributária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decorrentes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condenações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impostas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pelo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Tribunal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Contas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deverão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ser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autuados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com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90">
                <a:latin typeface="Times New Roman"/>
                <a:cs typeface="Times New Roman"/>
              </a:rPr>
              <a:t>capa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cor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“AMARELA”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para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evitar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o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extravio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14">
                <a:latin typeface="Times New Roman"/>
                <a:cs typeface="Times New Roman"/>
              </a:rPr>
              <a:t>e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facilitar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0">
                <a:latin typeface="Times New Roman"/>
                <a:cs typeface="Times New Roman"/>
              </a:rPr>
              <a:t>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8120" y="426211"/>
            <a:ext cx="5878830" cy="743712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911225" marR="241744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600"/>
              </a:lnSpc>
              <a:spcBef>
                <a:spcPts val="1255"/>
              </a:spcBef>
            </a:pPr>
            <a:r>
              <a:rPr dirty="0" sz="1400" spc="-70">
                <a:latin typeface="Times New Roman"/>
                <a:cs typeface="Times New Roman"/>
              </a:rPr>
              <a:t>identificação,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14">
                <a:latin typeface="Times New Roman"/>
                <a:cs typeface="Times New Roman"/>
              </a:rPr>
              <a:t>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ao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registrá-</a:t>
            </a:r>
            <a:r>
              <a:rPr dirty="0" sz="1400" spc="-55">
                <a:latin typeface="Times New Roman"/>
                <a:cs typeface="Times New Roman"/>
              </a:rPr>
              <a:t>lo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no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sistema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protocolo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da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secretaria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administração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100">
                <a:latin typeface="Times New Roman"/>
                <a:cs typeface="Times New Roman"/>
              </a:rPr>
              <a:t>deverá</a:t>
            </a:r>
            <a:r>
              <a:rPr dirty="0" sz="1400" spc="-60">
                <a:latin typeface="Times New Roman"/>
                <a:cs typeface="Times New Roman"/>
              </a:rPr>
              <a:t> constar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o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nome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do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devedor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14">
                <a:latin typeface="Times New Roman"/>
                <a:cs typeface="Times New Roman"/>
              </a:rPr>
              <a:t>e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o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assunto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“cobrança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créditos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decorrentes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condenações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do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Tribunal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Contas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do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Estado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do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Rio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Janeiro”.</a:t>
            </a:r>
            <a:endParaRPr sz="1400">
              <a:latin typeface="Times New Roman"/>
              <a:cs typeface="Times New Roman"/>
            </a:endParaRPr>
          </a:p>
          <a:p>
            <a:pPr algn="just" marL="12700" marR="8890">
              <a:lnSpc>
                <a:spcPts val="1600"/>
              </a:lnSpc>
              <a:spcBef>
                <a:spcPts val="1390"/>
              </a:spcBef>
            </a:pPr>
            <a:r>
              <a:rPr dirty="0" sz="1400" spc="-85" b="1">
                <a:latin typeface="Times New Roman"/>
                <a:cs typeface="Times New Roman"/>
              </a:rPr>
              <a:t>Artigo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5º: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Determino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que,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prazo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sessenta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dias,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os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créditos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fiscais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natureza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não </a:t>
            </a:r>
            <a:r>
              <a:rPr dirty="0" sz="1400" spc="-45">
                <a:latin typeface="Times New Roman"/>
                <a:cs typeface="Times New Roman"/>
              </a:rPr>
              <a:t>tributária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decorrentes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90">
                <a:latin typeface="Times New Roman"/>
                <a:cs typeface="Times New Roman"/>
              </a:rPr>
              <a:t>das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90">
                <a:latin typeface="Times New Roman"/>
                <a:cs typeface="Times New Roman"/>
              </a:rPr>
              <a:t>condenações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impostas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pelo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Tribunal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Contas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10">
                <a:latin typeface="Times New Roman"/>
                <a:cs typeface="Times New Roman"/>
              </a:rPr>
              <a:t>sejam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destacados </a:t>
            </a:r>
            <a:r>
              <a:rPr dirty="0" sz="1400" spc="-114">
                <a:latin typeface="Times New Roman"/>
                <a:cs typeface="Times New Roman"/>
              </a:rPr>
              <a:t>em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cadastro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próprio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20">
                <a:latin typeface="Times New Roman"/>
                <a:cs typeface="Times New Roman"/>
              </a:rPr>
              <a:t>e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distinto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dos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95">
                <a:latin typeface="Times New Roman"/>
                <a:cs typeface="Times New Roman"/>
              </a:rPr>
              <a:t>demais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créditos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fiscais.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600"/>
              </a:lnSpc>
              <a:spcBef>
                <a:spcPts val="1380"/>
              </a:spcBef>
            </a:pPr>
            <a:r>
              <a:rPr dirty="0" sz="1400" spc="-150" b="1">
                <a:latin typeface="Times New Roman"/>
                <a:cs typeface="Times New Roman"/>
              </a:rPr>
              <a:t>Parágrafo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 spc="-135" b="1">
                <a:latin typeface="Times New Roman"/>
                <a:cs typeface="Times New Roman"/>
              </a:rPr>
              <a:t>Primeiro: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spc="-135">
                <a:latin typeface="Times New Roman"/>
                <a:cs typeface="Times New Roman"/>
              </a:rPr>
              <a:t>Sem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prejuízo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dos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dados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que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0">
                <a:latin typeface="Times New Roman"/>
                <a:cs typeface="Times New Roman"/>
              </a:rPr>
              <a:t>já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constam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no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cadastro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de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créditos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fiscais, que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é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gerido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pela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Secretaria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Fazenda,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deverão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constar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cadastro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referido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caput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do </a:t>
            </a:r>
            <a:r>
              <a:rPr dirty="0" sz="1400" spc="-60">
                <a:latin typeface="Times New Roman"/>
                <a:cs typeface="Times New Roman"/>
              </a:rPr>
              <a:t>artigo</a:t>
            </a:r>
            <a:r>
              <a:rPr dirty="0" sz="1400" spc="-10">
                <a:latin typeface="Times New Roman"/>
                <a:cs typeface="Times New Roman"/>
              </a:rPr>
              <a:t> 5º,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10">
                <a:latin typeface="Times New Roman"/>
                <a:cs typeface="Times New Roman"/>
              </a:rPr>
              <a:t>as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90">
                <a:latin typeface="Times New Roman"/>
                <a:cs typeface="Times New Roman"/>
              </a:rPr>
              <a:t>seguintes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informações:</a:t>
            </a:r>
            <a:endParaRPr sz="1400">
              <a:latin typeface="Times New Roman"/>
              <a:cs typeface="Times New Roman"/>
            </a:endParaRPr>
          </a:p>
          <a:p>
            <a:pPr marL="467995" indent="-227329">
              <a:lnSpc>
                <a:spcPts val="1639"/>
              </a:lnSpc>
              <a:spcBef>
                <a:spcPts val="1275"/>
              </a:spcBef>
              <a:buAutoNum type="alphaLcParenR"/>
              <a:tabLst>
                <a:tab pos="467995" algn="l"/>
              </a:tabLst>
            </a:pPr>
            <a:r>
              <a:rPr dirty="0" sz="1400" spc="-50">
                <a:latin typeface="Times New Roman"/>
                <a:cs typeface="Times New Roman"/>
              </a:rPr>
              <a:t>Número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processo</a:t>
            </a:r>
            <a:r>
              <a:rPr dirty="0" sz="1400" spc="-10">
                <a:latin typeface="Times New Roman"/>
                <a:cs typeface="Times New Roman"/>
              </a:rPr>
              <a:t> do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TCE/RJ;</a:t>
            </a:r>
            <a:endParaRPr sz="1400">
              <a:latin typeface="Times New Roman"/>
              <a:cs typeface="Times New Roman"/>
            </a:endParaRPr>
          </a:p>
          <a:p>
            <a:pPr marL="468630" indent="-227965">
              <a:lnSpc>
                <a:spcPts val="1595"/>
              </a:lnSpc>
              <a:buAutoNum type="alphaLcParenR"/>
              <a:tabLst>
                <a:tab pos="468630" algn="l"/>
              </a:tabLst>
            </a:pPr>
            <a:r>
              <a:rPr dirty="0" sz="1400" spc="-55">
                <a:latin typeface="Times New Roman"/>
                <a:cs typeface="Times New Roman"/>
              </a:rPr>
              <a:t>Nome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devedor;</a:t>
            </a:r>
            <a:endParaRPr sz="1400">
              <a:latin typeface="Times New Roman"/>
              <a:cs typeface="Times New Roman"/>
            </a:endParaRPr>
          </a:p>
          <a:p>
            <a:pPr marL="467995" indent="-227329">
              <a:lnSpc>
                <a:spcPts val="1595"/>
              </a:lnSpc>
              <a:buAutoNum type="alphaLcParenR"/>
              <a:tabLst>
                <a:tab pos="467995" algn="l"/>
              </a:tabLst>
            </a:pPr>
            <a:r>
              <a:rPr dirty="0" sz="1400" spc="-40">
                <a:latin typeface="Times New Roman"/>
                <a:cs typeface="Times New Roman"/>
              </a:rPr>
              <a:t>Valor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crédito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fiscal;</a:t>
            </a:r>
            <a:endParaRPr sz="1400">
              <a:latin typeface="Times New Roman"/>
              <a:cs typeface="Times New Roman"/>
            </a:endParaRPr>
          </a:p>
          <a:p>
            <a:pPr marL="468630" indent="-227965">
              <a:lnSpc>
                <a:spcPts val="1595"/>
              </a:lnSpc>
              <a:buAutoNum type="alphaLcParenR"/>
              <a:tabLst>
                <a:tab pos="468630" algn="l"/>
              </a:tabLst>
            </a:pPr>
            <a:r>
              <a:rPr dirty="0" sz="1400" spc="-45">
                <a:latin typeface="Times New Roman"/>
                <a:cs typeface="Times New Roman"/>
              </a:rPr>
              <a:t>Data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da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90">
                <a:latin typeface="Times New Roman"/>
                <a:cs typeface="Times New Roman"/>
              </a:rPr>
              <a:t>comunicação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da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90">
                <a:latin typeface="Times New Roman"/>
                <a:cs typeface="Times New Roman"/>
              </a:rPr>
              <a:t>decisão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 </a:t>
            </a:r>
            <a:r>
              <a:rPr dirty="0" sz="1400" spc="-10">
                <a:latin typeface="Times New Roman"/>
                <a:cs typeface="Times New Roman"/>
              </a:rPr>
              <a:t>TCE/TJ;</a:t>
            </a:r>
            <a:endParaRPr sz="1400">
              <a:latin typeface="Times New Roman"/>
              <a:cs typeface="Times New Roman"/>
            </a:endParaRPr>
          </a:p>
          <a:p>
            <a:pPr marL="468630" indent="-227965">
              <a:lnSpc>
                <a:spcPts val="1595"/>
              </a:lnSpc>
              <a:buAutoNum type="alphaLcParenR"/>
              <a:tabLst>
                <a:tab pos="468630" algn="l"/>
              </a:tabLst>
            </a:pPr>
            <a:r>
              <a:rPr dirty="0" sz="1400" spc="-45">
                <a:latin typeface="Times New Roman"/>
                <a:cs typeface="Times New Roman"/>
              </a:rPr>
              <a:t>Data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da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inscrição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na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dívida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ativa;</a:t>
            </a:r>
            <a:endParaRPr sz="1400">
              <a:latin typeface="Times New Roman"/>
              <a:cs typeface="Times New Roman"/>
            </a:endParaRPr>
          </a:p>
          <a:p>
            <a:pPr marL="468630" indent="-227965">
              <a:lnSpc>
                <a:spcPts val="1595"/>
              </a:lnSpc>
              <a:buAutoNum type="alphaLcParenR"/>
              <a:tabLst>
                <a:tab pos="468630" algn="l"/>
              </a:tabLst>
            </a:pPr>
            <a:r>
              <a:rPr dirty="0" sz="1400" spc="-45">
                <a:latin typeface="Times New Roman"/>
                <a:cs typeface="Times New Roman"/>
              </a:rPr>
              <a:t>Data </a:t>
            </a:r>
            <a:r>
              <a:rPr dirty="0" sz="1400" spc="-10">
                <a:latin typeface="Times New Roman"/>
                <a:cs typeface="Times New Roman"/>
              </a:rPr>
              <a:t>do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protesto;</a:t>
            </a:r>
            <a:endParaRPr sz="1400">
              <a:latin typeface="Times New Roman"/>
              <a:cs typeface="Times New Roman"/>
            </a:endParaRPr>
          </a:p>
          <a:p>
            <a:pPr marL="467995" indent="-227329">
              <a:lnSpc>
                <a:spcPts val="1639"/>
              </a:lnSpc>
              <a:buAutoNum type="alphaLcParenR"/>
              <a:tabLst>
                <a:tab pos="467995" algn="l"/>
              </a:tabLst>
            </a:pPr>
            <a:r>
              <a:rPr dirty="0" sz="1400" spc="-50">
                <a:latin typeface="Times New Roman"/>
                <a:cs typeface="Times New Roman"/>
              </a:rPr>
              <a:t>Número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processo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judicial.</a:t>
            </a:r>
            <a:endParaRPr sz="1400">
              <a:latin typeface="Times New Roman"/>
              <a:cs typeface="Times New Roman"/>
            </a:endParaRPr>
          </a:p>
          <a:p>
            <a:pPr algn="just" marL="12700" marR="6985">
              <a:lnSpc>
                <a:spcPts val="1600"/>
              </a:lnSpc>
              <a:spcBef>
                <a:spcPts val="1440"/>
              </a:spcBef>
            </a:pPr>
            <a:r>
              <a:rPr dirty="0" sz="1400" spc="-140" b="1">
                <a:latin typeface="Times New Roman"/>
                <a:cs typeface="Times New Roman"/>
              </a:rPr>
              <a:t>Parágrafo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spc="-125" b="1">
                <a:latin typeface="Times New Roman"/>
                <a:cs typeface="Times New Roman"/>
              </a:rPr>
              <a:t>Segundo: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spc="-145">
                <a:latin typeface="Times New Roman"/>
                <a:cs typeface="Times New Roman"/>
              </a:rPr>
              <a:t>A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Secretaria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Fazenda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fará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0">
                <a:latin typeface="Times New Roman"/>
                <a:cs typeface="Times New Roman"/>
              </a:rPr>
              <a:t>a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gestão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do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cadastro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referido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no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caput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do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artigo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5º,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14">
                <a:latin typeface="Times New Roman"/>
                <a:cs typeface="Times New Roman"/>
              </a:rPr>
              <a:t>e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fiscalizará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10">
                <a:latin typeface="Times New Roman"/>
                <a:cs typeface="Times New Roman"/>
              </a:rPr>
              <a:t>se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5">
                <a:latin typeface="Times New Roman"/>
                <a:cs typeface="Times New Roman"/>
              </a:rPr>
              <a:t>as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normas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constantes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no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decreto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estão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sendo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90">
                <a:latin typeface="Times New Roman"/>
                <a:cs typeface="Times New Roman"/>
              </a:rPr>
              <a:t>observadas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pelos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agentes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públicos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fazendários.</a:t>
            </a:r>
            <a:endParaRPr sz="14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600"/>
              </a:lnSpc>
              <a:spcBef>
                <a:spcPts val="1395"/>
              </a:spcBef>
            </a:pPr>
            <a:r>
              <a:rPr dirty="0" sz="1400" spc="-40" b="1">
                <a:latin typeface="Times New Roman"/>
                <a:cs typeface="Times New Roman"/>
              </a:rPr>
              <a:t>Artigo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6º: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Este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Decreto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entra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em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vigor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data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sua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publicação,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revoga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demais </a:t>
            </a:r>
            <a:r>
              <a:rPr dirty="0" sz="1400" spc="-85">
                <a:latin typeface="Times New Roman"/>
                <a:cs typeface="Times New Roman"/>
              </a:rPr>
              <a:t>disposições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10">
                <a:latin typeface="Times New Roman"/>
                <a:cs typeface="Times New Roman"/>
              </a:rPr>
              <a:t>em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contrário.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400" spc="-85">
                <a:latin typeface="Times New Roman"/>
                <a:cs typeface="Times New Roman"/>
              </a:rPr>
              <a:t>Seropédica,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24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de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maio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de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2024.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94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2167890" marR="2162175">
              <a:lnSpc>
                <a:spcPct val="154300"/>
              </a:lnSpc>
            </a:pPr>
            <a:r>
              <a:rPr dirty="0" sz="1400" spc="-140" b="1">
                <a:latin typeface="Times New Roman"/>
                <a:cs typeface="Times New Roman"/>
              </a:rPr>
              <a:t>Lucas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spc="-120" b="1">
                <a:latin typeface="Times New Roman"/>
                <a:cs typeface="Times New Roman"/>
              </a:rPr>
              <a:t>Dutra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spc="-90" b="1">
                <a:latin typeface="Times New Roman"/>
                <a:cs typeface="Times New Roman"/>
              </a:rPr>
              <a:t>dos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spc="-105" b="1">
                <a:latin typeface="Times New Roman"/>
                <a:cs typeface="Times New Roman"/>
              </a:rPr>
              <a:t>Santos Prefeito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Vigilância em Saúde</dc:creator>
  <dcterms:created xsi:type="dcterms:W3CDTF">2025-08-22T14:06:59Z</dcterms:created>
  <dcterms:modified xsi:type="dcterms:W3CDTF">2025-08-22T14:06:59Z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2024-05-27T00:00:00Z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2025-08-22T00:00:00Z</vt:filetime>
  </property>
  <property fmtid="{D5CDD505-2E9C-101B-9397-08002B2CF9AE}" pid="5" name="Producer">
    <vt:lpwstr>www.ilovepdf.com</vt:lpwstr>
  </property>
</Properties>
</file>