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png"/><Relationship Id="rId12" Type="http://schemas.openxmlformats.org/officeDocument/2006/relationships/image" Target="../media/image6.jpg"/><Relationship Id="rId13" Type="http://schemas.openxmlformats.org/officeDocument/2006/relationships/image" Target="../media/image7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97935" y="7583423"/>
            <a:ext cx="2429256" cy="186537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78991" y="307848"/>
            <a:ext cx="807720" cy="78028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26152" y="728472"/>
            <a:ext cx="76200" cy="32308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547359" y="621792"/>
            <a:ext cx="835151" cy="32918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806696" y="390144"/>
            <a:ext cx="679703" cy="661416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50408" y="481584"/>
            <a:ext cx="469391" cy="100583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568696" y="624840"/>
            <a:ext cx="1109472" cy="40843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04480" y="438404"/>
            <a:ext cx="2478405" cy="55245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 indent="6350">
              <a:lnSpc>
                <a:spcPts val="1340"/>
              </a:lnSpc>
              <a:spcBef>
                <a:spcPts val="225"/>
              </a:spcBef>
            </a:pPr>
            <a:r>
              <a:rPr dirty="0" sz="1200" b="1">
                <a:solidFill>
                  <a:srgbClr val="494949"/>
                </a:solidFill>
                <a:latin typeface="Times New Roman"/>
                <a:cs typeface="Times New Roman"/>
              </a:rPr>
              <a:t>Estado</a:t>
            </a:r>
            <a:r>
              <a:rPr dirty="0" sz="1200" spc="13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64646"/>
                </a:solidFill>
                <a:latin typeface="Times New Roman"/>
                <a:cs typeface="Times New Roman"/>
              </a:rPr>
              <a:t>do</a:t>
            </a:r>
            <a:r>
              <a:rPr dirty="0" sz="1200" spc="28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94949"/>
                </a:solidFill>
                <a:latin typeface="Times New Roman"/>
                <a:cs typeface="Times New Roman"/>
              </a:rPr>
              <a:t>Rio</a:t>
            </a:r>
            <a:r>
              <a:rPr dirty="0" sz="1200" spc="7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00" spc="28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464646"/>
                </a:solidFill>
                <a:latin typeface="Times New Roman"/>
                <a:cs typeface="Times New Roman"/>
              </a:rPr>
              <a:t>Janeiro</a:t>
            </a:r>
            <a:r>
              <a:rPr dirty="0" sz="1200" spc="50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300" spc="-35" b="1">
                <a:solidFill>
                  <a:srgbClr val="444444"/>
                </a:solidFill>
                <a:latin typeface="Times New Roman"/>
                <a:cs typeface="Times New Roman"/>
              </a:rPr>
              <a:t>Prefeitura</a:t>
            </a:r>
            <a:r>
              <a:rPr dirty="0" sz="1300" spc="9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300" spc="-65" b="1">
                <a:solidFill>
                  <a:srgbClr val="464646"/>
                </a:solidFill>
                <a:latin typeface="Times New Roman"/>
                <a:cs typeface="Times New Roman"/>
              </a:rPr>
              <a:t>Municipal</a:t>
            </a:r>
            <a:r>
              <a:rPr dirty="0" sz="1300" spc="11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300" b="1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300" spc="-65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300" spc="-10" b="1">
                <a:solidFill>
                  <a:srgbClr val="3D3D3D"/>
                </a:solidFill>
                <a:latin typeface="Times New Roman"/>
                <a:cs typeface="Times New Roman"/>
              </a:rPr>
              <a:t>Seropédica </a:t>
            </a:r>
            <a:r>
              <a:rPr dirty="0" sz="1300" spc="-10" b="1">
                <a:solidFill>
                  <a:srgbClr val="444444"/>
                </a:solidFill>
                <a:latin typeface="Times New Roman"/>
                <a:cs typeface="Times New Roman"/>
              </a:rPr>
              <a:t>Gabinete</a:t>
            </a:r>
            <a:r>
              <a:rPr dirty="0" sz="1300" spc="4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300" b="1">
                <a:solidFill>
                  <a:srgbClr val="464646"/>
                </a:solidFill>
                <a:latin typeface="Times New Roman"/>
                <a:cs typeface="Times New Roman"/>
              </a:rPr>
              <a:t>do</a:t>
            </a:r>
            <a:r>
              <a:rPr dirty="0" sz="1300" spc="-1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300" spc="-10" b="1">
                <a:solidFill>
                  <a:srgbClr val="464646"/>
                </a:solidFill>
                <a:latin typeface="Times New Roman"/>
                <a:cs typeface="Times New Roman"/>
              </a:rPr>
              <a:t>Prefeito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99690" y="1749044"/>
            <a:ext cx="5762625" cy="720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0" b="1">
                <a:solidFill>
                  <a:srgbClr val="484848"/>
                </a:solidFill>
                <a:latin typeface="Times New Roman"/>
                <a:cs typeface="Times New Roman"/>
              </a:rPr>
              <a:t>DECRETO</a:t>
            </a:r>
            <a:r>
              <a:rPr dirty="0" sz="1200" spc="45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64646"/>
                </a:solidFill>
                <a:latin typeface="Times New Roman"/>
                <a:cs typeface="Times New Roman"/>
              </a:rPr>
              <a:t>N‘</a:t>
            </a:r>
            <a:r>
              <a:rPr dirty="0" sz="1200" spc="-8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Times New Roman"/>
                <a:cs typeface="Times New Roman"/>
              </a:rPr>
              <a:t>2645</a:t>
            </a:r>
            <a:r>
              <a:rPr dirty="0" sz="1200" spc="-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00" spc="-1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23</a:t>
            </a:r>
            <a:r>
              <a:rPr dirty="0" sz="1200" spc="-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MAIO</a:t>
            </a:r>
            <a:r>
              <a:rPr dirty="0" sz="1200" spc="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00" spc="-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94949"/>
                </a:solidFill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200">
              <a:latin typeface="Times New Roman"/>
              <a:cs typeface="Times New Roman"/>
            </a:endParaRPr>
          </a:p>
          <a:p>
            <a:pPr marL="3415665">
              <a:lnSpc>
                <a:spcPct val="100000"/>
              </a:lnSpc>
            </a:pPr>
            <a:r>
              <a:rPr dirty="0" sz="1200" spc="-30" b="1">
                <a:solidFill>
                  <a:srgbClr val="4B4B4B"/>
                </a:solidFill>
                <a:latin typeface="Times New Roman"/>
                <a:cs typeface="Times New Roman"/>
              </a:rPr>
              <a:t>INSTITUI</a:t>
            </a:r>
            <a:r>
              <a:rPr dirty="0" sz="1200" spc="2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30" b="1">
                <a:solidFill>
                  <a:srgbClr val="4B4B4B"/>
                </a:solidFill>
                <a:latin typeface="Times New Roman"/>
                <a:cs typeface="Times New Roman"/>
              </a:rPr>
              <a:t>PONTO</a:t>
            </a:r>
            <a:r>
              <a:rPr dirty="0" sz="1200" spc="-4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30" b="1">
                <a:solidFill>
                  <a:srgbClr val="464646"/>
                </a:solidFill>
                <a:latin typeface="Times New Roman"/>
                <a:cs typeface="Times New Roman"/>
              </a:rPr>
              <a:t>FACULTATIVO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16423" y="2940811"/>
            <a:ext cx="5958205" cy="3208020"/>
          </a:xfrm>
          <a:prstGeom prst="rect">
            <a:avLst/>
          </a:prstGeom>
        </p:spPr>
        <p:txBody>
          <a:bodyPr wrap="square" lIns="0" tIns="31114" rIns="0" bIns="0" rtlCol="0" vert="horz">
            <a:spAutoFit/>
          </a:bodyPr>
          <a:lstStyle/>
          <a:p>
            <a:pPr algn="just" marL="94615" marR="84455" indent="554355">
              <a:lnSpc>
                <a:spcPts val="1320"/>
              </a:lnSpc>
              <a:spcBef>
                <a:spcPts val="244"/>
              </a:spcBef>
            </a:pPr>
            <a:r>
              <a:rPr dirty="0" sz="1200" b="1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z="1200" spc="-4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494949"/>
                </a:solidFill>
                <a:latin typeface="Times New Roman"/>
                <a:cs typeface="Times New Roman"/>
              </a:rPr>
              <a:t>PREFEITO</a:t>
            </a:r>
            <a:r>
              <a:rPr dirty="0" sz="1200" spc="5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494949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7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00" spc="-1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464646"/>
                </a:solidFill>
                <a:latin typeface="Times New Roman"/>
                <a:cs typeface="Times New Roman"/>
              </a:rPr>
              <a:t>SEROPÉDICA,</a:t>
            </a:r>
            <a:r>
              <a:rPr dirty="0" sz="1200" spc="4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Estado</a:t>
            </a:r>
            <a:r>
              <a:rPr dirty="0" sz="1200" spc="1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do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Rio</a:t>
            </a:r>
            <a:r>
              <a:rPr dirty="0" sz="1200" spc="-2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00" spc="-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Janeiro,</a:t>
            </a:r>
            <a:r>
              <a:rPr dirty="0" sz="1200" spc="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no </a:t>
            </a:r>
            <a:r>
              <a:rPr dirty="0" sz="1200" spc="-25">
                <a:solidFill>
                  <a:srgbClr val="4B4B4B"/>
                </a:solidFill>
                <a:latin typeface="Times New Roman"/>
                <a:cs typeface="Times New Roman"/>
              </a:rPr>
              <a:t>uso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00" spc="-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suas</a:t>
            </a:r>
            <a:r>
              <a:rPr dirty="0" sz="1200" spc="-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94949"/>
                </a:solidFill>
                <a:latin typeface="Times New Roman"/>
                <a:cs typeface="Times New Roman"/>
              </a:rPr>
              <a:t>atribuições</a:t>
            </a:r>
            <a:r>
              <a:rPr dirty="0" sz="1200" spc="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Times New Roman"/>
                <a:cs typeface="Times New Roman"/>
              </a:rPr>
              <a:t>legais</a:t>
            </a:r>
            <a:r>
              <a:rPr dirty="0" sz="120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00" spc="-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00" spc="-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84848"/>
                </a:solidFill>
                <a:latin typeface="Times New Roman"/>
                <a:cs typeface="Times New Roman"/>
              </a:rPr>
              <a:t>conformidade</a:t>
            </a:r>
            <a:r>
              <a:rPr dirty="0" sz="1200" spc="6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com</a:t>
            </a:r>
            <a:r>
              <a:rPr dirty="0" sz="1200" spc="-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o</a:t>
            </a:r>
            <a:r>
              <a:rPr dirty="0" sz="1200" spc="-3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inciso</a:t>
            </a:r>
            <a:r>
              <a:rPr dirty="0" sz="1200" spc="3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VII,</a:t>
            </a:r>
            <a:r>
              <a:rPr dirty="0" sz="1200" spc="-1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do</a:t>
            </a:r>
            <a:r>
              <a:rPr dirty="0" sz="1200" spc="-3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art.74,</a:t>
            </a:r>
            <a:r>
              <a:rPr dirty="0" sz="1200" spc="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B4B4B"/>
                </a:solidFill>
                <a:latin typeface="Times New Roman"/>
                <a:cs typeface="Times New Roman"/>
              </a:rPr>
              <a:t>combinado</a:t>
            </a:r>
            <a:r>
              <a:rPr dirty="0" sz="1200" spc="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com</a:t>
            </a:r>
            <a:r>
              <a:rPr dirty="0" sz="1200" spc="-2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65656"/>
                </a:solidFill>
                <a:latin typeface="Times New Roman"/>
                <a:cs typeface="Times New Roman"/>
              </a:rPr>
              <a:t>o</a:t>
            </a:r>
            <a:r>
              <a:rPr dirty="0" sz="1200" spc="-2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505050"/>
                </a:solidFill>
                <a:latin typeface="Times New Roman"/>
                <a:cs typeface="Times New Roman"/>
              </a:rPr>
              <a:t>art.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91,</a:t>
            </a:r>
            <a:r>
              <a:rPr dirty="0" sz="1200" spc="-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Times New Roman"/>
                <a:cs typeface="Times New Roman"/>
              </a:rPr>
              <a:t>inciso</a:t>
            </a:r>
            <a:r>
              <a:rPr dirty="0" sz="120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I,</a:t>
            </a:r>
            <a:r>
              <a:rPr dirty="0" sz="1200" spc="-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D4D4D"/>
                </a:solidFill>
                <a:latin typeface="Times New Roman"/>
                <a:cs typeface="Times New Roman"/>
              </a:rPr>
              <a:t>alínea</a:t>
            </a:r>
            <a:r>
              <a:rPr dirty="0" sz="1200" spc="-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“J”,</a:t>
            </a:r>
            <a:r>
              <a:rPr dirty="0" sz="1200" spc="-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94949"/>
                </a:solidFill>
                <a:latin typeface="Times New Roman"/>
                <a:cs typeface="Times New Roman"/>
              </a:rPr>
              <a:t>ambos</a:t>
            </a:r>
            <a:r>
              <a:rPr dirty="0" sz="120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da</a:t>
            </a:r>
            <a:r>
              <a:rPr dirty="0" sz="1200" spc="-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545454"/>
                </a:solidFill>
                <a:latin typeface="Times New Roman"/>
                <a:cs typeface="Times New Roman"/>
              </a:rPr>
              <a:t>Lei </a:t>
            </a:r>
            <a:r>
              <a:rPr dirty="0" sz="1200" spc="-30">
                <a:solidFill>
                  <a:srgbClr val="4B4B4B"/>
                </a:solidFill>
                <a:latin typeface="Times New Roman"/>
                <a:cs typeface="Times New Roman"/>
              </a:rPr>
              <a:t>Orgânica</a:t>
            </a:r>
            <a:r>
              <a:rPr dirty="0" sz="1200" spc="-4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do</a:t>
            </a:r>
            <a:r>
              <a:rPr dirty="0" sz="1200" spc="-5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B4B4B"/>
                </a:solidFill>
                <a:latin typeface="Times New Roman"/>
                <a:cs typeface="Times New Roman"/>
              </a:rPr>
              <a:t>Município</a:t>
            </a:r>
            <a:r>
              <a:rPr dirty="0" sz="1200" spc="3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00" spc="-5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98425">
              <a:lnSpc>
                <a:spcPct val="100000"/>
              </a:lnSpc>
              <a:spcBef>
                <a:spcPts val="1195"/>
              </a:spcBef>
            </a:pPr>
            <a:r>
              <a:rPr dirty="0" sz="1200" spc="-10" b="1">
                <a:solidFill>
                  <a:srgbClr val="444444"/>
                </a:solidFill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algn="just" marL="88900" marR="81280" indent="443865">
              <a:lnSpc>
                <a:spcPts val="1300"/>
              </a:lnSpc>
              <a:spcBef>
                <a:spcPts val="1340"/>
              </a:spcBef>
            </a:pPr>
            <a:r>
              <a:rPr dirty="0" sz="1200">
                <a:solidFill>
                  <a:srgbClr val="4B4B4B"/>
                </a:solidFill>
                <a:latin typeface="Cambria"/>
                <a:cs typeface="Cambria"/>
              </a:rPr>
              <a:t>Art.</a:t>
            </a:r>
            <a:r>
              <a:rPr dirty="0" sz="1200" spc="4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D4D4D"/>
                </a:solidFill>
                <a:latin typeface="Cambria"/>
                <a:cs typeface="Cambria"/>
              </a:rPr>
              <a:t>1</a:t>
            </a:r>
            <a:r>
              <a:rPr dirty="0" baseline="50505" sz="825">
                <a:solidFill>
                  <a:srgbClr val="4D4D4D"/>
                </a:solidFill>
                <a:latin typeface="Cambria"/>
                <a:cs typeface="Cambria"/>
              </a:rPr>
              <a:t>0</a:t>
            </a:r>
            <a:r>
              <a:rPr dirty="0" baseline="50505" sz="825" spc="622">
                <a:solidFill>
                  <a:srgbClr val="4D4D4D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4D4D4D"/>
                </a:solidFill>
                <a:latin typeface="Cambria"/>
                <a:cs typeface="Cambria"/>
              </a:rPr>
              <a:t>Fica</a:t>
            </a:r>
            <a:r>
              <a:rPr dirty="0" sz="1200" spc="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484848"/>
                </a:solidFill>
                <a:latin typeface="Cambria"/>
                <a:cs typeface="Cambria"/>
              </a:rPr>
              <a:t>decretado</a:t>
            </a:r>
            <a:r>
              <a:rPr dirty="0" sz="1200" spc="9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75">
                <a:solidFill>
                  <a:srgbClr val="464646"/>
                </a:solidFill>
                <a:latin typeface="Cambria"/>
                <a:cs typeface="Cambria"/>
              </a:rPr>
              <a:t>PONTO</a:t>
            </a:r>
            <a:r>
              <a:rPr dirty="0" sz="1200" spc="-1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85">
                <a:solidFill>
                  <a:srgbClr val="484848"/>
                </a:solidFill>
                <a:latin typeface="Cambria"/>
                <a:cs typeface="Cambria"/>
              </a:rPr>
              <a:t>FACULTATIVO</a:t>
            </a:r>
            <a:r>
              <a:rPr dirty="0" sz="1200" spc="10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94949"/>
                </a:solidFill>
                <a:latin typeface="Cambria"/>
                <a:cs typeface="Cambria"/>
              </a:rPr>
              <a:t>nos</a:t>
            </a:r>
            <a:r>
              <a:rPr dirty="0" sz="1200" spc="2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Cambria"/>
                <a:cs typeface="Cambria"/>
              </a:rPr>
              <a:t>dias</a:t>
            </a:r>
            <a:r>
              <a:rPr dirty="0" sz="120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84848"/>
                </a:solidFill>
                <a:latin typeface="Cambria"/>
                <a:cs typeface="Cambria"/>
              </a:rPr>
              <a:t>30</a:t>
            </a:r>
            <a:r>
              <a:rPr dirty="0" sz="1200" spc="-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F4F4F"/>
                </a:solidFill>
                <a:latin typeface="Cambria"/>
                <a:cs typeface="Cambria"/>
              </a:rPr>
              <a:t>e</a:t>
            </a:r>
            <a:r>
              <a:rPr dirty="0" sz="1200" spc="-3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64646"/>
                </a:solidFill>
                <a:latin typeface="Cambria"/>
                <a:cs typeface="Cambria"/>
              </a:rPr>
              <a:t>31</a:t>
            </a:r>
            <a:r>
              <a:rPr dirty="0" sz="1200" spc="3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94949"/>
                </a:solidFill>
                <a:latin typeface="Cambria"/>
                <a:cs typeface="Cambria"/>
              </a:rPr>
              <a:t>de</a:t>
            </a:r>
            <a:r>
              <a:rPr dirty="0" sz="1200" spc="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94949"/>
                </a:solidFill>
                <a:latin typeface="Cambria"/>
                <a:cs typeface="Cambria"/>
              </a:rPr>
              <a:t>maio</a:t>
            </a:r>
            <a:r>
              <a:rPr dirty="0" sz="1200" spc="4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44444"/>
                </a:solidFill>
                <a:latin typeface="Cambria"/>
                <a:cs typeface="Cambria"/>
              </a:rPr>
              <a:t>de</a:t>
            </a:r>
            <a:r>
              <a:rPr dirty="0" sz="1200" spc="-3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464646"/>
                </a:solidFill>
                <a:latin typeface="Cambria"/>
                <a:cs typeface="Cambria"/>
              </a:rPr>
              <a:t>2024 </a:t>
            </a:r>
            <a:r>
              <a:rPr dirty="0" sz="1150" spc="-55" b="1">
                <a:solidFill>
                  <a:srgbClr val="424242"/>
                </a:solidFill>
                <a:latin typeface="Cambria"/>
                <a:cs typeface="Cambria"/>
              </a:rPr>
              <a:t>(quinta-</a:t>
            </a:r>
            <a:r>
              <a:rPr dirty="0" sz="1150" b="1">
                <a:solidFill>
                  <a:srgbClr val="424242"/>
                </a:solidFill>
                <a:latin typeface="Cambria"/>
                <a:cs typeface="Cambria"/>
              </a:rPr>
              <a:t>feira</a:t>
            </a:r>
            <a:r>
              <a:rPr dirty="0" sz="1150" spc="180" b="1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e</a:t>
            </a:r>
            <a:r>
              <a:rPr dirty="0" sz="1150" spc="2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44444"/>
                </a:solidFill>
                <a:latin typeface="Cambria"/>
                <a:cs typeface="Cambria"/>
              </a:rPr>
              <a:t>sexta-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feira)</a:t>
            </a:r>
            <a:r>
              <a:rPr dirty="0" sz="1150" spc="10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D4D4D"/>
                </a:solidFill>
                <a:latin typeface="Cambria"/>
                <a:cs typeface="Cambria"/>
              </a:rPr>
              <a:t>para</a:t>
            </a:r>
            <a:r>
              <a:rPr dirty="0" sz="1150" spc="4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os</a:t>
            </a:r>
            <a:r>
              <a:rPr dirty="0" sz="1150" spc="2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F4F4F"/>
                </a:solidFill>
                <a:latin typeface="Cambria"/>
                <a:cs typeface="Cambria"/>
              </a:rPr>
              <a:t>órgãos</a:t>
            </a:r>
            <a:r>
              <a:rPr dirty="0" sz="1150" spc="5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e</a:t>
            </a:r>
            <a:r>
              <a:rPr dirty="0" sz="1150" spc="2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494949"/>
                </a:solidFill>
                <a:latin typeface="Cambria"/>
                <a:cs typeface="Cambria"/>
              </a:rPr>
              <a:t>entidades</a:t>
            </a:r>
            <a:r>
              <a:rPr dirty="0" sz="1150" spc="7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da</a:t>
            </a:r>
            <a:r>
              <a:rPr dirty="0" sz="1150" spc="3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64646"/>
                </a:solidFill>
                <a:latin typeface="Cambria"/>
                <a:cs typeface="Cambria"/>
              </a:rPr>
              <a:t>Administração</a:t>
            </a:r>
            <a:r>
              <a:rPr dirty="0" sz="1150" spc="15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Direta</a:t>
            </a:r>
            <a:r>
              <a:rPr dirty="0" sz="1150" spc="3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e</a:t>
            </a:r>
            <a:r>
              <a:rPr dirty="0" sz="1150" spc="2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484848"/>
                </a:solidFill>
                <a:latin typeface="Cambria"/>
                <a:cs typeface="Cambria"/>
              </a:rPr>
              <a:t>Indireta</a:t>
            </a:r>
            <a:r>
              <a:rPr dirty="0" sz="1150" spc="5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B4B4B"/>
                </a:solidFill>
                <a:latin typeface="Cambria"/>
                <a:cs typeface="Cambria"/>
              </a:rPr>
              <a:t>do </a:t>
            </a:r>
            <a:r>
              <a:rPr dirty="0" sz="1150" spc="-45">
                <a:solidFill>
                  <a:srgbClr val="4F4F4F"/>
                </a:solidFill>
                <a:latin typeface="Cambria"/>
                <a:cs typeface="Cambria"/>
              </a:rPr>
              <a:t>Poder</a:t>
            </a:r>
            <a:r>
              <a:rPr dirty="0" sz="1150" spc="-2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84848"/>
                </a:solidFill>
                <a:latin typeface="Cambria"/>
                <a:cs typeface="Cambria"/>
              </a:rPr>
              <a:t>Executivo</a:t>
            </a:r>
            <a:r>
              <a:rPr dirty="0" sz="1150" spc="-2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94949"/>
                </a:solidFill>
                <a:latin typeface="Cambria"/>
                <a:cs typeface="Cambria"/>
              </a:rPr>
              <a:t>Municipal.</a:t>
            </a:r>
            <a:endParaRPr sz="1150">
              <a:latin typeface="Cambria"/>
              <a:cs typeface="Cambria"/>
            </a:endParaRPr>
          </a:p>
          <a:p>
            <a:pPr algn="just" marL="89535" marR="79375" indent="443230">
              <a:lnSpc>
                <a:spcPct val="93900"/>
              </a:lnSpc>
              <a:spcBef>
                <a:spcPts val="1305"/>
              </a:spcBef>
            </a:pPr>
            <a:r>
              <a:rPr dirty="0" sz="1150" spc="50">
                <a:solidFill>
                  <a:srgbClr val="494949"/>
                </a:solidFill>
                <a:latin typeface="Cambria"/>
                <a:cs typeface="Cambria"/>
              </a:rPr>
              <a:t>Art.</a:t>
            </a:r>
            <a:r>
              <a:rPr dirty="0" sz="1150" spc="6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2º</a:t>
            </a:r>
            <a:r>
              <a:rPr dirty="0" sz="1150" spc="8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-</a:t>
            </a:r>
            <a:r>
              <a:rPr dirty="0" sz="1150" spc="14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Ficam</a:t>
            </a:r>
            <a:r>
              <a:rPr dirty="0" sz="1150" spc="12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84848"/>
                </a:solidFill>
                <a:latin typeface="Cambria"/>
                <a:cs typeface="Cambria"/>
              </a:rPr>
              <a:t>excluídos</a:t>
            </a:r>
            <a:r>
              <a:rPr dirty="0" sz="1150" spc="12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84848"/>
                </a:solidFill>
                <a:latin typeface="Cambria"/>
                <a:cs typeface="Cambria"/>
              </a:rPr>
              <a:t>do</a:t>
            </a:r>
            <a:r>
              <a:rPr dirty="0" sz="1150" spc="10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94949"/>
                </a:solidFill>
                <a:latin typeface="Cambria"/>
                <a:cs typeface="Cambria"/>
              </a:rPr>
              <a:t>estabelecido</a:t>
            </a:r>
            <a:r>
              <a:rPr dirty="0" sz="1150" spc="15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por</a:t>
            </a:r>
            <a:r>
              <a:rPr dirty="0" sz="1150" spc="8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este</a:t>
            </a:r>
            <a:r>
              <a:rPr dirty="0" sz="1150" spc="8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Decreto</a:t>
            </a:r>
            <a:r>
              <a:rPr dirty="0" sz="1150" spc="15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os</a:t>
            </a:r>
            <a:r>
              <a:rPr dirty="0" sz="1150" spc="10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serviços</a:t>
            </a:r>
            <a:r>
              <a:rPr dirty="0" sz="1150" spc="10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84848"/>
                </a:solidFill>
                <a:latin typeface="Cambria"/>
                <a:cs typeface="Cambria"/>
              </a:rPr>
              <a:t>considerados </a:t>
            </a:r>
            <a:r>
              <a:rPr dirty="0" sz="1150" spc="-30">
                <a:solidFill>
                  <a:srgbClr val="484848"/>
                </a:solidFill>
                <a:latin typeface="Cambria"/>
                <a:cs typeface="Cambria"/>
              </a:rPr>
              <a:t>essenciais</a:t>
            </a:r>
            <a:r>
              <a:rPr dirty="0" sz="1150" spc="-3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ao</a:t>
            </a:r>
            <a:r>
              <a:rPr dirty="0" sz="1150" spc="-2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94949"/>
                </a:solidFill>
                <a:latin typeface="Cambria"/>
                <a:cs typeface="Cambria"/>
              </a:rPr>
              <a:t>interesse</a:t>
            </a:r>
            <a:r>
              <a:rPr dirty="0" sz="1150" spc="3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64646"/>
                </a:solidFill>
                <a:latin typeface="Cambria"/>
                <a:cs typeface="Cambria"/>
              </a:rPr>
              <a:t>público</a:t>
            </a:r>
            <a:r>
              <a:rPr dirty="0" sz="1150" spc="1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de</a:t>
            </a:r>
            <a:r>
              <a:rPr dirty="0" sz="1150" spc="-4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484848"/>
                </a:solidFill>
                <a:latin typeface="Cambria"/>
                <a:cs typeface="Cambria"/>
              </a:rPr>
              <a:t>responsabilidade</a:t>
            </a:r>
            <a:r>
              <a:rPr dirty="0" sz="1150" spc="-1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da</a:t>
            </a:r>
            <a:r>
              <a:rPr dirty="0" sz="1150" spc="-1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494949"/>
                </a:solidFill>
                <a:latin typeface="Cambria"/>
                <a:cs typeface="Cambria"/>
              </a:rPr>
              <a:t>Secretaria</a:t>
            </a:r>
            <a:r>
              <a:rPr dirty="0" sz="1150" spc="-2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Municipal</a:t>
            </a:r>
            <a:r>
              <a:rPr dirty="0" sz="1150" spc="5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de</a:t>
            </a:r>
            <a:r>
              <a:rPr dirty="0" sz="1150" spc="-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Saúde, </a:t>
            </a:r>
            <a:r>
              <a:rPr dirty="0" sz="1150" spc="-10">
                <a:solidFill>
                  <a:srgbClr val="444444"/>
                </a:solidFill>
                <a:latin typeface="Cambria"/>
                <a:cs typeface="Cambria"/>
              </a:rPr>
              <a:t>Secretaria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Municipal</a:t>
            </a:r>
            <a:r>
              <a:rPr dirty="0" sz="1150" spc="32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de</a:t>
            </a:r>
            <a:r>
              <a:rPr dirty="0" sz="1150" spc="254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Segurança</a:t>
            </a:r>
            <a:r>
              <a:rPr dirty="0" sz="1150" spc="28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e</a:t>
            </a:r>
            <a:r>
              <a:rPr dirty="0" sz="1150" spc="229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Ordem</a:t>
            </a:r>
            <a:r>
              <a:rPr dirty="0" sz="1150" spc="26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Pública,</a:t>
            </a:r>
            <a:r>
              <a:rPr dirty="0" sz="1150" spc="35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Secretaria</a:t>
            </a:r>
            <a:r>
              <a:rPr dirty="0" sz="1150" spc="26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Municipal</a:t>
            </a:r>
            <a:r>
              <a:rPr dirty="0" sz="1150" spc="30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de</a:t>
            </a:r>
            <a:r>
              <a:rPr dirty="0" sz="1150" spc="27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Serviços</a:t>
            </a:r>
            <a:r>
              <a:rPr dirty="0" sz="1150" spc="254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Públicos</a:t>
            </a:r>
            <a:r>
              <a:rPr dirty="0" sz="1150" spc="31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F4F4F"/>
                </a:solidFill>
                <a:latin typeface="Cambria"/>
                <a:cs typeface="Cambria"/>
              </a:rPr>
              <a:t>e</a:t>
            </a:r>
            <a:r>
              <a:rPr dirty="0" sz="1150" spc="50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4B4B4B"/>
                </a:solidFill>
                <a:latin typeface="Cambria"/>
                <a:cs typeface="Cambria"/>
              </a:rPr>
              <a:t>Transportes</a:t>
            </a:r>
            <a:r>
              <a:rPr dirty="0" sz="1150" spc="2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45454"/>
                </a:solidFill>
                <a:latin typeface="Cambria"/>
                <a:cs typeface="Cambria"/>
              </a:rPr>
              <a:t>e</a:t>
            </a:r>
            <a:r>
              <a:rPr dirty="0" sz="1150" spc="-5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484848"/>
                </a:solidFill>
                <a:latin typeface="Cambria"/>
                <a:cs typeface="Cambria"/>
              </a:rPr>
              <a:t>Secretaria</a:t>
            </a:r>
            <a:r>
              <a:rPr dirty="0" sz="1150" spc="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94949"/>
                </a:solidFill>
                <a:latin typeface="Cambria"/>
                <a:cs typeface="Cambria"/>
              </a:rPr>
              <a:t>Municipal</a:t>
            </a:r>
            <a:r>
              <a:rPr dirty="0" sz="1150" spc="4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de</a:t>
            </a:r>
            <a:r>
              <a:rPr dirty="0" sz="1150" spc="1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64646"/>
                </a:solidFill>
                <a:latin typeface="Cambria"/>
                <a:cs typeface="Cambria"/>
              </a:rPr>
              <a:t>Assistência</a:t>
            </a:r>
            <a:r>
              <a:rPr dirty="0" sz="1150" spc="5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Social</a:t>
            </a:r>
            <a:r>
              <a:rPr dirty="0" sz="1150" spc="-1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e</a:t>
            </a:r>
            <a:r>
              <a:rPr dirty="0" sz="1150" spc="-6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505050"/>
                </a:solidFill>
                <a:latin typeface="Cambria"/>
                <a:cs typeface="Cambria"/>
              </a:rPr>
              <a:t>Direitos</a:t>
            </a:r>
            <a:r>
              <a:rPr dirty="0" sz="1150" spc="-35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D4D4D"/>
                </a:solidFill>
                <a:latin typeface="Cambria"/>
                <a:cs typeface="Cambria"/>
              </a:rPr>
              <a:t>Humanos.</a:t>
            </a:r>
            <a:endParaRPr sz="1150">
              <a:latin typeface="Cambria"/>
              <a:cs typeface="Cambria"/>
            </a:endParaRPr>
          </a:p>
          <a:p>
            <a:pPr marL="529590">
              <a:lnSpc>
                <a:spcPct val="100000"/>
              </a:lnSpc>
              <a:spcBef>
                <a:spcPts val="1185"/>
              </a:spcBef>
            </a:pPr>
            <a:r>
              <a:rPr dirty="0" sz="1200" spc="-25" b="1">
                <a:solidFill>
                  <a:srgbClr val="464646"/>
                </a:solidFill>
                <a:latin typeface="Times New Roman"/>
                <a:cs typeface="Times New Roman"/>
              </a:rPr>
              <a:t>Parágrafo</a:t>
            </a:r>
            <a:r>
              <a:rPr dirty="0" sz="1200" spc="-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464646"/>
                </a:solidFill>
                <a:latin typeface="Times New Roman"/>
                <a:cs typeface="Times New Roman"/>
              </a:rPr>
              <a:t>Único</a:t>
            </a:r>
            <a:r>
              <a:rPr dirty="0" sz="1200" spc="-2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590">
                <a:solidFill>
                  <a:srgbClr val="4B4B4B"/>
                </a:solidFill>
                <a:latin typeface="Times New Roman"/>
                <a:cs typeface="Times New Roman"/>
              </a:rPr>
              <a:t>—</a:t>
            </a:r>
            <a:r>
              <a:rPr dirty="0" sz="1200" spc="-3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z="1200" spc="-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44444"/>
                </a:solidFill>
                <a:latin typeface="Times New Roman"/>
                <a:cs typeface="Times New Roman"/>
              </a:rPr>
              <a:t>expediente</a:t>
            </a:r>
            <a:r>
              <a:rPr dirty="0" sz="1200" spc="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Times New Roman"/>
                <a:cs typeface="Times New Roman"/>
              </a:rPr>
              <a:t>será</a:t>
            </a:r>
            <a:r>
              <a:rPr dirty="0" sz="1200" spc="-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94949"/>
                </a:solidFill>
                <a:latin typeface="Times New Roman"/>
                <a:cs typeface="Times New Roman"/>
              </a:rPr>
              <a:t>normal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05050"/>
                </a:solidFill>
                <a:latin typeface="Times New Roman"/>
                <a:cs typeface="Times New Roman"/>
              </a:rPr>
              <a:t>em</a:t>
            </a:r>
            <a:r>
              <a:rPr dirty="0" sz="1200" spc="-2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84848"/>
                </a:solidFill>
                <a:latin typeface="Times New Roman"/>
                <a:cs typeface="Times New Roman"/>
              </a:rPr>
              <a:t>todas</a:t>
            </a:r>
            <a:r>
              <a:rPr dirty="0" sz="1200" spc="-5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as</a:t>
            </a:r>
            <a:r>
              <a:rPr dirty="0" sz="1200" spc="-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525252"/>
                </a:solidFill>
                <a:latin typeface="Times New Roman"/>
                <a:cs typeface="Times New Roman"/>
              </a:rPr>
              <a:t>unidades</a:t>
            </a:r>
            <a:r>
              <a:rPr dirty="0" sz="1200" spc="-2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00" spc="-5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marL="314960" marR="85090" indent="219710">
              <a:lnSpc>
                <a:spcPts val="1340"/>
              </a:lnSpc>
              <a:spcBef>
                <a:spcPts val="1305"/>
              </a:spcBef>
            </a:pP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Art.</a:t>
            </a:r>
            <a:r>
              <a:rPr dirty="0" sz="1200" spc="204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3‘</a:t>
            </a:r>
            <a:r>
              <a:rPr dirty="0" sz="1200" spc="20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-</a:t>
            </a:r>
            <a:r>
              <a:rPr dirty="0" sz="1200" spc="2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Este</a:t>
            </a:r>
            <a:r>
              <a:rPr dirty="0" sz="1200" spc="27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Decreto</a:t>
            </a:r>
            <a:r>
              <a:rPr dirty="0" sz="1200" spc="32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84848"/>
                </a:solidFill>
                <a:latin typeface="Times New Roman"/>
                <a:cs typeface="Times New Roman"/>
              </a:rPr>
              <a:t>entrará</a:t>
            </a:r>
            <a:r>
              <a:rPr dirty="0" sz="1200" spc="26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em</a:t>
            </a:r>
            <a:r>
              <a:rPr dirty="0" sz="1200" spc="29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vigor</a:t>
            </a:r>
            <a:r>
              <a:rPr dirty="0" sz="1200" spc="2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na</a:t>
            </a:r>
            <a:r>
              <a:rPr dirty="0" sz="1200" spc="26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data</a:t>
            </a:r>
            <a:r>
              <a:rPr dirty="0" sz="1200" spc="22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00" spc="2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sua</a:t>
            </a:r>
            <a:r>
              <a:rPr dirty="0" sz="1200" spc="2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Times New Roman"/>
                <a:cs typeface="Times New Roman"/>
              </a:rPr>
              <a:t>publicação,</a:t>
            </a:r>
            <a:r>
              <a:rPr dirty="0" sz="1200" spc="3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Times New Roman"/>
                <a:cs typeface="Times New Roman"/>
              </a:rPr>
              <a:t>revogadas</a:t>
            </a:r>
            <a:r>
              <a:rPr dirty="0" sz="1200" spc="30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D4D4D"/>
                </a:solidFill>
                <a:latin typeface="Times New Roman"/>
                <a:cs typeface="Times New Roman"/>
              </a:rPr>
              <a:t>as </a:t>
            </a:r>
            <a:r>
              <a:rPr dirty="0" sz="1200" spc="-25">
                <a:solidFill>
                  <a:srgbClr val="4B4B4B"/>
                </a:solidFill>
                <a:latin typeface="Times New Roman"/>
                <a:cs typeface="Times New Roman"/>
              </a:rPr>
              <a:t>disposições</a:t>
            </a:r>
            <a:r>
              <a:rPr dirty="0" sz="1200" spc="-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em</a:t>
            </a:r>
            <a:r>
              <a:rPr dirty="0" sz="1200" spc="-6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587698" y="7132319"/>
            <a:ext cx="240665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424242"/>
                </a:solidFill>
                <a:latin typeface="Times New Roman"/>
                <a:cs typeface="Times New Roman"/>
              </a:rPr>
              <a:t>Registre-se,</a:t>
            </a:r>
            <a:r>
              <a:rPr dirty="0" sz="1100" spc="26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424242"/>
                </a:solidFill>
                <a:latin typeface="Times New Roman"/>
                <a:cs typeface="Times New Roman"/>
              </a:rPr>
              <a:t>Pub\ique-se</a:t>
            </a:r>
            <a:r>
              <a:rPr dirty="0" sz="1100" spc="31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100" spc="15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3F3F3F"/>
                </a:solidFill>
                <a:latin typeface="Times New Roman"/>
                <a:cs typeface="Times New Roman"/>
              </a:rPr>
              <a:t>Cuzapra-</a:t>
            </a:r>
            <a:r>
              <a:rPr dirty="0" sz="1100" spc="-25" b="1">
                <a:solidFill>
                  <a:srgbClr val="3F3F3F"/>
                </a:solidFill>
                <a:latin typeface="Times New Roman"/>
                <a:cs typeface="Times New Roman"/>
              </a:rPr>
              <a:t>se.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29422" y="8271764"/>
            <a:ext cx="5575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494949"/>
                </a:solidFill>
                <a:latin typeface="Times New Roman"/>
                <a:cs typeface="Times New Roman"/>
              </a:rPr>
              <a:t>Lucas</a:t>
            </a:r>
            <a:r>
              <a:rPr dirty="0" sz="1200" spc="-5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50" b="1">
                <a:solidFill>
                  <a:srgbClr val="4B4B4B"/>
                </a:solidFill>
                <a:latin typeface="Times New Roman"/>
                <a:cs typeface="Times New Roman"/>
              </a:rPr>
              <a:t>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47240" y="8271764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494949"/>
                </a:solidFill>
                <a:latin typeface="Times New Roman"/>
                <a:cs typeface="Times New Roman"/>
              </a:rPr>
              <a:t>os</a:t>
            </a:r>
            <a:r>
              <a:rPr dirty="0" sz="1200" spc="-7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444444"/>
                </a:solidFill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2025-08-22T14:18:24Z</dcterms:created>
  <dcterms:modified xsi:type="dcterms:W3CDTF">2025-08-22T14:18:24Z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2025-08-22T00:00:00Z</vt:filetime>
  </property>
  <property fmtid="{D5CDD505-2E9C-101B-9397-08002B2CF9AE}" pid="3" name="LastSaved">
    <vt:filetime>2025-08-22T00:00:00Z</vt:filetime>
  </property>
</Properties>
</file>