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jpg" ContentType="image/jp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jpg"/><Relationship Id="rId8" Type="http://schemas.openxmlformats.org/officeDocument/2006/relationships/image" Target="../media/image2.jpg"/><Relationship Id="rId9" Type="http://schemas.openxmlformats.org/officeDocument/2006/relationships/image" Target="../media/image3.jpg"/><Relationship Id="rId10" Type="http://schemas.openxmlformats.org/officeDocument/2006/relationships/image" Target="../media/image4.jpg"/><Relationship Id="rId11" Type="http://schemas.openxmlformats.org/officeDocument/2006/relationships/image" Target="../media/image5.jpg"/><Relationship Id="rId12" Type="http://schemas.openxmlformats.org/officeDocument/2006/relationships/image" Target="../media/image6.jpg"/><Relationship Id="rId13" Type="http://schemas.openxmlformats.org/officeDocument/2006/relationships/image" Target="../media/image7.jp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408349" y="8449056"/>
            <a:ext cx="6454363" cy="1392936"/>
          </a:xfrm>
          <a:prstGeom prst="rect">
            <a:avLst/>
          </a:prstGeom>
        </p:spPr>
      </p:pic>
      <p:pic>
        <p:nvPicPr>
          <p:cNvPr id="17" name="bg object 17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3598962" y="8647176"/>
            <a:ext cx="131037" cy="493776"/>
          </a:xfrm>
          <a:prstGeom prst="rect">
            <a:avLst/>
          </a:prstGeom>
        </p:spPr>
      </p:pic>
      <p:pic>
        <p:nvPicPr>
          <p:cNvPr id="18" name="bg object 18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3330793" y="8647176"/>
            <a:ext cx="246838" cy="487680"/>
          </a:xfrm>
          <a:prstGeom prst="rect">
            <a:avLst/>
          </a:prstGeom>
        </p:spPr>
      </p:pic>
      <p:pic>
        <p:nvPicPr>
          <p:cNvPr id="19" name="bg object 19"/>
          <p:cNvPicPr/>
          <p:nvPr/>
        </p:nvPicPr>
        <p:blipFill>
          <a:blip r:embed="rId10" cstate="print"/>
          <a:stretch>
            <a:fillRect/>
          </a:stretch>
        </p:blipFill>
        <p:spPr>
          <a:xfrm>
            <a:off x="469297" y="804671"/>
            <a:ext cx="661282" cy="341376"/>
          </a:xfrm>
          <a:prstGeom prst="rect">
            <a:avLst/>
          </a:prstGeom>
        </p:spPr>
      </p:pic>
      <p:pic>
        <p:nvPicPr>
          <p:cNvPr id="20" name="bg object 20"/>
          <p:cNvPicPr/>
          <p:nvPr/>
        </p:nvPicPr>
        <p:blipFill>
          <a:blip r:embed="rId11" cstate="print"/>
          <a:stretch>
            <a:fillRect/>
          </a:stretch>
        </p:blipFill>
        <p:spPr>
          <a:xfrm>
            <a:off x="594240" y="527304"/>
            <a:ext cx="380923" cy="265176"/>
          </a:xfrm>
          <a:prstGeom prst="rect">
            <a:avLst/>
          </a:prstGeom>
        </p:spPr>
      </p:pic>
      <p:pic>
        <p:nvPicPr>
          <p:cNvPr id="21" name="bg object 21"/>
          <p:cNvPicPr/>
          <p:nvPr/>
        </p:nvPicPr>
        <p:blipFill>
          <a:blip r:embed="rId12" cstate="print"/>
          <a:stretch>
            <a:fillRect/>
          </a:stretch>
        </p:blipFill>
        <p:spPr>
          <a:xfrm>
            <a:off x="3617247" y="393192"/>
            <a:ext cx="758799" cy="103632"/>
          </a:xfrm>
          <a:prstGeom prst="rect">
            <a:avLst/>
          </a:prstGeom>
        </p:spPr>
      </p:pic>
      <p:pic>
        <p:nvPicPr>
          <p:cNvPr id="22" name="bg object 22"/>
          <p:cNvPicPr/>
          <p:nvPr/>
        </p:nvPicPr>
        <p:blipFill>
          <a:blip r:embed="rId13" cstate="print"/>
          <a:stretch>
            <a:fillRect/>
          </a:stretch>
        </p:blipFill>
        <p:spPr>
          <a:xfrm>
            <a:off x="3848848" y="6187440"/>
            <a:ext cx="496723" cy="249936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304693" y="344168"/>
            <a:ext cx="1778635" cy="5562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50">
                <a:latin typeface="Arial MT"/>
                <a:cs typeface="Arial MT"/>
              </a:rPr>
              <a:t>PREFEITURA</a:t>
            </a:r>
            <a:r>
              <a:rPr dirty="0" sz="1150" spc="140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I'*›L'‹i</a:t>
            </a:r>
            <a:r>
              <a:rPr dirty="0" sz="1150" spc="110">
                <a:latin typeface="Arial MT"/>
                <a:cs typeface="Arial MT"/>
              </a:rPr>
              <a:t>  </a:t>
            </a:r>
            <a:r>
              <a:rPr dirty="0" sz="1150">
                <a:latin typeface="Arial MT"/>
                <a:cs typeface="Arial MT"/>
              </a:rPr>
              <a:t>II'</a:t>
            </a:r>
            <a:r>
              <a:rPr dirty="0" sz="1150" spc="395">
                <a:latin typeface="Arial MT"/>
                <a:cs typeface="Arial MT"/>
              </a:rPr>
              <a:t> </a:t>
            </a:r>
            <a:r>
              <a:rPr dirty="0" sz="1150" spc="-25">
                <a:solidFill>
                  <a:srgbClr val="343434"/>
                </a:solidFill>
                <a:latin typeface="Arial MT"/>
                <a:cs typeface="Arial MT"/>
              </a:rPr>
              <a:t>.t</a:t>
            </a:r>
            <a:endParaRPr sz="1150">
              <a:latin typeface="Arial MT"/>
              <a:cs typeface="Arial MT"/>
            </a:endParaRPr>
          </a:p>
          <a:p>
            <a:pPr marL="15875" marR="662305" indent="-3175">
              <a:lnSpc>
                <a:spcPct val="130700"/>
              </a:lnSpc>
              <a:spcBef>
                <a:spcPts val="445"/>
              </a:spcBef>
            </a:pPr>
            <a:r>
              <a:rPr dirty="0" sz="750" spc="10">
                <a:latin typeface="Arial MT"/>
                <a:cs typeface="Arial MT"/>
              </a:rPr>
              <a:t>Rua</a:t>
            </a:r>
            <a:r>
              <a:rPr dirty="0" sz="750" spc="135">
                <a:latin typeface="Arial MT"/>
                <a:cs typeface="Arial MT"/>
              </a:rPr>
              <a:t> </a:t>
            </a:r>
            <a:r>
              <a:rPr dirty="0" sz="750" spc="10">
                <a:latin typeface="Arial MT"/>
                <a:cs typeface="Arial MT"/>
              </a:rPr>
              <a:t>Maria</a:t>
            </a:r>
            <a:r>
              <a:rPr dirty="0" sz="750" spc="180">
                <a:latin typeface="Arial MT"/>
                <a:cs typeface="Arial MT"/>
              </a:rPr>
              <a:t> </a:t>
            </a:r>
            <a:r>
              <a:rPr dirty="0" sz="750" spc="10">
                <a:latin typeface="Arial MT"/>
                <a:cs typeface="Arial MT"/>
              </a:rPr>
              <a:t>Lourenço,</a:t>
            </a:r>
            <a:r>
              <a:rPr dirty="0" sz="750" spc="185">
                <a:latin typeface="Arial MT"/>
                <a:cs typeface="Arial MT"/>
              </a:rPr>
              <a:t> </a:t>
            </a:r>
            <a:r>
              <a:rPr dirty="0" sz="750" spc="-25">
                <a:latin typeface="Arial MT"/>
                <a:cs typeface="Arial MT"/>
              </a:rPr>
              <a:t>1›</a:t>
            </a:r>
            <a:r>
              <a:rPr dirty="0" sz="750">
                <a:latin typeface="Arial MT"/>
                <a:cs typeface="Arial MT"/>
              </a:rPr>
              <a:t> Fazenda</a:t>
            </a:r>
            <a:r>
              <a:rPr dirty="0" sz="750" spc="175"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Caxias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3954472" y="1528571"/>
            <a:ext cx="2856865" cy="67500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120140">
              <a:lnSpc>
                <a:spcPct val="100000"/>
              </a:lnSpc>
              <a:spcBef>
                <a:spcPts val="100"/>
              </a:spcBef>
            </a:pPr>
            <a:r>
              <a:rPr dirty="0" sz="800" spc="-20">
                <a:latin typeface="Arial MT"/>
                <a:cs typeface="Arial MT"/>
              </a:rPr>
              <a:t>Decreto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 spc="-45">
                <a:latin typeface="Arial MT"/>
                <a:cs typeface="Arial MT"/>
              </a:rPr>
              <a:t>N°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2640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de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20</a:t>
            </a:r>
            <a:r>
              <a:rPr dirty="0" sz="800" spc="37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16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maio,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2024</a:t>
            </a: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</a:pP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550"/>
              </a:spcBef>
            </a:pPr>
            <a:endParaRPr sz="800">
              <a:latin typeface="Arial MT"/>
              <a:cs typeface="Arial MT"/>
            </a:endParaRPr>
          </a:p>
          <a:p>
            <a:pPr marL="12700" marR="42545" indent="635">
              <a:lnSpc>
                <a:spcPts val="890"/>
              </a:lnSpc>
            </a:pPr>
            <a:r>
              <a:rPr dirty="0" sz="800" spc="-10">
                <a:latin typeface="Arial MT"/>
                <a:cs typeface="Arial MT"/>
              </a:rPr>
              <a:t>Abre</a:t>
            </a:r>
            <a:r>
              <a:rPr dirty="0" sz="800" spc="-4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crédito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suplementar</a:t>
            </a:r>
            <a:r>
              <a:rPr dirty="0" sz="800" spc="3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no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valor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total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de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 spc="-50">
                <a:latin typeface="Arial MT"/>
                <a:cs typeface="Arial MT"/>
              </a:rPr>
              <a:t>RS6.000,</a:t>
            </a:r>
            <a:r>
              <a:rPr dirty="0" sz="800" spc="-114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00,</a:t>
            </a:r>
            <a:r>
              <a:rPr dirty="0" sz="800" spc="-25">
                <a:latin typeface="Arial MT"/>
                <a:cs typeface="Arial MT"/>
              </a:rPr>
              <a:t> para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fins </a:t>
            </a:r>
            <a:r>
              <a:rPr dirty="0" sz="800" spc="-10">
                <a:latin typeface="Arial MT"/>
                <a:cs typeface="Arial MT"/>
              </a:rPr>
              <a:t>que se </a:t>
            </a:r>
            <a:r>
              <a:rPr dirty="0" sz="800" spc="-20">
                <a:latin typeface="Arial MT"/>
                <a:cs typeface="Arial MT"/>
              </a:rPr>
              <a:t>especifica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da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outras</a:t>
            </a:r>
            <a:r>
              <a:rPr dirty="0" sz="800" spc="-10">
                <a:latin typeface="Arial MT"/>
                <a:cs typeface="Arial MT"/>
              </a:rPr>
              <a:t> providências.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479233" y="2692905"/>
            <a:ext cx="6268085" cy="9328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9050" marR="5080" indent="791210">
              <a:lnSpc>
                <a:spcPct val="145000"/>
              </a:lnSpc>
              <a:spcBef>
                <a:spcPts val="100"/>
              </a:spcBef>
            </a:pPr>
            <a:r>
              <a:rPr dirty="0" sz="800">
                <a:latin typeface="Arial MT"/>
                <a:cs typeface="Arial MT"/>
              </a:rPr>
              <a:t>O</a:t>
            </a:r>
            <a:r>
              <a:rPr dirty="0" sz="800" spc="-4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PREFEITO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60">
                <a:latin typeface="Arial MT"/>
                <a:cs typeface="Arial MT"/>
              </a:rPr>
              <a:t>MUNICIPAIS,</a:t>
            </a:r>
            <a:r>
              <a:rPr dirty="0" sz="800" spc="6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no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uso </a:t>
            </a:r>
            <a:r>
              <a:rPr dirty="0" sz="800" spc="-10">
                <a:latin typeface="Arial MT"/>
                <a:cs typeface="Arial MT"/>
              </a:rPr>
              <a:t>de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suas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.•!ribuições</a:t>
            </a:r>
            <a:r>
              <a:rPr dirty="0" sz="800" spc="5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legais.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constitucionais </a:t>
            </a:r>
            <a:r>
              <a:rPr dirty="0" sz="800">
                <a:latin typeface="Arial MT"/>
                <a:cs typeface="Arial MT"/>
              </a:rPr>
              <a:t>e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de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acordo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com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o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40">
                <a:latin typeface="Arial MT"/>
                <a:cs typeface="Arial MT"/>
              </a:rPr>
              <a:t>que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Ihe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confere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o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art. </a:t>
            </a:r>
            <a:r>
              <a:rPr dirty="0" sz="800">
                <a:latin typeface="Arial MT"/>
                <a:cs typeface="Arial MT"/>
              </a:rPr>
              <a:t>8º</a:t>
            </a:r>
            <a:r>
              <a:rPr dirty="0" sz="800" spc="16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da</a:t>
            </a:r>
            <a:r>
              <a:rPr dirty="0" sz="800" spc="-20">
                <a:latin typeface="Arial MT"/>
                <a:cs typeface="Arial MT"/>
              </a:rPr>
              <a:t> LEI</a:t>
            </a:r>
            <a:r>
              <a:rPr dirty="0" sz="800" spc="-4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N°</a:t>
            </a:r>
            <a:r>
              <a:rPr dirty="0" sz="800" spc="-5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823/2023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datada</a:t>
            </a:r>
            <a:r>
              <a:rPr dirty="0" sz="800">
                <a:latin typeface="Arial MT"/>
                <a:cs typeface="Arial MT"/>
              </a:rPr>
              <a:t> de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21/12/2023,</a:t>
            </a:r>
            <a:r>
              <a:rPr dirty="0" sz="800" spc="4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publicada</a:t>
            </a:r>
            <a:r>
              <a:rPr dirty="0" sz="800" spc="4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em</a:t>
            </a:r>
            <a:r>
              <a:rPr dirty="0" sz="800" spc="14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21/12.*2023</a:t>
            </a: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350"/>
              </a:spcBef>
            </a:pP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</a:pPr>
            <a:r>
              <a:rPr dirty="0" u="sng" sz="800">
                <a:uFill>
                  <a:solidFill>
                    <a:srgbClr val="131313"/>
                  </a:solidFill>
                </a:uFill>
                <a:latin typeface="Arial MT"/>
                <a:cs typeface="Arial MT"/>
              </a:rPr>
              <a:t>D</a:t>
            </a:r>
            <a:r>
              <a:rPr dirty="0" u="sng" sz="800" spc="-45">
                <a:uFill>
                  <a:solidFill>
                    <a:srgbClr val="131313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>
                <a:uFill>
                  <a:solidFill>
                    <a:srgbClr val="131313"/>
                  </a:solidFill>
                </a:uFill>
                <a:latin typeface="Arial MT"/>
                <a:cs typeface="Arial MT"/>
              </a:rPr>
              <a:t>E</a:t>
            </a:r>
            <a:r>
              <a:rPr dirty="0" u="sng" sz="800" spc="-30">
                <a:uFill>
                  <a:solidFill>
                    <a:srgbClr val="131313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>
                <a:uFill>
                  <a:solidFill>
                    <a:srgbClr val="131313"/>
                  </a:solidFill>
                </a:uFill>
                <a:latin typeface="Arial MT"/>
                <a:cs typeface="Arial MT"/>
              </a:rPr>
              <a:t>C</a:t>
            </a:r>
            <a:r>
              <a:rPr dirty="0" u="sng" sz="800" spc="-10">
                <a:uFill>
                  <a:solidFill>
                    <a:srgbClr val="131313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>
                <a:uFill>
                  <a:solidFill>
                    <a:srgbClr val="131313"/>
                  </a:solidFill>
                </a:uFill>
                <a:latin typeface="Arial MT"/>
                <a:cs typeface="Arial MT"/>
              </a:rPr>
              <a:t>R</a:t>
            </a:r>
            <a:r>
              <a:rPr dirty="0" u="sng" sz="800" spc="-15">
                <a:uFill>
                  <a:solidFill>
                    <a:srgbClr val="131313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>
                <a:uFill>
                  <a:solidFill>
                    <a:srgbClr val="131313"/>
                  </a:solidFill>
                </a:uFill>
                <a:latin typeface="Arial MT"/>
                <a:cs typeface="Arial MT"/>
              </a:rPr>
              <a:t>E</a:t>
            </a:r>
            <a:r>
              <a:rPr dirty="0" u="sng" sz="800" spc="-35">
                <a:uFill>
                  <a:solidFill>
                    <a:srgbClr val="131313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>
                <a:uFill>
                  <a:solidFill>
                    <a:srgbClr val="131313"/>
                  </a:solidFill>
                </a:uFill>
                <a:latin typeface="Arial MT"/>
                <a:cs typeface="Arial MT"/>
              </a:rPr>
              <a:t>T</a:t>
            </a:r>
            <a:r>
              <a:rPr dirty="0" u="sng" sz="800" spc="-15">
                <a:uFill>
                  <a:solidFill>
                    <a:srgbClr val="131313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 spc="-25">
                <a:uFill>
                  <a:solidFill>
                    <a:srgbClr val="131313"/>
                  </a:solidFill>
                </a:uFill>
                <a:latin typeface="Arial MT"/>
                <a:cs typeface="Arial MT"/>
              </a:rPr>
              <a:t>A:</a:t>
            </a: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305"/>
              </a:spcBef>
            </a:pPr>
            <a:endParaRPr sz="800">
              <a:latin typeface="Arial MT"/>
              <a:cs typeface="Arial MT"/>
            </a:endParaRPr>
          </a:p>
          <a:p>
            <a:pPr marL="318770">
              <a:lnSpc>
                <a:spcPct val="100000"/>
              </a:lnSpc>
            </a:pPr>
            <a:r>
              <a:rPr dirty="0" sz="750">
                <a:latin typeface="Arial MT"/>
                <a:cs typeface="Arial MT"/>
              </a:rPr>
              <a:t>Artigo</a:t>
            </a:r>
            <a:r>
              <a:rPr dirty="0" sz="750" spc="5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1º</a:t>
            </a:r>
            <a:r>
              <a:rPr dirty="0" sz="750" spc="3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-</a:t>
            </a:r>
            <a:r>
              <a:rPr dirty="0" sz="750" spc="6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Fica</a:t>
            </a:r>
            <a:r>
              <a:rPr dirty="0" sz="750" spc="6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aberto</a:t>
            </a:r>
            <a:r>
              <a:rPr dirty="0" sz="750" spc="3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crédito</a:t>
            </a:r>
            <a:r>
              <a:rPr dirty="0" sz="750" spc="7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suplemerita’</a:t>
            </a:r>
            <a:r>
              <a:rPr dirty="0" sz="750" spc="15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as</a:t>
            </a:r>
            <a:r>
              <a:rPr dirty="0" sz="750" spc="4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seguintes</a:t>
            </a:r>
            <a:r>
              <a:rPr dirty="0" sz="750" spc="45"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dol‹nçõc=-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433523" y="4335459"/>
            <a:ext cx="2609850" cy="386715"/>
          </a:xfrm>
          <a:prstGeom prst="rect">
            <a:avLst/>
          </a:prstGeom>
        </p:spPr>
        <p:txBody>
          <a:bodyPr wrap="square" lIns="0" tIns="5524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34"/>
              </a:spcBef>
            </a:pPr>
            <a:r>
              <a:rPr dirty="0" u="sng" sz="800">
                <a:uFill>
                  <a:solidFill>
                    <a:srgbClr val="181818"/>
                  </a:solidFill>
                </a:uFill>
                <a:latin typeface="Arial MT"/>
                <a:cs typeface="Arial MT"/>
              </a:rPr>
              <a:t>Dotações</a:t>
            </a:r>
            <a:r>
              <a:rPr dirty="0" u="sng" sz="800" spc="110">
                <a:uFill>
                  <a:solidFill>
                    <a:srgbClr val="181818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 spc="-10">
                <a:uFill>
                  <a:solidFill>
                    <a:srgbClr val="181818"/>
                  </a:solidFill>
                </a:uFill>
                <a:latin typeface="Arial MT"/>
                <a:cs typeface="Arial MT"/>
              </a:rPr>
              <a:t>Suplementadas</a:t>
            </a:r>
            <a:r>
              <a:rPr dirty="0" u="sng" sz="800" spc="500">
                <a:uFill>
                  <a:solidFill>
                    <a:srgbClr val="181818"/>
                  </a:solidFill>
                </a:uFill>
                <a:latin typeface="Arial MT"/>
                <a:cs typeface="Arial MT"/>
              </a:rPr>
              <a:t> </a:t>
            </a:r>
            <a:endParaRPr sz="800">
              <a:latin typeface="Arial MT"/>
              <a:cs typeface="Arial MT"/>
            </a:endParaRPr>
          </a:p>
          <a:p>
            <a:pPr marL="62865">
              <a:lnSpc>
                <a:spcPct val="100000"/>
              </a:lnSpc>
              <a:spcBef>
                <a:spcPts val="405"/>
              </a:spcBef>
            </a:pPr>
            <a:r>
              <a:rPr dirty="0" sz="950">
                <a:latin typeface="Arial MT"/>
                <a:cs typeface="Arial MT"/>
              </a:rPr>
              <a:t>PREFEITURA</a:t>
            </a:r>
            <a:r>
              <a:rPr dirty="0" sz="950" spc="110">
                <a:latin typeface="Arial MT"/>
                <a:cs typeface="Arial MT"/>
              </a:rPr>
              <a:t> </a:t>
            </a:r>
            <a:r>
              <a:rPr dirty="0" sz="950">
                <a:latin typeface="Arial MT"/>
                <a:cs typeface="Arial MT"/>
              </a:rPr>
              <a:t>MUNICIPAL</a:t>
            </a:r>
            <a:r>
              <a:rPr dirty="0" sz="950" spc="60">
                <a:latin typeface="Arial MT"/>
                <a:cs typeface="Arial MT"/>
              </a:rPr>
              <a:t> </a:t>
            </a:r>
            <a:r>
              <a:rPr dirty="0" sz="950">
                <a:latin typeface="Arial MT"/>
                <a:cs typeface="Arial MT"/>
              </a:rPr>
              <a:t>DE</a:t>
            </a:r>
            <a:r>
              <a:rPr dirty="0" sz="950" spc="40">
                <a:latin typeface="Arial MT"/>
                <a:cs typeface="Arial MT"/>
              </a:rPr>
              <a:t> </a:t>
            </a:r>
            <a:r>
              <a:rPr dirty="0" sz="950" spc="-10">
                <a:latin typeface="Arial MT"/>
                <a:cs typeface="Arial MT"/>
              </a:rPr>
              <a:t>SEROPEDICA</a:t>
            </a:r>
            <a:endParaRPr sz="950">
              <a:latin typeface="Arial MT"/>
              <a:cs typeface="Arial MT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1332800" y="4673552"/>
            <a:ext cx="3283585" cy="370840"/>
          </a:xfrm>
          <a:prstGeom prst="rect">
            <a:avLst/>
          </a:prstGeom>
        </p:spPr>
        <p:txBody>
          <a:bodyPr wrap="square" lIns="0" tIns="65404" rIns="0" bIns="0" rtlCol="0" vert="horz">
            <a:spAutoFit/>
          </a:bodyPr>
          <a:lstStyle/>
          <a:p>
            <a:pPr marL="15875">
              <a:lnSpc>
                <a:spcPct val="100000"/>
              </a:lnSpc>
              <a:spcBef>
                <a:spcPts val="515"/>
              </a:spcBef>
            </a:pPr>
            <a:r>
              <a:rPr dirty="0" sz="750" spc="20">
                <a:latin typeface="Arial MT"/>
                <a:cs typeface="Arial MT"/>
              </a:rPr>
              <a:t>Secretária</a:t>
            </a:r>
            <a:r>
              <a:rPr dirty="0" sz="750" spc="95">
                <a:latin typeface="Arial MT"/>
                <a:cs typeface="Arial MT"/>
              </a:rPr>
              <a:t> </a:t>
            </a:r>
            <a:r>
              <a:rPr dirty="0" sz="750" spc="30">
                <a:latin typeface="Arial MT"/>
                <a:cs typeface="Arial MT"/>
              </a:rPr>
              <a:t>Municipal</a:t>
            </a:r>
            <a:r>
              <a:rPr dirty="0" sz="750" spc="100">
                <a:latin typeface="Arial MT"/>
                <a:cs typeface="Arial MT"/>
              </a:rPr>
              <a:t> </a:t>
            </a:r>
            <a:r>
              <a:rPr dirty="0" sz="750" spc="30">
                <a:latin typeface="Arial MT"/>
                <a:cs typeface="Arial MT"/>
              </a:rPr>
              <a:t>de</a:t>
            </a:r>
            <a:r>
              <a:rPr dirty="0" sz="750" spc="-5">
                <a:latin typeface="Arial MT"/>
                <a:cs typeface="Arial MT"/>
              </a:rPr>
              <a:t> </a:t>
            </a:r>
            <a:r>
              <a:rPr dirty="0" sz="750" spc="30">
                <a:latin typeface="Arial MT"/>
                <a:cs typeface="Arial MT"/>
              </a:rPr>
              <a:t>Planejamento</a:t>
            </a:r>
            <a:r>
              <a:rPr dirty="0" sz="750" spc="114">
                <a:latin typeface="Arial MT"/>
                <a:cs typeface="Arial MT"/>
              </a:rPr>
              <a:t> </a:t>
            </a:r>
            <a:r>
              <a:rPr dirty="0" sz="750" spc="30">
                <a:latin typeface="Arial MT"/>
                <a:cs typeface="Arial MT"/>
              </a:rPr>
              <a:t>e</a:t>
            </a:r>
            <a:r>
              <a:rPr dirty="0" sz="750" spc="40">
                <a:latin typeface="Arial MT"/>
                <a:cs typeface="Arial MT"/>
              </a:rPr>
              <a:t> </a:t>
            </a:r>
            <a:r>
              <a:rPr dirty="0" sz="750" spc="30">
                <a:latin typeface="Arial MT"/>
                <a:cs typeface="Arial MT"/>
              </a:rPr>
              <a:t>Desenvolvimento</a:t>
            </a:r>
            <a:r>
              <a:rPr dirty="0" sz="750" spc="25"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Sustentável</a:t>
            </a:r>
            <a:endParaRPr sz="75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440"/>
              </a:spcBef>
            </a:pPr>
            <a:r>
              <a:rPr dirty="0" sz="800" spc="-30">
                <a:latin typeface="Arial MT"/>
                <a:cs typeface="Arial MT"/>
              </a:rPr>
              <a:t>Manutenção</a:t>
            </a:r>
            <a:r>
              <a:rPr dirty="0" sz="800" spc="4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</a:t>
            </a:r>
            <a:r>
              <a:rPr dirty="0" sz="800" spc="-25">
                <a:latin typeface="Arial MT"/>
                <a:cs typeface="Arial MT"/>
              </a:rPr>
              <a:t> Ooeracionalizacão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õas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Uni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lades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Administrativas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556256" y="4673552"/>
            <a:ext cx="591820" cy="541655"/>
          </a:xfrm>
          <a:prstGeom prst="rect">
            <a:avLst/>
          </a:prstGeom>
        </p:spPr>
        <p:txBody>
          <a:bodyPr wrap="square" lIns="0" tIns="6540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15"/>
              </a:spcBef>
            </a:pPr>
            <a:r>
              <a:rPr dirty="0" sz="750" spc="-10">
                <a:latin typeface="Arial MT"/>
                <a:cs typeface="Arial MT"/>
              </a:rPr>
              <a:t>01.05</a:t>
            </a:r>
            <a:endParaRPr sz="750">
              <a:latin typeface="Arial MT"/>
              <a:cs typeface="Arial MT"/>
            </a:endParaRPr>
          </a:p>
          <a:p>
            <a:pPr marL="16510">
              <a:lnSpc>
                <a:spcPct val="100000"/>
              </a:lnSpc>
              <a:spcBef>
                <a:spcPts val="440"/>
              </a:spcBef>
            </a:pPr>
            <a:r>
              <a:rPr dirty="0" sz="800" spc="-10">
                <a:latin typeface="Arial MT"/>
                <a:cs typeface="Arial MT"/>
              </a:rPr>
              <a:t>2.799</a:t>
            </a:r>
            <a:endParaRPr sz="800">
              <a:latin typeface="Arial MT"/>
              <a:cs typeface="Arial MT"/>
            </a:endParaRPr>
          </a:p>
          <a:p>
            <a:pPr marL="15240">
              <a:lnSpc>
                <a:spcPct val="100000"/>
              </a:lnSpc>
              <a:spcBef>
                <a:spcPts val="385"/>
              </a:spcBef>
            </a:pPr>
            <a:r>
              <a:rPr dirty="0" sz="800" spc="-25">
                <a:latin typeface="Arial MT"/>
                <a:cs typeface="Arial MT"/>
              </a:rPr>
              <a:t>3.3.9.0.30.03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1335429" y="5067300"/>
            <a:ext cx="169291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35">
                <a:latin typeface="Arial MT"/>
                <a:cs typeface="Arial MT"/>
              </a:rPr>
              <a:t>OUTROS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MATERIAIS</a:t>
            </a:r>
            <a:r>
              <a:rPr dirty="0" sz="800" spc="5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DE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CONSUMO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3965102" y="5022324"/>
            <a:ext cx="1934845" cy="691515"/>
          </a:xfrm>
          <a:prstGeom prst="rect">
            <a:avLst/>
          </a:prstGeom>
        </p:spPr>
        <p:txBody>
          <a:bodyPr wrap="square" lIns="0" tIns="69850" rIns="0" bIns="0" rtlCol="0" vert="horz">
            <a:spAutoFit/>
          </a:bodyPr>
          <a:lstStyle/>
          <a:p>
            <a:pPr marL="497205">
              <a:lnSpc>
                <a:spcPct val="100000"/>
              </a:lnSpc>
              <a:spcBef>
                <a:spcPts val="550"/>
              </a:spcBef>
            </a:pPr>
            <a:r>
              <a:rPr dirty="0" sz="750">
                <a:latin typeface="Arial MT"/>
                <a:cs typeface="Arial MT"/>
              </a:rPr>
              <a:t>Outros</a:t>
            </a:r>
            <a:r>
              <a:rPr dirty="0" sz="750" spc="8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Recursos</a:t>
            </a:r>
            <a:r>
              <a:rPr dirty="0" sz="750" spc="8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náo</a:t>
            </a:r>
            <a:r>
              <a:rPr dirty="0" sz="750" spc="70"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Vinculados</a:t>
            </a:r>
            <a:endParaRPr sz="75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425"/>
              </a:spcBef>
            </a:pPr>
            <a:r>
              <a:rPr dirty="0" sz="700">
                <a:latin typeface="Arial MT"/>
                <a:cs typeface="Arial MT"/>
              </a:rPr>
              <a:t>Total</a:t>
            </a:r>
            <a:r>
              <a:rPr dirty="0" sz="700" spc="140">
                <a:latin typeface="Arial MT"/>
                <a:cs typeface="Arial MT"/>
              </a:rPr>
              <a:t> </a:t>
            </a:r>
            <a:r>
              <a:rPr dirty="0" sz="700" spc="60">
                <a:latin typeface="Arial MT"/>
                <a:cs typeface="Arial MT"/>
              </a:rPr>
              <a:t>do</a:t>
            </a:r>
            <a:r>
              <a:rPr dirty="0" sz="700" spc="95">
                <a:latin typeface="Arial MT"/>
                <a:cs typeface="Arial MT"/>
              </a:rPr>
              <a:t> </a:t>
            </a:r>
            <a:r>
              <a:rPr dirty="0" sz="700" spc="50">
                <a:latin typeface="Arial MT"/>
                <a:cs typeface="Arial MT"/>
              </a:rPr>
              <a:t>Projeto</a:t>
            </a:r>
            <a:r>
              <a:rPr dirty="0" sz="700" spc="130">
                <a:latin typeface="Arial MT"/>
                <a:cs typeface="Arial MT"/>
              </a:rPr>
              <a:t> </a:t>
            </a:r>
            <a:r>
              <a:rPr dirty="0" sz="700">
                <a:solidFill>
                  <a:srgbClr val="111111"/>
                </a:solidFill>
                <a:latin typeface="Arial MT"/>
                <a:cs typeface="Arial MT"/>
              </a:rPr>
              <a:t>/</a:t>
            </a:r>
            <a:r>
              <a:rPr dirty="0" sz="700" spc="9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700" spc="50">
                <a:latin typeface="Arial MT"/>
                <a:cs typeface="Arial MT"/>
              </a:rPr>
              <a:t>Atividade</a:t>
            </a:r>
            <a:r>
              <a:rPr dirty="0" sz="700" spc="160">
                <a:latin typeface="Arial MT"/>
                <a:cs typeface="Arial MT"/>
              </a:rPr>
              <a:t> </a:t>
            </a:r>
            <a:r>
              <a:rPr dirty="0" sz="700" spc="-25">
                <a:latin typeface="Arial MT"/>
                <a:cs typeface="Arial MT"/>
              </a:rPr>
              <a:t>R$</a:t>
            </a:r>
            <a:endParaRPr sz="700">
              <a:latin typeface="Arial MT"/>
              <a:cs typeface="Arial MT"/>
            </a:endParaRPr>
          </a:p>
          <a:p>
            <a:pPr marL="15240">
              <a:lnSpc>
                <a:spcPct val="100000"/>
              </a:lnSpc>
              <a:spcBef>
                <a:spcPts val="450"/>
              </a:spcBef>
            </a:pPr>
            <a:r>
              <a:rPr dirty="0" sz="800">
                <a:latin typeface="Arial MT"/>
                <a:cs typeface="Arial MT"/>
              </a:rPr>
              <a:t>Total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da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Unidade</a:t>
            </a:r>
            <a:r>
              <a:rPr dirty="0" sz="800" spc="24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R$</a:t>
            </a:r>
            <a:endParaRPr sz="800">
              <a:latin typeface="Arial MT"/>
              <a:cs typeface="Arial MT"/>
            </a:endParaRPr>
          </a:p>
          <a:p>
            <a:pPr marL="403860">
              <a:lnSpc>
                <a:spcPct val="100000"/>
              </a:lnSpc>
              <a:spcBef>
                <a:spcPts val="315"/>
              </a:spcBef>
            </a:pPr>
            <a:r>
              <a:rPr dirty="0" sz="750" spc="10">
                <a:latin typeface="Arial MT"/>
                <a:cs typeface="Arial MT"/>
              </a:rPr>
              <a:t>Valor</a:t>
            </a:r>
            <a:r>
              <a:rPr dirty="0" sz="750" spc="170">
                <a:latin typeface="Arial MT"/>
                <a:cs typeface="Arial MT"/>
              </a:rPr>
              <a:t> </a:t>
            </a:r>
            <a:r>
              <a:rPr dirty="0" sz="750" spc="10">
                <a:latin typeface="Arial MT"/>
                <a:cs typeface="Arial MT"/>
              </a:rPr>
              <a:t>Total</a:t>
            </a:r>
            <a:r>
              <a:rPr dirty="0" sz="750" spc="195">
                <a:latin typeface="Arial MT"/>
                <a:cs typeface="Arial MT"/>
              </a:rPr>
              <a:t> </a:t>
            </a:r>
            <a:r>
              <a:rPr dirty="0" sz="750" spc="10">
                <a:latin typeface="Arial MT"/>
                <a:cs typeface="Arial MT"/>
              </a:rPr>
              <a:t>Suplementado</a:t>
            </a:r>
            <a:r>
              <a:rPr dirty="0" sz="750" spc="210">
                <a:latin typeface="Arial MT"/>
                <a:cs typeface="Arial MT"/>
              </a:rPr>
              <a:t> </a:t>
            </a:r>
            <a:r>
              <a:rPr dirty="0" sz="750" spc="-25">
                <a:latin typeface="Arial MT"/>
                <a:cs typeface="Arial MT"/>
              </a:rPr>
              <a:t>R$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6413704" y="5022324"/>
            <a:ext cx="403225" cy="691515"/>
          </a:xfrm>
          <a:prstGeom prst="rect">
            <a:avLst/>
          </a:prstGeom>
        </p:spPr>
        <p:txBody>
          <a:bodyPr wrap="square" lIns="0" tIns="6985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50"/>
              </a:spcBef>
            </a:pPr>
            <a:r>
              <a:rPr dirty="0" sz="750" spc="-10">
                <a:latin typeface="Arial MT"/>
                <a:cs typeface="Arial MT"/>
              </a:rPr>
              <a:t>6.000,00</a:t>
            </a:r>
            <a:endParaRPr sz="750">
              <a:latin typeface="Arial MT"/>
              <a:cs typeface="Arial MT"/>
            </a:endParaRPr>
          </a:p>
          <a:p>
            <a:pPr marL="15875">
              <a:lnSpc>
                <a:spcPct val="100000"/>
              </a:lnSpc>
              <a:spcBef>
                <a:spcPts val="425"/>
              </a:spcBef>
            </a:pPr>
            <a:r>
              <a:rPr dirty="0" sz="700" spc="-10">
                <a:latin typeface="Arial MT"/>
                <a:cs typeface="Arial MT"/>
              </a:rPr>
              <a:t>6.000,00</a:t>
            </a:r>
            <a:endParaRPr sz="700">
              <a:latin typeface="Arial MT"/>
              <a:cs typeface="Arial MT"/>
            </a:endParaRPr>
          </a:p>
          <a:p>
            <a:pPr marL="15240">
              <a:lnSpc>
                <a:spcPct val="100000"/>
              </a:lnSpc>
              <a:spcBef>
                <a:spcPts val="450"/>
              </a:spcBef>
            </a:pPr>
            <a:r>
              <a:rPr dirty="0" sz="800" spc="-25">
                <a:latin typeface="Arial MT"/>
                <a:cs typeface="Arial MT"/>
              </a:rPr>
              <a:t>6.000,00</a:t>
            </a:r>
            <a:endParaRPr sz="800">
              <a:latin typeface="Arial MT"/>
              <a:cs typeface="Arial MT"/>
            </a:endParaRPr>
          </a:p>
          <a:p>
            <a:pPr marL="15240">
              <a:lnSpc>
                <a:spcPct val="100000"/>
              </a:lnSpc>
              <a:spcBef>
                <a:spcPts val="315"/>
              </a:spcBef>
            </a:pPr>
            <a:r>
              <a:rPr dirty="0" sz="750" spc="-10">
                <a:latin typeface="Arial MT"/>
                <a:cs typeface="Arial MT"/>
              </a:rPr>
              <a:t>6.000,00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442665" y="5748782"/>
            <a:ext cx="6225540" cy="105791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905510" marR="5080" indent="-455930">
              <a:lnSpc>
                <a:spcPct val="109300"/>
              </a:lnSpc>
              <a:spcBef>
                <a:spcPts val="100"/>
              </a:spcBef>
            </a:pPr>
            <a:r>
              <a:rPr dirty="0" sz="750">
                <a:latin typeface="Arial MT"/>
                <a:cs typeface="Arial MT"/>
              </a:rPr>
              <a:t>Artigo</a:t>
            </a:r>
            <a:r>
              <a:rPr dirty="0" sz="750" spc="2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2º</a:t>
            </a:r>
            <a:r>
              <a:rPr dirty="0" sz="750" spc="4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-</a:t>
            </a:r>
            <a:r>
              <a:rPr dirty="0" sz="750" spc="-2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As</a:t>
            </a:r>
            <a:r>
              <a:rPr dirty="0" sz="750" spc="2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despesas</a:t>
            </a:r>
            <a:r>
              <a:rPr dirty="0" sz="750" spc="5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decorrentes</a:t>
            </a:r>
            <a:r>
              <a:rPr dirty="0" sz="750" spc="10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da</a:t>
            </a:r>
            <a:r>
              <a:rPr dirty="0" sz="750" spc="20">
                <a:latin typeface="Arial MT"/>
                <a:cs typeface="Arial MT"/>
              </a:rPr>
              <a:t> </a:t>
            </a:r>
            <a:r>
              <a:rPr dirty="0" sz="750" spc="-30">
                <a:latin typeface="Arial MT"/>
                <a:cs typeface="Arial MT"/>
              </a:rPr>
              <a:t>oÜertu</a:t>
            </a:r>
            <a:r>
              <a:rPr dirty="0" sz="750" spc="-14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ra</a:t>
            </a:r>
            <a:r>
              <a:rPr dirty="0" sz="750" spc="1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do</a:t>
            </a:r>
            <a:r>
              <a:rPr dirty="0" sz="750" spc="55">
                <a:latin typeface="Arial MT"/>
                <a:cs typeface="Arial MT"/>
              </a:rPr>
              <a:t> </a:t>
            </a:r>
            <a:r>
              <a:rPr dirty="0" sz="750" spc="-10">
                <a:solidFill>
                  <a:srgbClr val="0A0A0A"/>
                </a:solidFill>
                <a:latin typeface="Arial MT"/>
                <a:cs typeface="Arial MT"/>
              </a:rPr>
              <a:t>p•+s</a:t>
            </a:r>
            <a:r>
              <a:rPr dirty="0" sz="750" spc="-20">
                <a:solidFill>
                  <a:srgbClr val="0A0A0A"/>
                </a:solidFill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.r</a:t>
            </a:r>
            <a:r>
              <a:rPr dirty="0" sz="750" spc="5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te</a:t>
            </a:r>
            <a:r>
              <a:rPr dirty="0" sz="750" spc="40"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crÜditu</a:t>
            </a:r>
            <a:r>
              <a:rPr dirty="0" sz="750" spc="4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uuple'r</a:t>
            </a:r>
            <a:r>
              <a:rPr dirty="0" sz="750" spc="40"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°.ntar.</a:t>
            </a:r>
            <a:r>
              <a:rPr dirty="0" sz="750" spc="9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serãc</a:t>
            </a:r>
            <a:r>
              <a:rPr dirty="0" sz="750" spc="80"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’cobertas</a:t>
            </a:r>
            <a:r>
              <a:rPr dirty="0" sz="750" spc="9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com</a:t>
            </a:r>
            <a:r>
              <a:rPr dirty="0" sz="750" spc="4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recursos</a:t>
            </a:r>
            <a:r>
              <a:rPr dirty="0" sz="750" spc="5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de</a:t>
            </a:r>
            <a:r>
              <a:rPr dirty="0" sz="750" spc="2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que</a:t>
            </a:r>
            <a:r>
              <a:rPr dirty="0" sz="750" spc="3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trata</a:t>
            </a:r>
            <a:r>
              <a:rPr dirty="0" sz="750" spc="55"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080808"/>
                </a:solidFill>
                <a:latin typeface="Arial MT"/>
                <a:cs typeface="Arial MT"/>
              </a:rPr>
              <a:t>o</a:t>
            </a:r>
            <a:r>
              <a:rPr dirty="0" sz="750" spc="20">
                <a:solidFill>
                  <a:srgbClr val="080808"/>
                </a:solidFill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Artigo </a:t>
            </a:r>
            <a:r>
              <a:rPr dirty="0" sz="750">
                <a:latin typeface="Arial MT"/>
                <a:cs typeface="Arial MT"/>
              </a:rPr>
              <a:t>43</a:t>
            </a:r>
            <a:r>
              <a:rPr dirty="0" sz="750" spc="5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parágrafo</a:t>
            </a:r>
            <a:r>
              <a:rPr dirty="0" sz="750" spc="9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1º</a:t>
            </a:r>
            <a:r>
              <a:rPr dirty="0" sz="750" spc="4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da</a:t>
            </a:r>
            <a:r>
              <a:rPr dirty="0" sz="750" spc="5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Lei</a:t>
            </a:r>
            <a:r>
              <a:rPr dirty="0" sz="750" spc="4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Federal</a:t>
            </a:r>
            <a:r>
              <a:rPr dirty="0" sz="750" spc="140"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010101"/>
                </a:solidFill>
                <a:latin typeface="Arial MT"/>
                <a:cs typeface="Arial MT"/>
              </a:rPr>
              <a:t>N°</a:t>
            </a:r>
            <a:r>
              <a:rPr dirty="0" sz="750" spc="5">
                <a:solidFill>
                  <a:srgbClr val="010101"/>
                </a:solidFill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4.J20/t4</a:t>
            </a:r>
            <a:r>
              <a:rPr dirty="0" sz="750" spc="34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ii\c!so</a:t>
            </a:r>
            <a:r>
              <a:rPr dirty="0" sz="750" spc="95">
                <a:latin typeface="Arial MT"/>
                <a:cs typeface="Arial MT"/>
              </a:rPr>
              <a:t> </a:t>
            </a:r>
            <a:r>
              <a:rPr dirty="0" sz="750" spc="-20">
                <a:latin typeface="Arial MT"/>
                <a:cs typeface="Arial MT"/>
              </a:rPr>
              <a:t>III.</a:t>
            </a:r>
            <a:endParaRPr sz="750">
              <a:latin typeface="Arial MT"/>
              <a:cs typeface="Arial MT"/>
            </a:endParaRPr>
          </a:p>
          <a:p>
            <a:pPr marL="1623695" marR="3371215" indent="-323215">
              <a:lnSpc>
                <a:spcPct val="149300"/>
              </a:lnSpc>
              <a:spcBef>
                <a:spcPts val="720"/>
              </a:spcBef>
            </a:pPr>
            <a:r>
              <a:rPr dirty="0" sz="750">
                <a:latin typeface="Arial MT"/>
                <a:cs typeface="Arial MT"/>
              </a:rPr>
              <a:t>Inciso:</a:t>
            </a:r>
            <a:r>
              <a:rPr dirty="0" sz="750" spc="12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II</a:t>
            </a:r>
            <a:r>
              <a:rPr dirty="0" sz="750" spc="1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-</a:t>
            </a:r>
            <a:r>
              <a:rPr dirty="0" sz="750" spc="2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Exce</a:t>
            </a:r>
            <a:r>
              <a:rPr dirty="0" sz="750">
                <a:solidFill>
                  <a:srgbClr val="606060"/>
                </a:solidFill>
                <a:latin typeface="Arial MT"/>
                <a:cs typeface="Arial MT"/>
              </a:rPr>
              <a:t>ü</a:t>
            </a:r>
            <a:r>
              <a:rPr dirty="0" sz="750">
                <a:solidFill>
                  <a:srgbClr val="0C0C0C"/>
                </a:solidFill>
                <a:latin typeface="Arial MT"/>
                <a:cs typeface="Arial MT"/>
              </a:rPr>
              <a:t>s</a:t>
            </a:r>
            <a:r>
              <a:rPr dirty="0" sz="750">
                <a:latin typeface="Arial MT"/>
                <a:cs typeface="Arial MT"/>
              </a:rPr>
              <a:t>c</a:t>
            </a:r>
            <a:r>
              <a:rPr dirty="0" sz="750" spc="70"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1C1C1C"/>
                </a:solidFill>
                <a:latin typeface="Arial MT"/>
                <a:cs typeface="Arial MT"/>
              </a:rPr>
              <a:t>de</a:t>
            </a:r>
            <a:r>
              <a:rPr dirty="0" sz="750" spc="60">
                <a:solidFill>
                  <a:srgbClr val="1C1C1C"/>
                </a:solidFill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Arrecadação </a:t>
            </a:r>
            <a:r>
              <a:rPr dirty="0" sz="750">
                <a:latin typeface="Arial MT"/>
                <a:cs typeface="Arial MT"/>
              </a:rPr>
              <a:t>III</a:t>
            </a:r>
            <a:r>
              <a:rPr dirty="0" sz="750" spc="-40"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111111"/>
                </a:solidFill>
                <a:latin typeface="Arial MT"/>
                <a:cs typeface="Arial MT"/>
              </a:rPr>
              <a:t>-</a:t>
            </a:r>
            <a:r>
              <a:rPr dirty="0" sz="750" spc="8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080808"/>
                </a:solidFill>
                <a:latin typeface="Arial MT"/>
                <a:cs typeface="Arial MT"/>
              </a:rPr>
              <a:t>Anu'=</a:t>
            </a:r>
            <a:r>
              <a:rPr dirty="0" sz="750" spc="229">
                <a:solidFill>
                  <a:srgbClr val="080808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1D1D1D"/>
                </a:solidFill>
                <a:latin typeface="Arial MT"/>
                <a:cs typeface="Arial MT"/>
              </a:rPr>
              <a:t>áo</a:t>
            </a:r>
            <a:r>
              <a:rPr dirty="0" sz="750" spc="40">
                <a:solidFill>
                  <a:srgbClr val="1D1D1D"/>
                </a:solidFill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de </a:t>
            </a:r>
            <a:r>
              <a:rPr dirty="0" sz="750" spc="-10">
                <a:latin typeface="Arial MT"/>
                <a:cs typeface="Arial MT"/>
              </a:rPr>
              <a:t>Dotação</a:t>
            </a:r>
            <a:endParaRPr sz="75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275"/>
              </a:spcBef>
            </a:pPr>
            <a:r>
              <a:rPr dirty="0" u="sng" sz="800">
                <a:uFill>
                  <a:solidFill>
                    <a:srgbClr val="1C1C1C"/>
                  </a:solidFill>
                </a:uFill>
                <a:latin typeface="Arial MT"/>
                <a:cs typeface="Arial MT"/>
              </a:rPr>
              <a:t>Dotações</a:t>
            </a:r>
            <a:r>
              <a:rPr dirty="0" u="sng" sz="800" spc="100">
                <a:uFill>
                  <a:solidFill>
                    <a:srgbClr val="1C1C1C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 spc="-10">
                <a:uFill>
                  <a:solidFill>
                    <a:srgbClr val="1C1C1C"/>
                  </a:solidFill>
                </a:uFill>
                <a:latin typeface="Arial MT"/>
                <a:cs typeface="Arial MT"/>
              </a:rPr>
              <a:t>Anuladas</a:t>
            </a:r>
            <a:r>
              <a:rPr dirty="0" u="sng" sz="800" spc="500">
                <a:uFill>
                  <a:solidFill>
                    <a:srgbClr val="1C1C1C"/>
                  </a:solidFill>
                </a:uFill>
                <a:latin typeface="Arial MT"/>
                <a:cs typeface="Arial MT"/>
              </a:rPr>
              <a:t> </a:t>
            </a:r>
            <a:endParaRPr sz="800">
              <a:latin typeface="Arial MT"/>
              <a:cs typeface="Arial MT"/>
            </a:endParaRPr>
          </a:p>
          <a:p>
            <a:pPr marL="59690">
              <a:lnSpc>
                <a:spcPct val="100000"/>
              </a:lnSpc>
              <a:spcBef>
                <a:spcPts val="375"/>
              </a:spcBef>
            </a:pPr>
            <a:r>
              <a:rPr dirty="0" sz="950">
                <a:latin typeface="Arial MT"/>
                <a:cs typeface="Arial MT"/>
              </a:rPr>
              <a:t>PREFEITURA</a:t>
            </a:r>
            <a:r>
              <a:rPr dirty="0" sz="950" spc="100">
                <a:latin typeface="Arial MT"/>
                <a:cs typeface="Arial MT"/>
              </a:rPr>
              <a:t> </a:t>
            </a:r>
            <a:r>
              <a:rPr dirty="0" sz="950" spc="-20">
                <a:latin typeface="Arial MT"/>
                <a:cs typeface="Arial MT"/>
              </a:rPr>
              <a:t>MUNICIPAL.</a:t>
            </a:r>
            <a:r>
              <a:rPr dirty="0" sz="950" spc="10">
                <a:latin typeface="Arial MT"/>
                <a:cs typeface="Arial MT"/>
              </a:rPr>
              <a:t> </a:t>
            </a:r>
            <a:r>
              <a:rPr dirty="0" sz="950">
                <a:latin typeface="Arial MT"/>
                <a:cs typeface="Arial MT"/>
              </a:rPr>
              <a:t>DE</a:t>
            </a:r>
            <a:r>
              <a:rPr dirty="0" sz="950" spc="15">
                <a:latin typeface="Arial MT"/>
                <a:cs typeface="Arial MT"/>
              </a:rPr>
              <a:t> </a:t>
            </a:r>
            <a:r>
              <a:rPr dirty="0" sz="950" spc="-10">
                <a:latin typeface="Arial MT"/>
                <a:cs typeface="Arial MT"/>
              </a:rPr>
              <a:t>SEÜOPEDICA</a:t>
            </a:r>
            <a:endParaRPr sz="950">
              <a:latin typeface="Arial MT"/>
              <a:cs typeface="Arial MT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1338596" y="6767338"/>
            <a:ext cx="3282950" cy="364490"/>
          </a:xfrm>
          <a:prstGeom prst="rect">
            <a:avLst/>
          </a:prstGeom>
        </p:spPr>
        <p:txBody>
          <a:bodyPr wrap="square" lIns="0" tIns="622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90"/>
              </a:spcBef>
            </a:pPr>
            <a:r>
              <a:rPr dirty="0" sz="750" spc="10">
                <a:latin typeface="Arial MT"/>
                <a:cs typeface="Arial MT"/>
              </a:rPr>
              <a:t>Secretária</a:t>
            </a:r>
            <a:r>
              <a:rPr dirty="0" sz="750" spc="165">
                <a:latin typeface="Arial MT"/>
                <a:cs typeface="Arial MT"/>
              </a:rPr>
              <a:t> </a:t>
            </a:r>
            <a:r>
              <a:rPr dirty="0" sz="750" spc="10">
                <a:latin typeface="Arial MT"/>
                <a:cs typeface="Arial MT"/>
              </a:rPr>
              <a:t>Municipal</a:t>
            </a:r>
            <a:r>
              <a:rPr dirty="0" sz="750" spc="165">
                <a:latin typeface="Arial MT"/>
                <a:cs typeface="Arial MT"/>
              </a:rPr>
              <a:t> </a:t>
            </a:r>
            <a:r>
              <a:rPr dirty="0" sz="750" spc="10">
                <a:latin typeface="Arial MT"/>
                <a:cs typeface="Arial MT"/>
              </a:rPr>
              <a:t>de</a:t>
            </a:r>
            <a:r>
              <a:rPr dirty="0" sz="750" spc="110">
                <a:latin typeface="Arial MT"/>
                <a:cs typeface="Arial MT"/>
              </a:rPr>
              <a:t> </a:t>
            </a:r>
            <a:r>
              <a:rPr dirty="0" sz="750" spc="10">
                <a:latin typeface="Arial MT"/>
                <a:cs typeface="Arial MT"/>
              </a:rPr>
              <a:t>Planejamento</a:t>
            </a:r>
            <a:r>
              <a:rPr dirty="0" sz="750" spc="204">
                <a:latin typeface="Arial MT"/>
                <a:cs typeface="Arial MT"/>
              </a:rPr>
              <a:t> </a:t>
            </a:r>
            <a:r>
              <a:rPr dirty="0" sz="750" spc="10">
                <a:latin typeface="Arial MT"/>
                <a:cs typeface="Arial MT"/>
              </a:rPr>
              <a:t>e</a:t>
            </a:r>
            <a:r>
              <a:rPr dirty="0" sz="750" spc="100">
                <a:latin typeface="Arial MT"/>
                <a:cs typeface="Arial MT"/>
              </a:rPr>
              <a:t> </a:t>
            </a:r>
            <a:r>
              <a:rPr dirty="0" sz="750" spc="10">
                <a:latin typeface="Arial MT"/>
                <a:cs typeface="Arial MT"/>
              </a:rPr>
              <a:t>Desenv</a:t>
            </a:r>
            <a:r>
              <a:rPr dirty="0" sz="750" spc="-80">
                <a:latin typeface="Arial MT"/>
                <a:cs typeface="Arial MT"/>
              </a:rPr>
              <a:t> </a:t>
            </a:r>
            <a:r>
              <a:rPr dirty="0" sz="750" spc="10">
                <a:latin typeface="Arial MT"/>
                <a:cs typeface="Arial MT"/>
              </a:rPr>
              <a:t>olviiJ</a:t>
            </a:r>
            <a:r>
              <a:rPr dirty="0" sz="750" spc="10">
                <a:solidFill>
                  <a:srgbClr val="5D5D5D"/>
                </a:solidFill>
                <a:latin typeface="Arial MT"/>
                <a:cs typeface="Arial MT"/>
              </a:rPr>
              <a:t>.</a:t>
            </a:r>
            <a:r>
              <a:rPr dirty="0" sz="750" spc="10">
                <a:solidFill>
                  <a:srgbClr val="464646"/>
                </a:solidFill>
                <a:latin typeface="Arial MT"/>
                <a:cs typeface="Arial MT"/>
              </a:rPr>
              <a:t>:</a:t>
            </a:r>
            <a:r>
              <a:rPr dirty="0" sz="750" spc="-25">
                <a:solidFill>
                  <a:srgbClr val="464646"/>
                </a:solidFill>
                <a:latin typeface="Arial MT"/>
                <a:cs typeface="Arial MT"/>
              </a:rPr>
              <a:t> </a:t>
            </a:r>
            <a:r>
              <a:rPr dirty="0" sz="750" spc="10">
                <a:latin typeface="Arial MT"/>
                <a:cs typeface="Arial MT"/>
              </a:rPr>
              <a:t>.:to</a:t>
            </a:r>
            <a:r>
              <a:rPr dirty="0" sz="750" spc="85">
                <a:latin typeface="Arial MT"/>
                <a:cs typeface="Arial MT"/>
              </a:rPr>
              <a:t> </a:t>
            </a:r>
            <a:r>
              <a:rPr dirty="0" sz="750" spc="10">
                <a:solidFill>
                  <a:srgbClr val="383838"/>
                </a:solidFill>
                <a:latin typeface="Arial MT"/>
                <a:cs typeface="Arial MT"/>
              </a:rPr>
              <a:t>:.</a:t>
            </a:r>
            <a:r>
              <a:rPr dirty="0" sz="750" spc="160">
                <a:solidFill>
                  <a:srgbClr val="383838"/>
                </a:solidFill>
                <a:latin typeface="Arial MT"/>
                <a:cs typeface="Arial MT"/>
              </a:rPr>
              <a:t>  </a:t>
            </a:r>
            <a:r>
              <a:rPr dirty="0" sz="750" spc="-10">
                <a:latin typeface="Arial MT"/>
                <a:cs typeface="Arial MT"/>
              </a:rPr>
              <a:t>stentável</a:t>
            </a:r>
            <a:endParaRPr sz="75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420"/>
              </a:spcBef>
            </a:pPr>
            <a:r>
              <a:rPr dirty="0" sz="800" spc="-30">
                <a:latin typeface="Arial MT"/>
                <a:cs typeface="Arial MT"/>
              </a:rPr>
              <a:t>Desenvolvimento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Regional</a:t>
            </a:r>
            <a:r>
              <a:rPr dirty="0" sz="800" spc="6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Territo°ia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562351" y="6767338"/>
            <a:ext cx="593725" cy="529590"/>
          </a:xfrm>
          <a:prstGeom prst="rect">
            <a:avLst/>
          </a:prstGeom>
        </p:spPr>
        <p:txBody>
          <a:bodyPr wrap="square" lIns="0" tIns="622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90"/>
              </a:spcBef>
            </a:pPr>
            <a:r>
              <a:rPr dirty="0" sz="750" spc="-10">
                <a:latin typeface="Arial MT"/>
                <a:cs typeface="Arial MT"/>
              </a:rPr>
              <a:t>01.05</a:t>
            </a:r>
            <a:endParaRPr sz="750">
              <a:latin typeface="Arial MT"/>
              <a:cs typeface="Arial MT"/>
            </a:endParaRPr>
          </a:p>
          <a:p>
            <a:pPr marL="13335">
              <a:lnSpc>
                <a:spcPct val="100000"/>
              </a:lnSpc>
              <a:spcBef>
                <a:spcPts val="420"/>
              </a:spcBef>
            </a:pPr>
            <a:r>
              <a:rPr dirty="0" sz="800" spc="-10">
                <a:latin typeface="Arial MT"/>
                <a:cs typeface="Arial MT"/>
              </a:rPr>
              <a:t>2.503</a:t>
            </a:r>
            <a:endParaRPr sz="800">
              <a:latin typeface="Arial MT"/>
              <a:cs typeface="Arial MT"/>
            </a:endParaRPr>
          </a:p>
          <a:p>
            <a:pPr marL="15240">
              <a:lnSpc>
                <a:spcPct val="100000"/>
              </a:lnSpc>
              <a:spcBef>
                <a:spcPts val="335"/>
              </a:spcBef>
            </a:pPr>
            <a:r>
              <a:rPr dirty="0" sz="800" spc="-40">
                <a:latin typeface="Arial MT"/>
                <a:cs typeface="Arial MT"/>
              </a:rPr>
              <a:t>4.4.9.0.</a:t>
            </a:r>
            <a:r>
              <a:rPr dirty="0" sz="800" spc="-7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51.00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1338475" y="7149084"/>
            <a:ext cx="115887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35">
                <a:latin typeface="Arial MT"/>
                <a:cs typeface="Arial MT"/>
              </a:rPr>
              <a:t>OBRAS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</a:t>
            </a:r>
            <a:r>
              <a:rPr dirty="0" sz="800" spc="-40">
                <a:latin typeface="Arial MT"/>
                <a:cs typeface="Arial MT"/>
              </a:rPr>
              <a:t> </a:t>
            </a:r>
            <a:r>
              <a:rPr dirty="0" sz="800" spc="-50">
                <a:latin typeface="Arial MT"/>
                <a:cs typeface="Arial MT"/>
              </a:rPr>
              <a:t>INSTALAÇÕES"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3971048" y="7109189"/>
            <a:ext cx="1776095" cy="688975"/>
          </a:xfrm>
          <a:prstGeom prst="rect">
            <a:avLst/>
          </a:prstGeom>
        </p:spPr>
        <p:txBody>
          <a:bodyPr wrap="square" lIns="0" tIns="8255" rIns="0" bIns="0" rtlCol="0" vert="horz">
            <a:spAutoFit/>
          </a:bodyPr>
          <a:lstStyle/>
          <a:p>
            <a:pPr marL="12700" marR="330835" indent="481330">
              <a:lnSpc>
                <a:spcPct val="143500"/>
              </a:lnSpc>
              <a:spcBef>
                <a:spcPts val="65"/>
              </a:spcBef>
            </a:pPr>
            <a:r>
              <a:rPr dirty="0" sz="800" spc="-25">
                <a:latin typeface="Arial MT"/>
                <a:cs typeface="Arial MT"/>
              </a:rPr>
              <a:t>Convênios</a:t>
            </a:r>
            <a:r>
              <a:rPr dirty="0" sz="800" spc="5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União </a:t>
            </a:r>
            <a:r>
              <a:rPr dirty="0" sz="750">
                <a:latin typeface="Arial MT"/>
                <a:cs typeface="Arial MT"/>
              </a:rPr>
              <a:t>8”otal</a:t>
            </a:r>
            <a:r>
              <a:rPr dirty="0" sz="750" spc="16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do</a:t>
            </a:r>
            <a:r>
              <a:rPr dirty="0" sz="750" spc="10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Projeto</a:t>
            </a:r>
            <a:r>
              <a:rPr dirty="0" sz="750" spc="150"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111111"/>
                </a:solidFill>
                <a:latin typeface="Arial MT"/>
                <a:cs typeface="Arial MT"/>
              </a:rPr>
              <a:t>/</a:t>
            </a:r>
            <a:r>
              <a:rPr dirty="0" sz="750" spc="114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Atividade</a:t>
            </a:r>
            <a:r>
              <a:rPr dirty="0" sz="750" spc="145">
                <a:latin typeface="Arial MT"/>
                <a:cs typeface="Arial MT"/>
              </a:rPr>
              <a:t> </a:t>
            </a:r>
            <a:r>
              <a:rPr dirty="0" sz="750" spc="-25">
                <a:latin typeface="Arial MT"/>
                <a:cs typeface="Arial MT"/>
              </a:rPr>
              <a:t>R$</a:t>
            </a:r>
            <a:r>
              <a:rPr dirty="0" sz="750">
                <a:latin typeface="Arial MT"/>
                <a:cs typeface="Arial MT"/>
              </a:rPr>
              <a:t> TotuI</a:t>
            </a:r>
            <a:r>
              <a:rPr dirty="0" sz="750" spc="14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da</a:t>
            </a:r>
            <a:r>
              <a:rPr dirty="0" sz="750" spc="9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Unidade</a:t>
            </a:r>
            <a:r>
              <a:rPr dirty="0" sz="750" spc="430">
                <a:latin typeface="Arial MT"/>
                <a:cs typeface="Arial MT"/>
              </a:rPr>
              <a:t> </a:t>
            </a:r>
            <a:r>
              <a:rPr dirty="0" sz="750" spc="-25">
                <a:latin typeface="Arial MT"/>
                <a:cs typeface="Arial MT"/>
              </a:rPr>
              <a:t>R$</a:t>
            </a:r>
            <a:endParaRPr sz="750">
              <a:latin typeface="Arial MT"/>
              <a:cs typeface="Arial MT"/>
            </a:endParaRPr>
          </a:p>
          <a:p>
            <a:pPr marL="687705">
              <a:lnSpc>
                <a:spcPct val="100000"/>
              </a:lnSpc>
              <a:spcBef>
                <a:spcPts val="375"/>
              </a:spcBef>
            </a:pPr>
            <a:r>
              <a:rPr dirty="0" sz="750">
                <a:latin typeface="Arial MT"/>
                <a:cs typeface="Arial MT"/>
              </a:rPr>
              <a:t>Valor</a:t>
            </a:r>
            <a:r>
              <a:rPr dirty="0" sz="750" spc="21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Total</a:t>
            </a:r>
            <a:r>
              <a:rPr dirty="0" sz="750" spc="22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Anulado</a:t>
            </a:r>
            <a:r>
              <a:rPr dirty="0" sz="750" spc="260">
                <a:latin typeface="Arial MT"/>
                <a:cs typeface="Arial MT"/>
              </a:rPr>
              <a:t> </a:t>
            </a:r>
            <a:r>
              <a:rPr dirty="0" sz="750" spc="-25">
                <a:latin typeface="Arial MT"/>
                <a:cs typeface="Arial MT"/>
              </a:rPr>
              <a:t>R$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770617" y="7844282"/>
            <a:ext cx="457834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>
                <a:latin typeface="Arial MT"/>
                <a:cs typeface="Arial MT"/>
              </a:rPr>
              <a:t>Artigo</a:t>
            </a:r>
            <a:r>
              <a:rPr dirty="0" sz="750" spc="3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3º</a:t>
            </a:r>
            <a:r>
              <a:rPr dirty="0" sz="750" spc="10">
                <a:latin typeface="Arial MT"/>
                <a:cs typeface="Arial MT"/>
              </a:rPr>
              <a:t> </a:t>
            </a:r>
            <a:r>
              <a:rPr dirty="0" sz="750" spc="-50">
                <a:latin typeface="Arial MT"/>
                <a:cs typeface="Arial MT"/>
              </a:rPr>
              <a:t>-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1360279" y="7844282"/>
            <a:ext cx="3328670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>
                <a:latin typeface="Arial MT"/>
                <a:cs typeface="Arial MT"/>
              </a:rPr>
              <a:t>Revogadas</a:t>
            </a:r>
            <a:r>
              <a:rPr dirty="0" sz="750" spc="11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as</a:t>
            </a:r>
            <a:r>
              <a:rPr dirty="0" sz="750" spc="5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disposições</a:t>
            </a:r>
            <a:r>
              <a:rPr dirty="0" sz="750" spc="160"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050505"/>
                </a:solidFill>
                <a:latin typeface="Arial MT"/>
                <a:cs typeface="Arial MT"/>
              </a:rPr>
              <a:t>em</a:t>
            </a:r>
            <a:r>
              <a:rPr dirty="0" sz="750" spc="50">
                <a:solidFill>
                  <a:srgbClr val="050505"/>
                </a:solidFill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contrário.</a:t>
            </a:r>
            <a:r>
              <a:rPr dirty="0" sz="750" spc="105">
                <a:latin typeface="Arial MT"/>
                <a:cs typeface="Arial MT"/>
              </a:rPr>
              <a:t> </a:t>
            </a:r>
            <a:r>
              <a:rPr dirty="0" sz="750" spc="-20">
                <a:latin typeface="Arial MT"/>
                <a:cs typeface="Arial MT"/>
              </a:rPr>
              <a:t>PuUlique-</a:t>
            </a:r>
            <a:r>
              <a:rPr dirty="0" sz="750">
                <a:latin typeface="Arial MT"/>
                <a:cs typeface="Arial MT"/>
              </a:rPr>
              <a:t>se,</a:t>
            </a:r>
            <a:r>
              <a:rPr dirty="0" sz="750" spc="130"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afixu-</a:t>
            </a:r>
            <a:r>
              <a:rPr dirty="0" sz="750">
                <a:latin typeface="Arial MT"/>
                <a:cs typeface="Arial MT"/>
              </a:rPr>
              <a:t>se</a:t>
            </a:r>
            <a:r>
              <a:rPr dirty="0" sz="750" spc="7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e</a:t>
            </a:r>
            <a:r>
              <a:rPr dirty="0" sz="750" spc="45"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cumpra-</a:t>
            </a:r>
            <a:r>
              <a:rPr dirty="0" sz="750" spc="-25">
                <a:latin typeface="Arial MT"/>
                <a:cs typeface="Arial MT"/>
              </a:rPr>
              <a:t>se.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3289413" y="8575802"/>
            <a:ext cx="354330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 spc="-20">
                <a:latin typeface="Arial MT"/>
                <a:cs typeface="Arial MT"/>
              </a:rPr>
              <a:t>Pelo</a:t>
            </a:r>
            <a:r>
              <a:rPr dirty="0" sz="750" spc="-10">
                <a:latin typeface="Arial MT"/>
                <a:cs typeface="Arial MT"/>
              </a:rPr>
              <a:t> </a:t>
            </a:r>
            <a:r>
              <a:rPr dirty="0" sz="750" spc="-20">
                <a:latin typeface="Arial MT"/>
                <a:cs typeface="Arial MT"/>
              </a:rPr>
              <a:t>fl°.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6419560" y="7124700"/>
            <a:ext cx="403225" cy="680720"/>
          </a:xfrm>
          <a:prstGeom prst="rect">
            <a:avLst/>
          </a:prstGeom>
        </p:spPr>
        <p:txBody>
          <a:bodyPr wrap="square" lIns="0" tIns="52069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09"/>
              </a:spcBef>
            </a:pPr>
            <a:r>
              <a:rPr dirty="0" sz="800" spc="-25">
                <a:latin typeface="Arial MT"/>
                <a:cs typeface="Arial MT"/>
              </a:rPr>
              <a:t>6.000.00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315"/>
              </a:spcBef>
            </a:pPr>
            <a:r>
              <a:rPr dirty="0" sz="800" spc="-25">
                <a:latin typeface="Arial MT"/>
                <a:cs typeface="Arial MT"/>
              </a:rPr>
              <a:t>6.000,00</a:t>
            </a:r>
            <a:endParaRPr sz="800">
              <a:latin typeface="Arial MT"/>
              <a:cs typeface="Arial MT"/>
            </a:endParaRPr>
          </a:p>
          <a:p>
            <a:pPr marL="15875">
              <a:lnSpc>
                <a:spcPct val="100000"/>
              </a:lnSpc>
              <a:spcBef>
                <a:spcPts val="405"/>
              </a:spcBef>
            </a:pPr>
            <a:r>
              <a:rPr dirty="0" sz="750" spc="-10">
                <a:latin typeface="Arial MT"/>
                <a:cs typeface="Arial MT"/>
              </a:rPr>
              <a:t>6.000,00</a:t>
            </a:r>
            <a:endParaRPr sz="750">
              <a:latin typeface="Arial MT"/>
              <a:cs typeface="Arial MT"/>
            </a:endParaRPr>
          </a:p>
          <a:p>
            <a:pPr marL="15240">
              <a:lnSpc>
                <a:spcPct val="100000"/>
              </a:lnSpc>
              <a:spcBef>
                <a:spcPts val="350"/>
              </a:spcBef>
            </a:pPr>
            <a:r>
              <a:rPr dirty="0" sz="800" spc="-25">
                <a:latin typeface="Arial MT"/>
                <a:cs typeface="Arial MT"/>
              </a:rPr>
              <a:t>6.000,00</a:t>
            </a:r>
            <a:endParaRPr sz="8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WAGNER FRANÇA</dc:creator>
  <dc:title>decretos(1).pdf</dc:title>
  <dcterms:created xsi:type="dcterms:W3CDTF">2025-08-22T14:22:26Z</dcterms:created>
  <dcterms:modified xsi:type="dcterms:W3CDTF">2025-08-22T14:22:26Z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2024-05-21T00:00:00Z</vt:filetime>
  </property>
  <property fmtid="{D5CDD505-2E9C-101B-9397-08002B2CF9AE}" pid="3" name="LastSaved">
    <vt:filetime>2025-08-22T00:00:00Z</vt:filetime>
  </property>
  <property fmtid="{D5CDD505-2E9C-101B-9397-08002B2CF9AE}" pid="4" name="Producer">
    <vt:lpwstr>Microsoft: Print To PDF</vt:lpwstr>
  </property>
</Properties>
</file>