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41098" y="8330840"/>
            <a:ext cx="6389497" cy="175514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05053" y="582001"/>
            <a:ext cx="630422" cy="61247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755123" y="6392868"/>
            <a:ext cx="615194" cy="9141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55242" y="401962"/>
            <a:ext cx="3044825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105" b="1">
                <a:latin typeface="Arial"/>
                <a:cs typeface="Arial"/>
              </a:rPr>
              <a:t> </a:t>
            </a:r>
            <a:r>
              <a:rPr dirty="0" sz="1150" spc="-30" b="1">
                <a:latin typeface="Arial"/>
                <a:cs typeface="Arial"/>
              </a:rPr>
              <a:t>b*UNICIPAL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 </a:t>
            </a:r>
            <a:r>
              <a:rPr dirty="0" sz="1150" spc="-10" b="1">
                <a:latin typeface="Arial"/>
                <a:cs typeface="Arial"/>
              </a:rPr>
              <a:t>SENOPEDICA</a:t>
            </a:r>
            <a:endParaRPr sz="1150">
              <a:latin typeface="Arial"/>
              <a:cs typeface="Arial"/>
            </a:endParaRPr>
          </a:p>
          <a:p>
            <a:pPr marL="12700" marR="1923414">
              <a:lnSpc>
                <a:spcPct val="120000"/>
              </a:lnSpc>
              <a:spcBef>
                <a:spcPts val="480"/>
              </a:spcBef>
            </a:pPr>
            <a:r>
              <a:rPr dirty="0" sz="800">
                <a:latin typeface="Microsoft Sans Serif"/>
                <a:cs typeface="Microsoft Sans Serif"/>
              </a:rPr>
              <a:t>Rua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Maria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Lourenço,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18</a:t>
            </a:r>
            <a:r>
              <a:rPr dirty="0" sz="800" spc="-10">
                <a:latin typeface="Microsoft Sans Serif"/>
                <a:cs typeface="Microsoft Sans Serif"/>
              </a:rPr>
              <a:t> Fazenda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973820" y="1582977"/>
            <a:ext cx="173608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242424"/>
                </a:solidFill>
                <a:latin typeface="Microsoft Sans Serif"/>
                <a:cs typeface="Microsoft Sans Serif"/>
              </a:rPr>
              <a:t>Decreto</a:t>
            </a:r>
            <a:r>
              <a:rPr dirty="0" sz="800" spc="-1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4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0F0F0F"/>
                </a:solidFill>
                <a:latin typeface="Microsoft Sans Serif"/>
                <a:cs typeface="Microsoft Sans Serif"/>
              </a:rPr>
              <a:t>2648</a:t>
            </a:r>
            <a:r>
              <a:rPr dirty="0" sz="800" spc="1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F3F3F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5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28</a:t>
            </a:r>
            <a:r>
              <a:rPr dirty="0" sz="800" spc="32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64646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14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maio.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2024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875633" y="2012876"/>
            <a:ext cx="280479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ts val="869"/>
              </a:lnSpc>
              <a:spcBef>
                <a:spcPts val="100"/>
              </a:spcBef>
            </a:pPr>
            <a:r>
              <a:rPr dirty="0" sz="750" spc="55">
                <a:latin typeface="Microsoft Sans Serif"/>
                <a:cs typeface="Microsoft Sans Serif"/>
              </a:rPr>
              <a:t>Aire</a:t>
            </a:r>
            <a:r>
              <a:rPr dirty="0" sz="750" spc="25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3D3D3D"/>
                </a:solidFill>
                <a:latin typeface="Microsoft Sans Serif"/>
                <a:cs typeface="Microsoft Sans Serif"/>
              </a:rPr>
              <a:t>crédito</a:t>
            </a:r>
            <a:r>
              <a:rPr dirty="0" sz="750" spc="9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C1C1C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750" spc="8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595959"/>
                </a:solidFill>
                <a:latin typeface="Microsoft Sans Serif"/>
                <a:cs typeface="Microsoft Sans Serif"/>
              </a:rPr>
              <a:t>no</a:t>
            </a:r>
            <a:r>
              <a:rPr dirty="0" sz="750" spc="7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3D3D3D"/>
                </a:solidFill>
                <a:latin typeface="Microsoft Sans Serif"/>
                <a:cs typeface="Microsoft Sans Serif"/>
              </a:rPr>
              <a:t>valor</a:t>
            </a:r>
            <a:r>
              <a:rPr dirty="0" sz="750" spc="8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14141"/>
                </a:solidFill>
                <a:latin typeface="Microsoft Sans Serif"/>
                <a:cs typeface="Microsoft Sans Serif"/>
              </a:rPr>
              <a:t>total</a:t>
            </a:r>
            <a:r>
              <a:rPr dirty="0" sz="750" spc="30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24242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25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R$2.000.000,00,</a:t>
            </a:r>
            <a:r>
              <a:rPr dirty="0" sz="750" spc="-15">
                <a:latin typeface="Microsoft Sans Serif"/>
                <a:cs typeface="Microsoft Sans Serif"/>
              </a:rPr>
              <a:t> </a:t>
            </a:r>
            <a:r>
              <a:rPr dirty="0" sz="750" spc="-20">
                <a:solidFill>
                  <a:srgbClr val="0C0C0C"/>
                </a:solidFill>
                <a:latin typeface="Microsoft Sans Serif"/>
                <a:cs typeface="Microsoft Sans Serif"/>
              </a:rPr>
              <a:t>para</a:t>
            </a:r>
            <a:endParaRPr sz="750">
              <a:latin typeface="Microsoft Sans Serif"/>
              <a:cs typeface="Microsoft Sans Serif"/>
            </a:endParaRPr>
          </a:p>
          <a:p>
            <a:pPr marL="12700">
              <a:lnSpc>
                <a:spcPts val="930"/>
              </a:lnSpc>
            </a:pPr>
            <a:r>
              <a:rPr dirty="0" sz="800" spc="-10">
                <a:solidFill>
                  <a:srgbClr val="5B5B5B"/>
                </a:solidFill>
                <a:latin typeface="Microsoft Sans Serif"/>
                <a:cs typeface="Microsoft Sans Serif"/>
              </a:rPr>
              <a:t>fins</a:t>
            </a:r>
            <a:r>
              <a:rPr dirty="0" sz="800" spc="-35">
                <a:solidFill>
                  <a:srgbClr val="5B5B5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565656"/>
                </a:solidFill>
                <a:latin typeface="Microsoft Sans Serif"/>
                <a:cs typeface="Microsoft Sans Serif"/>
              </a:rPr>
              <a:t>q</a:t>
            </a:r>
            <a:r>
              <a:rPr dirty="0" sz="800" spc="-65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65656"/>
                </a:solidFill>
                <a:latin typeface="Microsoft Sans Serif"/>
                <a:cs typeface="Microsoft Sans Serif"/>
              </a:rPr>
              <a:t>:e</a:t>
            </a:r>
            <a:r>
              <a:rPr dirty="0" sz="800" spc="5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696969"/>
                </a:solidFill>
                <a:latin typeface="Microsoft Sans Serif"/>
                <a:cs typeface="Microsoft Sans Serif"/>
              </a:rPr>
              <a:t>se</a:t>
            </a:r>
            <a:r>
              <a:rPr dirty="0" sz="800" spc="-35">
                <a:solidFill>
                  <a:srgbClr val="69696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343434"/>
                </a:solidFill>
                <a:latin typeface="Microsoft Sans Serif"/>
                <a:cs typeface="Microsoft Sans Serif"/>
              </a:rPr>
              <a:t>espec.ifíca</a:t>
            </a:r>
            <a:r>
              <a:rPr dirty="0" sz="800" spc="35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96969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15">
                <a:solidFill>
                  <a:srgbClr val="69696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5D5D5D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20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Microsoft Sans Serif"/>
                <a:cs typeface="Microsoft Sans Serif"/>
              </a:rPr>
              <a:t>outras</a:t>
            </a:r>
            <a:r>
              <a:rPr dirty="0" sz="800" spc="2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providências.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23816" y="2740886"/>
            <a:ext cx="6217285" cy="920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791845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solidFill>
                  <a:srgbClr val="1A1A1A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5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PREFEITO</a:t>
            </a:r>
            <a:r>
              <a:rPr dirty="0" sz="800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MUNICIPAL,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-3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uso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080808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5">
                <a:solidFill>
                  <a:srgbClr val="08080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suas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Microsoft Sans Serif"/>
                <a:cs typeface="Microsoft Sans Serif"/>
              </a:rPr>
              <a:t>atribuiçčes</a:t>
            </a:r>
            <a:r>
              <a:rPr dirty="0" sz="800" spc="3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Microsoft Sans Serif"/>
                <a:cs typeface="Microsoft Sans Serif"/>
              </a:rPr>
              <a:t>legaìs.</a:t>
            </a:r>
            <a:r>
              <a:rPr dirty="0" sz="800" spc="325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20">
                <a:solidFill>
                  <a:srgbClr val="2A2A2A"/>
                </a:solidFill>
                <a:latin typeface="Microsoft Sans Serif"/>
                <a:cs typeface="Microsoft Sans Serif"/>
              </a:rPr>
              <a:t>c</a:t>
            </a:r>
            <a:r>
              <a:rPr dirty="0" sz="800" spc="-7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Microsoft Sans Serif"/>
                <a:cs typeface="Microsoft Sans Serif"/>
              </a:rPr>
              <a:t>nstitucionais</a:t>
            </a:r>
            <a:r>
              <a:rPr dirty="0" sz="800" spc="2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727272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10">
                <a:solidFill>
                  <a:srgbClr val="72727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65656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0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42424"/>
                </a:solidFill>
                <a:latin typeface="Microsoft Sans Serif"/>
                <a:cs typeface="Microsoft Sans Serif"/>
              </a:rPr>
              <a:t>acordo</a:t>
            </a:r>
            <a:r>
              <a:rPr dirty="0" sz="800" spc="-1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676767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-15">
                <a:solidFill>
                  <a:srgbClr val="676767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95959"/>
                </a:solidFill>
                <a:latin typeface="Microsoft Sans Serif"/>
                <a:cs typeface="Microsoft Sans Serif"/>
              </a:rPr>
              <a:t>a</a:t>
            </a:r>
            <a:r>
              <a:rPr dirty="0" sz="800" spc="-55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F4F4F"/>
                </a:solidFill>
                <a:latin typeface="Microsoft Sans Serif"/>
                <a:cs typeface="Microsoft Sans Serif"/>
              </a:rPr>
              <a:t>que </a:t>
            </a:r>
            <a:r>
              <a:rPr dirty="0" sz="800" spc="-10">
                <a:solidFill>
                  <a:srgbClr val="3A3A3A"/>
                </a:solidFill>
                <a:latin typeface="Microsoft Sans Serif"/>
                <a:cs typeface="Microsoft Sans Serif"/>
              </a:rPr>
              <a:t>lhe</a:t>
            </a:r>
            <a:r>
              <a:rPr dirty="0" sz="80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Microsoft Sans Serif"/>
                <a:cs typeface="Microsoft Sans Serif"/>
              </a:rPr>
              <a:t>confere</a:t>
            </a:r>
            <a:r>
              <a:rPr dirty="0" sz="800" spc="-1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E6E6E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0">
                <a:solidFill>
                  <a:srgbClr val="6E6E6E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606060"/>
                </a:solidFill>
                <a:latin typeface="Microsoft Sans Serif"/>
                <a:cs typeface="Microsoft Sans Serif"/>
              </a:rPr>
              <a:t>art.</a:t>
            </a:r>
            <a:r>
              <a:rPr dirty="0" sz="800" spc="-10">
                <a:solidFill>
                  <a:srgbClr val="606060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A2A2A"/>
                </a:solidFill>
                <a:latin typeface="Microsoft Sans Serif"/>
                <a:cs typeface="Microsoft Sans Serif"/>
              </a:rPr>
              <a:t>8º</a:t>
            </a:r>
            <a:r>
              <a:rPr dirty="0" sz="800" spc="14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1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LEI</a:t>
            </a:r>
            <a:r>
              <a:rPr dirty="0" sz="800" spc="-4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N°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823.’</a:t>
            </a:r>
            <a:r>
              <a:rPr dirty="0" sz="800" spc="13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021</a:t>
            </a:r>
            <a:r>
              <a:rPr dirty="0" sz="800" spc="-10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datada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de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21/12/2023,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Microsoft Sans Serif"/>
                <a:cs typeface="Microsoft Sans Serif"/>
              </a:rPr>
              <a:t>puhlicada</a:t>
            </a:r>
            <a:r>
              <a:rPr dirty="0" sz="80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em</a:t>
            </a:r>
            <a:r>
              <a:rPr dirty="0" sz="800" spc="18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21/12/2023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F1F23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dirty="0" u="sng" sz="800" spc="-35">
                <a:uFill>
                  <a:solidFill>
                    <a:srgbClr val="1F1F2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uFill>
                  <a:solidFill>
                    <a:srgbClr val="1F1F23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800" spc="-30">
                <a:uFill>
                  <a:solidFill>
                    <a:srgbClr val="1F1F2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uFill>
                  <a:solidFill>
                    <a:srgbClr val="1F1F23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dirty="0" u="sng" sz="800" spc="-30">
                <a:uFill>
                  <a:solidFill>
                    <a:srgbClr val="1F1F2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uFill>
                  <a:solidFill>
                    <a:srgbClr val="1F1F23"/>
                  </a:solidFill>
                </a:uFill>
                <a:latin typeface="Microsoft Sans Serif"/>
                <a:cs typeface="Microsoft Sans Serif"/>
              </a:rPr>
              <a:t>R</a:t>
            </a:r>
            <a:r>
              <a:rPr dirty="0" u="sng" sz="800" spc="-35">
                <a:uFill>
                  <a:solidFill>
                    <a:srgbClr val="1F1F2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uFill>
                  <a:solidFill>
                    <a:srgbClr val="1F1F23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800" spc="-10">
                <a:uFill>
                  <a:solidFill>
                    <a:srgbClr val="1F1F2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>
                <a:solidFill>
                  <a:srgbClr val="606060"/>
                </a:solidFill>
                <a:uFill>
                  <a:solidFill>
                    <a:srgbClr val="1F1F23"/>
                  </a:solidFill>
                </a:uFill>
                <a:latin typeface="Microsoft Sans Serif"/>
                <a:cs typeface="Microsoft Sans Serif"/>
              </a:rPr>
              <a:t>T</a:t>
            </a:r>
            <a:r>
              <a:rPr dirty="0" u="sng" sz="800" spc="5">
                <a:solidFill>
                  <a:srgbClr val="606060"/>
                </a:solidFill>
                <a:uFill>
                  <a:solidFill>
                    <a:srgbClr val="1F1F2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25">
                <a:uFill>
                  <a:solidFill>
                    <a:srgbClr val="1F1F23"/>
                  </a:solidFill>
                </a:uFill>
                <a:latin typeface="Microsoft Sans Serif"/>
                <a:cs typeface="Microsoft Sans Serif"/>
              </a:rPr>
              <a:t>A: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316230">
              <a:lnSpc>
                <a:spcPct val="100000"/>
              </a:lnSpc>
            </a:pPr>
            <a:r>
              <a:rPr dirty="0" sz="750">
                <a:latin typeface="Microsoft Sans Serif"/>
                <a:cs typeface="Microsoft Sans Serif"/>
              </a:rPr>
              <a:t>Artigc</a:t>
            </a:r>
            <a:r>
              <a:rPr dirty="0" sz="750" spc="85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82828"/>
                </a:solidFill>
                <a:latin typeface="Microsoft Sans Serif"/>
                <a:cs typeface="Microsoft Sans Serif"/>
              </a:rPr>
              <a:t>1º</a:t>
            </a:r>
            <a:r>
              <a:rPr dirty="0" sz="750" spc="1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-</a:t>
            </a:r>
            <a:r>
              <a:rPr dirty="0" sz="750" spc="114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f'ioa</a:t>
            </a:r>
            <a:r>
              <a:rPr dirty="0" sz="750" spc="40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E0E0E"/>
                </a:solidFill>
                <a:latin typeface="Microsoft Sans Serif"/>
                <a:cs typeface="Microsoft Sans Serif"/>
              </a:rPr>
              <a:t>aberto</a:t>
            </a:r>
            <a:r>
              <a:rPr dirty="0" sz="750" spc="3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crédito</a:t>
            </a:r>
            <a:r>
              <a:rPr dirty="0" sz="750" spc="2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suplementar</a:t>
            </a:r>
            <a:r>
              <a:rPr dirty="0" sz="750" spc="110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D2D2D"/>
                </a:solidFill>
                <a:latin typeface="Microsoft Sans Serif"/>
                <a:cs typeface="Microsoft Sans Serif"/>
              </a:rPr>
              <a:t>as</a:t>
            </a:r>
            <a:r>
              <a:rPr dirty="0" sz="750" spc="2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D2D2D"/>
                </a:solidFill>
                <a:latin typeface="Microsoft Sans Serif"/>
                <a:cs typeface="Microsoft Sans Serif"/>
              </a:rPr>
              <a:t>seguintus</a:t>
            </a:r>
            <a:r>
              <a:rPr dirty="0" sz="750" spc="7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A1A1A"/>
                </a:solidFill>
                <a:latin typeface="Microsoft Sans Serif"/>
                <a:cs typeface="Microsoft Sans Serif"/>
              </a:rPr>
              <a:t>dotações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75088" y="4394457"/>
            <a:ext cx="1872614" cy="36385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u="sng" sz="800">
                <a:uFill>
                  <a:solidFill>
                    <a:srgbClr val="1C1F23"/>
                  </a:solidFill>
                </a:uFill>
                <a:latin typeface="Microsoft Sans Serif"/>
                <a:cs typeface="Microsoft Sans Serif"/>
              </a:rPr>
              <a:t>Dotaçôes</a:t>
            </a:r>
            <a:r>
              <a:rPr dirty="0" u="sng" sz="800" spc="70">
                <a:uFill>
                  <a:solidFill>
                    <a:srgbClr val="1C1F2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uFill>
                  <a:solidFill>
                    <a:srgbClr val="1C1F23"/>
                  </a:solidFill>
                </a:uFill>
                <a:latin typeface="Microsoft Sans Serif"/>
                <a:cs typeface="Microsoft Sans Serif"/>
              </a:rPr>
              <a:t>Suplen›entadas</a:t>
            </a:r>
            <a:endParaRPr sz="800">
              <a:latin typeface="Microsoft Sans Serif"/>
              <a:cs typeface="Microsoft Sans Serif"/>
            </a:endParaRPr>
          </a:p>
          <a:p>
            <a:pPr marL="59055">
              <a:lnSpc>
                <a:spcPct val="100000"/>
              </a:lnSpc>
              <a:spcBef>
                <a:spcPts val="280"/>
              </a:spcBef>
            </a:pPr>
            <a:r>
              <a:rPr dirty="0" sz="1000" spc="-35">
                <a:latin typeface="Microsoft Sans Serif"/>
                <a:cs typeface="Microsoft Sans Serif"/>
              </a:rPr>
              <a:t>FUNDO</a:t>
            </a:r>
            <a:r>
              <a:rPr dirty="0" sz="1000" spc="-25">
                <a:latin typeface="Microsoft Sans Serif"/>
                <a:cs typeface="Microsoft Sans Serif"/>
              </a:rPr>
              <a:t> </a:t>
            </a:r>
            <a:r>
              <a:rPr dirty="0" sz="1000" spc="-20">
                <a:latin typeface="Microsoft Sans Serif"/>
                <a:cs typeface="Microsoft Sans Serif"/>
              </a:rPr>
              <a:t>MUNICIPAL</a:t>
            </a:r>
            <a:r>
              <a:rPr dirty="0" sz="1000" spc="-5">
                <a:latin typeface="Microsoft Sans Serif"/>
                <a:cs typeface="Microsoft Sans Serif"/>
              </a:rPr>
              <a:t> </a:t>
            </a:r>
            <a:r>
              <a:rPr dirty="0" sz="1000">
                <a:latin typeface="Microsoft Sans Serif"/>
                <a:cs typeface="Microsoft Sans Serif"/>
              </a:rPr>
              <a:t>DE</a:t>
            </a:r>
            <a:r>
              <a:rPr dirty="0" sz="1000" spc="-25">
                <a:latin typeface="Microsoft Sans Serif"/>
                <a:cs typeface="Microsoft Sans Serif"/>
              </a:rPr>
              <a:t> </a:t>
            </a:r>
            <a:r>
              <a:rPr dirty="0" sz="1000" spc="-10">
                <a:latin typeface="Microsoft Sans Serif"/>
                <a:cs typeface="Microsoft Sans Serif"/>
              </a:rPr>
              <a:t>SAÚDE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36577" y="4684950"/>
            <a:ext cx="5273675" cy="409575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650"/>
              </a:spcBef>
            </a:pPr>
            <a:r>
              <a:rPr dirty="0" sz="800" spc="-20" b="1">
                <a:latin typeface="Arial"/>
                <a:cs typeface="Arial"/>
              </a:rPr>
              <a:t>Fundo </a:t>
            </a:r>
            <a:r>
              <a:rPr dirty="0" sz="800" spc="-25" b="1">
                <a:latin typeface="Arial"/>
                <a:cs typeface="Arial"/>
              </a:rPr>
              <a:t>Municipal</a:t>
            </a:r>
            <a:r>
              <a:rPr dirty="0" sz="800" spc="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de</a:t>
            </a:r>
            <a:r>
              <a:rPr dirty="0" sz="800" spc="-4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Saúd°</a:t>
            </a:r>
            <a:endParaRPr sz="800">
              <a:latin typeface="Arial"/>
              <a:cs typeface="Arial"/>
            </a:endParaRPr>
          </a:p>
          <a:p>
            <a:pPr marL="40005">
              <a:lnSpc>
                <a:spcPct val="100000"/>
              </a:lnSpc>
              <a:spcBef>
                <a:spcPts val="550"/>
              </a:spcBef>
            </a:pPr>
            <a:r>
              <a:rPr dirty="0" baseline="6944" sz="1200" spc="-60">
                <a:latin typeface="Microsoft Sans Serif"/>
                <a:cs typeface="Microsoft Sans Serif"/>
              </a:rPr>
              <a:t>MANUTENCÃO,</a:t>
            </a:r>
            <a:r>
              <a:rPr dirty="0" baseline="6944" sz="1200" spc="195">
                <a:latin typeface="Microsoft Sans Serif"/>
                <a:cs typeface="Microsoft Sans Serif"/>
              </a:rPr>
              <a:t> </a:t>
            </a:r>
            <a:r>
              <a:rPr dirty="0" baseline="6944" sz="1200" spc="-60">
                <a:latin typeface="Microsoft Sans Serif"/>
                <a:cs typeface="Microsoft Sans Serif"/>
              </a:rPr>
              <a:t>ADMINISTRACÃO</a:t>
            </a:r>
            <a:r>
              <a:rPr dirty="0" baseline="6944" sz="1200" spc="202">
                <a:latin typeface="Microsoft Sans Serif"/>
                <a:cs typeface="Microsoft Sans Serif"/>
              </a:rPr>
              <a:t> </a:t>
            </a:r>
            <a:r>
              <a:rPr dirty="0" baseline="6944" sz="1200">
                <a:solidFill>
                  <a:srgbClr val="2D2D2D"/>
                </a:solidFill>
                <a:latin typeface="Microsoft Sans Serif"/>
                <a:cs typeface="Microsoft Sans Serif"/>
              </a:rPr>
              <a:t>E</a:t>
            </a:r>
            <a:r>
              <a:rPr dirty="0" baseline="6944" sz="1200" spc="7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baseline="6944" sz="1200" spc="-52">
                <a:latin typeface="Microsoft Sans Serif"/>
                <a:cs typeface="Microsoft Sans Serif"/>
              </a:rPr>
              <a:t>OPERACIONALIZAÇÃO</a:t>
            </a:r>
            <a:r>
              <a:rPr dirty="0" baseline="6944" sz="1200" spc="-37">
                <a:latin typeface="Microsoft Sans Serif"/>
                <a:cs typeface="Microsoft Sans Serif"/>
              </a:rPr>
              <a:t> </a:t>
            </a:r>
            <a:r>
              <a:rPr dirty="0" baseline="6944" sz="1200" spc="-30">
                <a:solidFill>
                  <a:srgbClr val="7E7E7E"/>
                </a:solidFill>
                <a:latin typeface="Microsoft Sans Serif"/>
                <a:cs typeface="Microsoft Sans Serif"/>
              </a:rPr>
              <a:t>DAS</a:t>
            </a:r>
            <a:r>
              <a:rPr dirty="0" baseline="6944" sz="1200" spc="15">
                <a:solidFill>
                  <a:srgbClr val="7E7E7E"/>
                </a:solidFill>
                <a:latin typeface="Microsoft Sans Serif"/>
                <a:cs typeface="Microsoft Sans Serif"/>
              </a:rPr>
              <a:t> </a:t>
            </a:r>
            <a:r>
              <a:rPr dirty="0" baseline="6944" sz="1200" spc="-44">
                <a:latin typeface="Microsoft Sans Serif"/>
                <a:cs typeface="Microsoft Sans Serif"/>
              </a:rPr>
              <a:t>UNIDADE</a:t>
            </a:r>
            <a:r>
              <a:rPr dirty="0" sz="800" spc="-30">
                <a:latin typeface="Microsoft Sans Serif"/>
                <a:cs typeface="Microsoft Sans Serif"/>
              </a:rPr>
              <a:t>S</a:t>
            </a:r>
            <a:r>
              <a:rPr dirty="0" sz="800" spc="-75">
                <a:latin typeface="Microsoft Sans Serif"/>
                <a:cs typeface="Microsoft Sans Serif"/>
              </a:rPr>
              <a:t> </a:t>
            </a:r>
            <a:r>
              <a:rPr dirty="0" baseline="6944" sz="1200">
                <a:solidFill>
                  <a:srgbClr val="525252"/>
                </a:solidFill>
                <a:latin typeface="Microsoft Sans Serif"/>
                <a:cs typeface="Microsoft Sans Serif"/>
              </a:rPr>
              <a:t>DE</a:t>
            </a:r>
            <a:r>
              <a:rPr dirty="0" baseline="6944" sz="1200" spc="75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baseline="6944" sz="1200" spc="-15">
                <a:latin typeface="Microsoft Sans Serif"/>
                <a:cs typeface="Microsoft Sans Serif"/>
              </a:rPr>
              <a:t>SAÚDE/CONST/REFORMA/AMPI</a:t>
            </a:r>
            <a:endParaRPr baseline="6944" sz="1200">
              <a:latin typeface="Microsoft Sans Serif"/>
              <a:cs typeface="Microsoft Sans Serif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94364" y="4697139"/>
            <a:ext cx="588645" cy="55562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7145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Microsoft Sans Serif"/>
                <a:cs typeface="Microsoft Sans Serif"/>
              </a:rPr>
              <a:t>2.837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sz="800" spc="-25">
                <a:latin typeface="Microsoft Sans Serif"/>
                <a:cs typeface="Microsoft Sans Serif"/>
              </a:rPr>
              <a:t>4.4.9.0.52.00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64379" y="5105454"/>
            <a:ext cx="21037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Microsoft Sans Serif"/>
                <a:cs typeface="Microsoft Sans Serif"/>
              </a:rPr>
              <a:t>EQUIPAMENTOS</a:t>
            </a:r>
            <a:r>
              <a:rPr dirty="0" sz="800" spc="8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</a:t>
            </a:r>
            <a:r>
              <a:rPr dirty="0" sz="800" spc="-45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MATERIAL</a:t>
            </a:r>
            <a:r>
              <a:rPr dirty="0" sz="800" spc="5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PERMANENTE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75308" y="5059747"/>
            <a:ext cx="2080260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115" marR="5080" indent="459105">
              <a:lnSpc>
                <a:spcPct val="137500"/>
              </a:lnSpc>
              <a:spcBef>
                <a:spcPts val="100"/>
              </a:spcBef>
            </a:pPr>
            <a:r>
              <a:rPr dirty="0" sz="800" spc="-25">
                <a:solidFill>
                  <a:srgbClr val="2B2B2B"/>
                </a:solidFill>
                <a:latin typeface="Microsoft Sans Serif"/>
                <a:cs typeface="Microsoft Sans Serif"/>
              </a:rPr>
              <a:t>SUS</a:t>
            </a:r>
            <a:r>
              <a:rPr dirty="0" sz="800" spc="-5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8E8E8E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50">
                <a:solidFill>
                  <a:srgbClr val="8E8E8E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212121"/>
                </a:solidFill>
                <a:latin typeface="Microsoft Sans Serif"/>
                <a:cs typeface="Microsoft Sans Serif"/>
              </a:rPr>
              <a:t>EstruturaCáo</a:t>
            </a:r>
            <a:r>
              <a:rPr dirty="0" sz="800" spc="7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606060"/>
                </a:solidFill>
                <a:latin typeface="Microsoft Sans Serif"/>
                <a:cs typeface="Microsoft Sans Serif"/>
              </a:rPr>
              <a:t>ASPS</a:t>
            </a:r>
            <a:r>
              <a:rPr dirty="0" sz="800" spc="15">
                <a:solidFill>
                  <a:srgbClr val="606060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F4F4F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15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Microsoft Sans Serif"/>
                <a:cs typeface="Microsoft Sans Serif"/>
              </a:rPr>
              <a:t>Governo</a:t>
            </a:r>
            <a:r>
              <a:rPr dirty="0" sz="80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A8A8A8"/>
                </a:solidFill>
                <a:latin typeface="Microsoft Sans Serif"/>
                <a:cs typeface="Microsoft Sans Serif"/>
              </a:rPr>
              <a:t>i</a:t>
            </a:r>
            <a:r>
              <a:rPr dirty="0" sz="800" spc="-25">
                <a:solidFill>
                  <a:srgbClr val="A8A8A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otal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E6E6E"/>
                </a:solidFill>
                <a:latin typeface="Microsoft Sans Serif"/>
                <a:cs typeface="Microsoft Sans Serif"/>
              </a:rPr>
              <a:t>du</a:t>
            </a:r>
            <a:r>
              <a:rPr dirty="0" sz="800" spc="-35">
                <a:solidFill>
                  <a:srgbClr val="6E6E6E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Projeto</a:t>
            </a:r>
            <a:r>
              <a:rPr dirty="0" sz="800" spc="70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7B7B7B"/>
                </a:solidFill>
                <a:latin typeface="Microsoft Sans Serif"/>
                <a:cs typeface="Microsoft Sans Serif"/>
              </a:rPr>
              <a:t>/</a:t>
            </a:r>
            <a:r>
              <a:rPr dirty="0" sz="800" spc="10">
                <a:solidFill>
                  <a:srgbClr val="7B7B7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Atividade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Microsoft Sans Serif"/>
                <a:cs typeface="Microsoft Sans Serif"/>
              </a:rPr>
              <a:t>R$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>
                <a:solidFill>
                  <a:srgbClr val="414141"/>
                </a:solidFill>
                <a:latin typeface="Microsoft Sans Serif"/>
                <a:cs typeface="Microsoft Sans Serif"/>
              </a:rPr>
              <a:t>"îotat</a:t>
            </a:r>
            <a:r>
              <a:rPr dirty="0" sz="800" spc="35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666666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40">
                <a:solidFill>
                  <a:srgbClr val="66666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Unidaü‹'</a:t>
            </a:r>
            <a:r>
              <a:rPr dirty="0" sz="800" spc="225"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595959"/>
                </a:solidFill>
                <a:latin typeface="Microsoft Sans Serif"/>
                <a:cs typeface="Microsoft Sans Serif"/>
              </a:rPr>
              <a:t>RS</a:t>
            </a:r>
            <a:endParaRPr sz="800">
              <a:latin typeface="Microsoft Sans Serif"/>
              <a:cs typeface="Microsoft Sans Serif"/>
            </a:endParaRPr>
          </a:p>
          <a:p>
            <a:pPr marL="399415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solidFill>
                  <a:srgbClr val="4F4F4F"/>
                </a:solidFill>
                <a:latin typeface="Microsoft Sans Serif"/>
                <a:cs typeface="Microsoft Sans Serif"/>
              </a:rPr>
              <a:t>Valor</a:t>
            </a:r>
            <a:r>
              <a:rPr dirty="0" sz="800" spc="-30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T‹›tal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450" b="1">
                <a:latin typeface="Arial"/>
                <a:cs typeface="Arial"/>
              </a:rPr>
              <a:t>Ñ</a:t>
            </a:r>
            <a:r>
              <a:rPr dirty="0" sz="800" b="1">
                <a:latin typeface="Arial"/>
                <a:cs typeface="Arial"/>
              </a:rPr>
              <a:t>uplementado</a:t>
            </a:r>
            <a:r>
              <a:rPr dirty="0" sz="800" spc="-125" b="1"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5E5E5E"/>
                </a:solidFill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114805" y="5059747"/>
            <a:ext cx="585470" cy="68389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30">
                <a:latin typeface="Microsoft Sans Serif"/>
                <a:cs typeface="Microsoft Sans Serif"/>
              </a:rPr>
              <a:t>2.000.000,00</a:t>
            </a:r>
            <a:endParaRPr sz="800">
              <a:latin typeface="Microsoft Sans Serif"/>
              <a:cs typeface="Microsoft Sans Serif"/>
            </a:endParaRPr>
          </a:p>
          <a:p>
            <a:pPr marL="1524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Microsoft Sans Serif"/>
                <a:cs typeface="Microsoft Sans Serif"/>
              </a:rPr>
              <a:t>2.000.000,00</a:t>
            </a:r>
            <a:endParaRPr sz="800">
              <a:latin typeface="Microsoft Sans Serif"/>
              <a:cs typeface="Microsoft Sans Serif"/>
            </a:endParaRPr>
          </a:p>
          <a:p>
            <a:pPr marL="15240">
              <a:lnSpc>
                <a:spcPct val="100000"/>
              </a:lnSpc>
              <a:spcBef>
                <a:spcPts val="380"/>
              </a:spcBef>
            </a:pPr>
            <a:r>
              <a:rPr dirty="0" sz="800" spc="-30">
                <a:latin typeface="Microsoft Sans Serif"/>
                <a:cs typeface="Microsoft Sans Serif"/>
              </a:rPr>
              <a:t>2.000.000,00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800" spc="-30">
                <a:latin typeface="Microsoft Sans Serif"/>
                <a:cs typeface="Microsoft Sans Serif"/>
              </a:rPr>
              <a:t>2.000.000,00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78133" y="6475645"/>
            <a:ext cx="1880870" cy="36385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u="sng" sz="800">
                <a:uFill>
                  <a:solidFill>
                    <a:srgbClr val="282B2B"/>
                  </a:solidFill>
                </a:uFill>
                <a:latin typeface="Microsoft Sans Serif"/>
                <a:cs typeface="Microsoft Sans Serif"/>
              </a:rPr>
              <a:t>Dotaşòes</a:t>
            </a:r>
            <a:r>
              <a:rPr dirty="0" u="sng" sz="800" spc="60">
                <a:uFill>
                  <a:solidFill>
                    <a:srgbClr val="282B2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uFill>
                  <a:solidFill>
                    <a:srgbClr val="282B2B"/>
                  </a:solidFill>
                </a:uFill>
                <a:latin typeface="Microsoft Sans Serif"/>
                <a:cs typeface="Microsoft Sans Serif"/>
              </a:rPr>
              <a:t>AnuÌadas</a:t>
            </a:r>
            <a:r>
              <a:rPr dirty="0" u="sng" sz="800" spc="500">
                <a:uFill>
                  <a:solidFill>
                    <a:srgbClr val="282B2B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2705">
              <a:lnSpc>
                <a:spcPct val="100000"/>
              </a:lnSpc>
              <a:spcBef>
                <a:spcPts val="280"/>
              </a:spcBef>
            </a:pPr>
            <a:r>
              <a:rPr dirty="0" sz="1000" spc="-45">
                <a:latin typeface="Microsoft Sans Serif"/>
                <a:cs typeface="Microsoft Sans Serif"/>
              </a:rPr>
              <a:t>FUNDO</a:t>
            </a:r>
            <a:r>
              <a:rPr dirty="0" sz="1000" spc="-10">
                <a:latin typeface="Microsoft Sans Serif"/>
                <a:cs typeface="Microsoft Sans Serif"/>
              </a:rPr>
              <a:t> </a:t>
            </a:r>
            <a:r>
              <a:rPr dirty="0" sz="1000" spc="-30">
                <a:latin typeface="Microsoft Sans Serif"/>
                <a:cs typeface="Microsoft Sans Serif"/>
              </a:rPr>
              <a:t>I¥IUNlCîPAL</a:t>
            </a:r>
            <a:r>
              <a:rPr dirty="0" sz="1000" spc="-10">
                <a:latin typeface="Microsoft Sans Serif"/>
                <a:cs typeface="Microsoft Sans Serif"/>
              </a:rPr>
              <a:t> </a:t>
            </a:r>
            <a:r>
              <a:rPr dirty="0" sz="1000">
                <a:latin typeface="Microsoft Sans Serif"/>
                <a:cs typeface="Microsoft Sans Serif"/>
              </a:rPr>
              <a:t>DE</a:t>
            </a:r>
            <a:r>
              <a:rPr dirty="0" sz="1000" spc="-15">
                <a:latin typeface="Microsoft Sans Serif"/>
                <a:cs typeface="Microsoft Sans Serif"/>
              </a:rPr>
              <a:t> </a:t>
            </a:r>
            <a:r>
              <a:rPr dirty="0" sz="1000" spc="-10">
                <a:latin typeface="Microsoft Sans Serif"/>
                <a:cs typeface="Microsoft Sans Serif"/>
              </a:rPr>
              <a:t>SAÚğE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15780" y="5778869"/>
            <a:ext cx="5739765" cy="71755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1645" marR="5080" indent="-449580">
              <a:lnSpc>
                <a:spcPct val="102499"/>
              </a:lnSpc>
              <a:spcBef>
                <a:spcPts val="75"/>
              </a:spcBef>
            </a:pPr>
            <a:r>
              <a:rPr dirty="0" sz="800" spc="-10">
                <a:latin typeface="Microsoft Sans Serif"/>
                <a:cs typeface="Microsoft Sans Serif"/>
              </a:rPr>
              <a:t>Ar‘igo</a:t>
            </a:r>
            <a:r>
              <a:rPr dirty="0" sz="800" spc="-4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2ᵉ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-</a:t>
            </a:r>
            <a:r>
              <a:rPr dirty="0" sz="800" spc="-75"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282828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2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despesas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decorrentes</a:t>
            </a:r>
            <a:r>
              <a:rPr dirty="0" sz="800" spc="65"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646464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40">
                <a:solidFill>
                  <a:srgbClr val="64646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abertura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5E5E5E"/>
                </a:solidFill>
                <a:latin typeface="Microsoft Sans Serif"/>
                <a:cs typeface="Microsoft Sans Serif"/>
              </a:rPr>
              <a:t>do</a:t>
            </a:r>
            <a:r>
              <a:rPr dirty="0" sz="800" spc="-25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666666"/>
                </a:solidFill>
                <a:latin typeface="Microsoft Sans Serif"/>
                <a:cs typeface="Microsoft Sans Serif"/>
              </a:rPr>
              <a:t>presente</a:t>
            </a:r>
            <a:r>
              <a:rPr dirty="0" sz="800" spc="10">
                <a:solidFill>
                  <a:srgbClr val="66666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959595"/>
                </a:solidFill>
                <a:latin typeface="Microsoft Sans Serif"/>
                <a:cs typeface="Microsoft Sans Serif"/>
              </a:rPr>
              <a:t>.</a:t>
            </a:r>
            <a:r>
              <a:rPr dirty="0" sz="800" spc="-10">
                <a:solidFill>
                  <a:srgbClr val="676767"/>
                </a:solidFill>
                <a:latin typeface="Microsoft Sans Serif"/>
                <a:cs typeface="Microsoft Sans Serif"/>
              </a:rPr>
              <a:t>:ië-</a:t>
            </a:r>
            <a:r>
              <a:rPr dirty="0" sz="800" spc="-135">
                <a:solidFill>
                  <a:srgbClr val="676767"/>
                </a:solidFill>
                <a:latin typeface="Microsoft Sans Serif"/>
                <a:cs typeface="Microsoft Sans Serif"/>
              </a:rPr>
              <a:t>1L-</a:t>
            </a:r>
            <a:r>
              <a:rPr dirty="0" sz="800" spc="-80">
                <a:solidFill>
                  <a:srgbClr val="676767"/>
                </a:solidFill>
                <a:latin typeface="Microsoft Sans Serif"/>
                <a:cs typeface="Microsoft Sans Serif"/>
              </a:rPr>
              <a:t>:</a:t>
            </a:r>
            <a:r>
              <a:rPr dirty="0" sz="800" spc="15">
                <a:solidFill>
                  <a:srgbClr val="67676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646464"/>
                </a:solidFill>
                <a:latin typeface="Microsoft Sans Serif"/>
                <a:cs typeface="Microsoft Sans Serif"/>
              </a:rPr>
              <a:t>sr».›łeüientar</a:t>
            </a:r>
            <a:r>
              <a:rPr dirty="0" sz="800" spc="195">
                <a:solidFill>
                  <a:srgbClr val="64646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595959"/>
                </a:solidFill>
                <a:latin typeface="Microsoft Sans Serif"/>
                <a:cs typeface="Microsoft Sans Serif"/>
              </a:rPr>
              <a:t>serão</a:t>
            </a:r>
            <a:r>
              <a:rPr dirty="0" sz="80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0A0A0A"/>
                </a:solidFill>
                <a:latin typeface="Microsoft Sans Serif"/>
                <a:cs typeface="Microsoft Sans Serif"/>
              </a:rPr>
              <a:t>cobertas</a:t>
            </a:r>
            <a:r>
              <a:rPr dirty="0" sz="800" spc="2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00" spc="4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3A3A3A"/>
                </a:solidFill>
                <a:latin typeface="Microsoft Sans Serif"/>
                <a:cs typeface="Microsoft Sans Serif"/>
              </a:rPr>
              <a:t>de</a:t>
            </a:r>
            <a:r>
              <a:rPr dirty="0" sz="80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3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61616"/>
                </a:solidFill>
                <a:latin typeface="Microsoft Sans Serif"/>
                <a:cs typeface="Microsoft Sans Serif"/>
              </a:rPr>
              <a:t>trata</a:t>
            </a:r>
            <a:r>
              <a:rPr dirty="0" sz="800" spc="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45454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10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Microsoft Sans Serif"/>
                <a:cs typeface="Microsoft Sans Serif"/>
              </a:rPr>
              <a:t>Artigo </a:t>
            </a:r>
            <a:r>
              <a:rPr dirty="0" sz="800" spc="-20">
                <a:latin typeface="Microsoft Sans Serif"/>
                <a:cs typeface="Microsoft Sans Serif"/>
              </a:rPr>
              <a:t>43</a:t>
            </a:r>
            <a:r>
              <a:rPr dirty="0" sz="800" spc="-30">
                <a:latin typeface="Microsoft Sans Serif"/>
                <a:cs typeface="Microsoft Sans Serif"/>
              </a:rPr>
              <a:t> parăgrafo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1º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da</a:t>
            </a:r>
            <a:r>
              <a:rPr dirty="0" sz="800" spc="-5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Lei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Federal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N°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Microsoft Sans Serif"/>
                <a:cs typeface="Microsoft Sans Serif"/>
              </a:rPr>
              <a:t>4.320/64,</a:t>
            </a:r>
            <a:r>
              <a:rPr dirty="0" sz="800" spc="4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5D5D5D"/>
                </a:solidFill>
                <a:latin typeface="Microsoft Sans Serif"/>
                <a:cs typeface="Microsoft Sans Serif"/>
              </a:rPr>
              <a:t>lnciso</a:t>
            </a:r>
            <a:r>
              <a:rPr dirty="0" sz="800" spc="-35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757575"/>
                </a:solidFill>
                <a:latin typeface="Microsoft Sans Serif"/>
                <a:cs typeface="Microsoft Sans Serif"/>
              </a:rPr>
              <a:t>I'!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833755">
              <a:lnSpc>
                <a:spcPct val="100000"/>
              </a:lnSpc>
              <a:spcBef>
                <a:spcPts val="5"/>
              </a:spcBef>
              <a:tabLst>
                <a:tab pos="2934335" algn="l"/>
              </a:tabLst>
            </a:pPr>
            <a:r>
              <a:rPr dirty="0" baseline="3472" sz="1200" spc="-37">
                <a:latin typeface="Microsoft Sans Serif"/>
                <a:cs typeface="Microsoft Sans Serif"/>
              </a:rPr>
              <a:t>ñnciso:</a:t>
            </a:r>
            <a:r>
              <a:rPr dirty="0" baseline="3472" sz="1200" spc="7">
                <a:latin typeface="Microsoft Sans Serif"/>
                <a:cs typeface="Microsoft Sans Serif"/>
              </a:rPr>
              <a:t> </a:t>
            </a:r>
            <a:r>
              <a:rPr dirty="0" baseline="3472" sz="1200">
                <a:latin typeface="Microsoft Sans Serif"/>
                <a:cs typeface="Microsoft Sans Serif"/>
              </a:rPr>
              <a:t>II</a:t>
            </a:r>
            <a:r>
              <a:rPr dirty="0" baseline="3472" sz="1200" spc="-30">
                <a:latin typeface="Microsoft Sans Serif"/>
                <a:cs typeface="Microsoft Sans Serif"/>
              </a:rPr>
              <a:t> </a:t>
            </a:r>
            <a:r>
              <a:rPr dirty="0" baseline="3472" sz="1200">
                <a:latin typeface="Microsoft Sans Serif"/>
                <a:cs typeface="Microsoft Sans Serif"/>
              </a:rPr>
              <a:t>-</a:t>
            </a:r>
            <a:r>
              <a:rPr dirty="0" baseline="3472" sz="1200" spc="-75">
                <a:latin typeface="Microsoft Sans Serif"/>
                <a:cs typeface="Microsoft Sans Serif"/>
              </a:rPr>
              <a:t> </a:t>
            </a:r>
            <a:r>
              <a:rPr dirty="0" baseline="3472" sz="1200" spc="-37">
                <a:latin typeface="Microsoft Sans Serif"/>
                <a:cs typeface="Microsoft Sans Serif"/>
              </a:rPr>
              <a:t>Excusso</a:t>
            </a:r>
            <a:r>
              <a:rPr dirty="0" baseline="3472" sz="1200">
                <a:latin typeface="Microsoft Sans Serif"/>
                <a:cs typeface="Microsoft Sans Serif"/>
              </a:rPr>
              <a:t> </a:t>
            </a:r>
            <a:r>
              <a:rPr dirty="0" baseline="3472" sz="1200">
                <a:solidFill>
                  <a:srgbClr val="282828"/>
                </a:solidFill>
                <a:latin typeface="Microsoft Sans Serif"/>
                <a:cs typeface="Microsoft Sans Serif"/>
              </a:rPr>
              <a:t>de </a:t>
            </a:r>
            <a:r>
              <a:rPr dirty="0" baseline="3472" sz="1200" spc="-15">
                <a:latin typeface="Microsoft Sans Serif"/>
                <a:cs typeface="Microsoft Sans Serif"/>
              </a:rPr>
              <a:t>Arrecadaçãô:</a:t>
            </a:r>
            <a:r>
              <a:rPr dirty="0" baseline="3472" sz="1200">
                <a:latin typeface="Microsoft Sans Serif"/>
                <a:cs typeface="Microsoft Sans Serif"/>
              </a:rPr>
              <a:t>	</a:t>
            </a:r>
            <a:r>
              <a:rPr dirty="0" sz="750" spc="-10">
                <a:solidFill>
                  <a:srgbClr val="4F4F4F"/>
                </a:solidFill>
                <a:latin typeface="Microsoft Sans Serif"/>
                <a:cs typeface="Microsoft Sans Serif"/>
              </a:rPr>
              <a:t>RS2.00!?.000,00</a:t>
            </a:r>
            <a:endParaRPr sz="750">
              <a:latin typeface="Microsoft Sans Serif"/>
              <a:cs typeface="Microsoft Sans Serif"/>
            </a:endParaRPr>
          </a:p>
          <a:p>
            <a:pPr marL="1169670">
              <a:lnSpc>
                <a:spcPct val="100000"/>
              </a:lnSpc>
              <a:spcBef>
                <a:spcPts val="380"/>
              </a:spcBef>
            </a:pPr>
            <a:r>
              <a:rPr dirty="0" sz="800">
                <a:latin typeface="Microsoft Sans Serif"/>
                <a:cs typeface="Microsoft Sans Serif"/>
              </a:rPr>
              <a:t>III</a:t>
            </a:r>
            <a:r>
              <a:rPr dirty="0" sz="800" spc="-5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-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An'::a-</a:t>
            </a:r>
            <a:r>
              <a:rPr dirty="0" sz="800" spc="-10">
                <a:latin typeface="Microsoft Sans Serif"/>
                <a:cs typeface="Microsoft Sans Serif"/>
              </a:rPr>
              <a:t>,ăo</a:t>
            </a:r>
            <a:r>
              <a:rPr dirty="0" sz="800" spc="45"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2A2A2A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Dotação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9E9E9E"/>
                </a:solidFill>
                <a:latin typeface="Microsoft Sans Serif"/>
                <a:cs typeface="Microsoft Sans Serif"/>
              </a:rPr>
              <a:t>: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94683" y="6772230"/>
            <a:ext cx="270510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Microsoft Sans Serif"/>
                <a:cs typeface="Microsoft Sans Serif"/>
              </a:rPr>
              <a:t>2.015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62573" y="6772230"/>
            <a:ext cx="4926330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580"/>
              </a:spcBef>
            </a:pPr>
            <a:r>
              <a:rPr dirty="0" sz="800" b="1">
                <a:latin typeface="Arial"/>
                <a:cs typeface="Arial"/>
              </a:rPr>
              <a:t>*undo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35" b="1">
                <a:latin typeface="Arial"/>
                <a:cs typeface="Arial"/>
              </a:rPr>
              <a:t>Ñlunicipal</a:t>
            </a:r>
            <a:r>
              <a:rPr dirty="0" sz="800" spc="-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0C0C0C"/>
                </a:solidFill>
                <a:latin typeface="Arial"/>
                <a:cs typeface="Arial"/>
              </a:rPr>
              <a:t>Srúde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55">
                <a:latin typeface="Microsoft Sans Serif"/>
                <a:cs typeface="Microsoft Sans Serif"/>
              </a:rPr>
              <a:t>h1ANUTENCĂO</a:t>
            </a:r>
            <a:r>
              <a:rPr dirty="0" sz="800">
                <a:latin typeface="Microsoft Sans Serif"/>
                <a:cs typeface="Microsoft Sans Serif"/>
              </a:rPr>
              <a:t> E</a:t>
            </a:r>
            <a:r>
              <a:rPr dirty="0" sz="800" spc="-55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OPERACIONALIZAGÄO</a:t>
            </a:r>
            <a:r>
              <a:rPr dirty="0" sz="800" spc="-40">
                <a:latin typeface="Microsoft Sans Serif"/>
                <a:cs typeface="Microsoft Sans Serif"/>
              </a:rPr>
              <a:t> </a:t>
            </a:r>
            <a:r>
              <a:rPr dirty="0" sz="800" spc="-75">
                <a:latin typeface="Microsoft Sans Serif"/>
                <a:cs typeface="Microsoft Sans Serif"/>
              </a:rPr>
              <a:t>D.4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140">
                <a:latin typeface="Microsoft Sans Serif"/>
                <a:cs typeface="Microsoft Sans Serif"/>
              </a:rPr>
              <a:t>EN*“!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D4D4D"/>
                </a:solidFill>
                <a:latin typeface="Microsoft Sans Serif"/>
                <a:cs typeface="Microsoft Sans Serif"/>
              </a:rPr>
              <a:t>RATÈIIA</a:t>
            </a:r>
            <a:r>
              <a:rPr dirty="0" sz="800" spc="295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25252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2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3F3F3F"/>
                </a:solidFill>
                <a:latin typeface="Microsoft Sans Serif"/>
                <a:cs typeface="Microsoft Sans Serif"/>
              </a:rPr>
              <a:t>SAÚDE</a:t>
            </a:r>
            <a:r>
              <a:rPr dirty="0" sz="800" spc="25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5">
                <a:solidFill>
                  <a:srgbClr val="08080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81818"/>
                </a:solidFill>
                <a:latin typeface="Microsoft Sans Serif"/>
                <a:cs typeface="Microsoft Sans Serif"/>
              </a:rPr>
              <a:t>FAMÍLIA/UBS</a:t>
            </a:r>
            <a:r>
              <a:rPr dirty="0" sz="800" spc="4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Microsoft Sans Serif"/>
                <a:cs typeface="Microsoft Sans Serif"/>
              </a:rPr>
              <a:t>(PREVINE</a:t>
            </a:r>
            <a:r>
              <a:rPr dirty="0" sz="800" spc="3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BRASIL)</a:t>
            </a:r>
            <a:endParaRPr sz="800">
              <a:latin typeface="Microsoft Sans Serif"/>
              <a:cs typeface="Microsoft Sans Serif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475435" y="7201182"/>
          <a:ext cx="6320155" cy="604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2238375"/>
                <a:gridCol w="2639060"/>
                <a:gridCol w="667385"/>
              </a:tblGrid>
              <a:tr h="139700">
                <a:tc>
                  <a:txBody>
                    <a:bodyPr/>
                    <a:lstStyle/>
                    <a:p>
                      <a:pPr marL="31750">
                        <a:lnSpc>
                          <a:spcPts val="894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3.3.9.0.30.0£s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894"/>
                        </a:lnSpc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OUTRÕS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CONSUMO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49960">
                        <a:lnSpc>
                          <a:spcPts val="894"/>
                        </a:lnSpc>
                      </a:pPr>
                      <a:r>
                        <a:rPr dirty="0" sz="800" spc="-2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SUS</a:t>
                      </a:r>
                      <a:r>
                        <a:rPr dirty="0" sz="800" spc="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Transferências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5D5D5D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5">
                          <a:solidFill>
                            <a:srgbClr val="5D5D5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Fundo</a:t>
                      </a:r>
                      <a:r>
                        <a:rPr dirty="0" sz="800" spc="5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Estar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94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2.000.000.00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75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Tctał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 i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35" b="1" i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2.000.000,00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997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fiutal</a:t>
                      </a:r>
                      <a:r>
                        <a:rPr dirty="0" sz="80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RG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2.000.000,00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133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43000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1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Anulado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2.000.000,00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700051" y="7850913"/>
            <a:ext cx="4552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Microsoft Sans Serif"/>
                <a:cs typeface="Microsoft Sans Serif"/>
              </a:rPr>
              <a:t>Artigó“3*</a:t>
            </a:r>
            <a:r>
              <a:rPr dirty="0" sz="800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-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79606" y="7853961"/>
            <a:ext cx="33210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latin typeface="Microsoft Sans Serif"/>
                <a:cs typeface="Microsoft Sans Serif"/>
              </a:rPr>
              <a:t>Revöga‘däś</a:t>
            </a:r>
            <a:r>
              <a:rPr dirty="0" sz="800" spc="95">
                <a:latin typeface="Microsoft Sans Serif"/>
                <a:cs typeface="Microsoft Sans Serif"/>
              </a:rPr>
              <a:t> </a:t>
            </a:r>
            <a:r>
              <a:rPr dirty="0" sz="800" spc="-60">
                <a:latin typeface="Microsoft Sans Serif"/>
                <a:cs typeface="Microsoft Sans Serif"/>
              </a:rPr>
              <a:t>aś*distpõ"sições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D2D2D"/>
                </a:solidFill>
                <a:latin typeface="Microsoft Sans Serif"/>
                <a:cs typeface="Microsoft Sans Serif"/>
              </a:rPr>
              <a:t>em</a:t>
            </a:r>
            <a:r>
              <a:rPr dirty="0" sz="800" spc="1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contrárin.</a:t>
            </a:r>
            <a:r>
              <a:rPr dirty="0" sz="800" spc="45">
                <a:latin typeface="Microsoft Sans Serif"/>
                <a:cs typeface="Microsoft Sans Serif"/>
              </a:rPr>
              <a:t> </a:t>
            </a:r>
            <a:r>
              <a:rPr dirty="0" sz="800" spc="-55">
                <a:solidFill>
                  <a:srgbClr val="212121"/>
                </a:solidFill>
                <a:latin typeface="Microsoft Sans Serif"/>
                <a:cs typeface="Microsoft Sans Serif"/>
              </a:rPr>
              <a:t>.Pubłique-</a:t>
            </a:r>
            <a:r>
              <a:rPr dirty="0" sz="800">
                <a:solidFill>
                  <a:srgbClr val="212121"/>
                </a:solidFill>
                <a:latin typeface="Microsoft Sans Serif"/>
                <a:cs typeface="Microsoft Sans Serif"/>
              </a:rPr>
              <a:t>so,</a:t>
            </a:r>
            <a:r>
              <a:rPr dirty="0" sz="800" spc="150">
                <a:solidFill>
                  <a:srgbClr val="212121"/>
                </a:solidFill>
                <a:latin typeface="Microsoft Sans Serif"/>
                <a:cs typeface="Microsoft Sans Serif"/>
              </a:rPr>
              <a:t>  </a:t>
            </a:r>
            <a:r>
              <a:rPr dirty="0" sz="800" spc="-30">
                <a:solidFill>
                  <a:srgbClr val="505050"/>
                </a:solidFill>
                <a:latin typeface="Microsoft Sans Serif"/>
                <a:cs typeface="Microsoft Sans Serif"/>
              </a:rPr>
              <a:t>'. </a:t>
            </a:r>
            <a:r>
              <a:rPr dirty="0" sz="800" spc="-35">
                <a:solidFill>
                  <a:srgbClr val="727272"/>
                </a:solidFill>
                <a:latin typeface="Microsoft Sans Serif"/>
                <a:cs typeface="Microsoft Sans Serif"/>
              </a:rPr>
              <a:t>.</a:t>
            </a:r>
            <a:r>
              <a:rPr dirty="0" sz="800" spc="-125">
                <a:solidFill>
                  <a:srgbClr val="72727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76767"/>
                </a:solidFill>
                <a:latin typeface="Microsoft Sans Serif"/>
                <a:cs typeface="Microsoft Sans Serif"/>
              </a:rPr>
              <a:t>e--•</a:t>
            </a:r>
            <a:r>
              <a:rPr dirty="0" sz="800" spc="160">
                <a:solidFill>
                  <a:srgbClr val="67676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9A9A9A"/>
                </a:solidFill>
                <a:latin typeface="Microsoft Sans Serif"/>
                <a:cs typeface="Microsoft Sans Serif"/>
              </a:rPr>
              <a:t>‹-</a:t>
            </a:r>
            <a:r>
              <a:rPr dirty="0" sz="800" spc="50">
                <a:solidFill>
                  <a:srgbClr val="9A9A9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64646"/>
                </a:solidFill>
                <a:latin typeface="Microsoft Sans Serif"/>
                <a:cs typeface="Microsoft Sans Serif"/>
              </a:rPr>
              <a:t>cum</a:t>
            </a:r>
            <a:r>
              <a:rPr dirty="0" sz="600">
                <a:solidFill>
                  <a:srgbClr val="464646"/>
                </a:solidFill>
                <a:latin typeface="Microsoft Sans Serif"/>
                <a:cs typeface="Microsoft Sans Serif"/>
              </a:rPr>
              <a:t>ÿ</a:t>
            </a:r>
            <a:r>
              <a:rPr dirty="0" sz="800">
                <a:solidFill>
                  <a:srgbClr val="464646"/>
                </a:solidFill>
                <a:latin typeface="Microsoft Sans Serif"/>
                <a:cs typeface="Microsoft Sans Serif"/>
              </a:rPr>
              <a:t>r</a:t>
            </a:r>
            <a:r>
              <a:rPr dirty="0" sz="550">
                <a:solidFill>
                  <a:srgbClr val="464646"/>
                </a:solidFill>
                <a:latin typeface="Microsoft Sans Serif"/>
                <a:cs typeface="Microsoft Sans Serif"/>
              </a:rPr>
              <a:t>ă</a:t>
            </a:r>
            <a:r>
              <a:rPr dirty="0" sz="800">
                <a:solidFill>
                  <a:srgbClr val="464646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25">
                <a:solidFill>
                  <a:srgbClr val="464646"/>
                </a:solidFill>
                <a:latin typeface="Microsoft Sans Serif"/>
                <a:cs typeface="Microsoft Sans Serif"/>
              </a:rPr>
              <a:t>se.</a:t>
            </a:r>
            <a:endParaRPr sz="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2025-08-22T14:06:01Z</dcterms:created>
  <dcterms:modified xsi:type="dcterms:W3CDTF">2025-08-22T14:06:01Z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2024-05-29T00:00:00Z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2025-08-22T00:00:00Z</vt:filetime>
  </property>
  <property fmtid="{D5CDD505-2E9C-101B-9397-08002B2CF9AE}" pid="5" name="Producer">
    <vt:lpwstr>Scanner System Image Conversion</vt:lpwstr>
  </property>
</Properties>
</file>