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1742" y="9647808"/>
            <a:ext cx="505129" cy="1233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#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7691" y="1285886"/>
            <a:ext cx="6404724" cy="182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0783" y="490586"/>
            <a:ext cx="676104" cy="627707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59873" y="9641103"/>
            <a:ext cx="6410960" cy="104139"/>
            <a:chOff x="459873" y="9641103"/>
            <a:chExt cx="6410960" cy="104139"/>
          </a:xfrm>
        </p:grpSpPr>
        <p:sp>
          <p:nvSpPr>
            <p:cNvPr id="5" name="object 5" descr=""/>
            <p:cNvSpPr/>
            <p:nvPr/>
          </p:nvSpPr>
          <p:spPr>
            <a:xfrm>
              <a:off x="459873" y="9645674"/>
              <a:ext cx="6410960" cy="0"/>
            </a:xfrm>
            <a:custGeom>
              <a:avLst/>
              <a:gdLst/>
              <a:ahLst/>
              <a:cxnLst/>
              <a:rect l="l" t="t" r="r" b="b"/>
              <a:pathLst>
                <a:path w="6410959" h="0">
                  <a:moveTo>
                    <a:pt x="0" y="0"/>
                  </a:moveTo>
                  <a:lnTo>
                    <a:pt x="6410817" y="0"/>
                  </a:lnTo>
                </a:path>
              </a:pathLst>
            </a:custGeom>
            <a:ln w="9141">
              <a:solidFill>
                <a:srgbClr val="23282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63288" y="9689857"/>
              <a:ext cx="255823" cy="54848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73932" y="316643"/>
            <a:ext cx="304736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9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72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1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^.</a:t>
            </a: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S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225"/>
              </a:spcBef>
            </a:pPr>
            <a:r>
              <a:rPr dirty="0" sz="800">
                <a:latin typeface="Cambria"/>
                <a:cs typeface="Cambria"/>
              </a:rPr>
              <a:t>Fazenda</a:t>
            </a:r>
            <a:r>
              <a:rPr dirty="0" sz="800" spc="20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Caxias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^ágina</a:t>
            </a:r>
            <a:r>
              <a:rPr dirty="0" spc="-15"/>
              <a:t> </a:t>
            </a:r>
            <a:fld id="{81D60167-4931-47E6-BA6A-407CBD079E47}" type="slidenum">
              <a:rPr dirty="0">
                <a:solidFill>
                  <a:srgbClr val="080808"/>
                </a:solidFill>
              </a:rPr>
              <a:t>1</a:t>
            </a:fld>
            <a:r>
              <a:rPr dirty="0" spc="-25">
                <a:solidFill>
                  <a:srgbClr val="080808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de</a:t>
            </a:r>
            <a:r>
              <a:rPr dirty="0" spc="-15">
                <a:solidFill>
                  <a:srgbClr val="212121"/>
                </a:solidFill>
              </a:rPr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998397" y="1509847"/>
            <a:ext cx="283654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3728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 </a:t>
            </a:r>
            <a:r>
              <a:rPr dirty="0" sz="800" spc="-45">
                <a:latin typeface="Arial MT"/>
                <a:cs typeface="Arial MT"/>
              </a:rPr>
              <a:t>2651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3</a:t>
            </a:r>
            <a:r>
              <a:rPr dirty="0" sz="800" spc="3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junho,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4604" marR="123189" indent="-2540">
              <a:lnSpc>
                <a:spcPts val="890"/>
              </a:lnSpc>
            </a:pPr>
            <a:r>
              <a:rPr dirty="0" sz="800" spc="-60">
                <a:latin typeface="Arial MT"/>
                <a:cs typeface="Arial MT"/>
              </a:rPr>
              <a:t>Abr'0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55">
                <a:solidFill>
                  <a:srgbClr val="424242"/>
                </a:solidFill>
                <a:latin typeface="Arial MT"/>
                <a:cs typeface="Arial MT"/>
              </a:rPr>
              <a:t>c</a:t>
            </a:r>
            <a:r>
              <a:rPr dirty="0" sz="800" spc="-9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i</a:t>
            </a:r>
            <a:r>
              <a:rPr dirty="0" sz="800" spc="-1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ediio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RS290.000,00,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 spc="-25">
                <a:latin typeface="Arial MT"/>
                <a:cs typeface="Arial MT"/>
              </a:rPr>
              <a:t>fins </a:t>
            </a:r>
            <a:r>
              <a:rPr dirty="0" sz="800" spc="-90">
                <a:latin typeface="Arial MT"/>
                <a:cs typeface="Arial MT"/>
              </a:rPr>
              <a:t>‹true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outras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7286" y="2667754"/>
            <a:ext cx="6223635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803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htUNlClPAL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ele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atribriiçõr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leg.1:s.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co'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•tiiurionais</a:t>
            </a:r>
            <a:r>
              <a:rPr dirty="0" sz="800" spc="175">
                <a:latin typeface="Arial MT"/>
                <a:cs typeface="Arial MT"/>
              </a:rPr>
              <a:t> 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c:om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n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o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 </a:t>
            </a:r>
            <a:r>
              <a:rPr dirty="0" sz="800" spc="-25">
                <a:latin typeface="Arial MT"/>
                <a:cs typeface="Arial MT"/>
              </a:rPr>
              <a:t>82J/2023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21/12/2023.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pu!›licada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 E</a:t>
            </a:r>
            <a:r>
              <a:rPr dirty="0" u="sng" sz="750" spc="1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6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8135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1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8558" y="4305203"/>
            <a:ext cx="1875789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35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1C1F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2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25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20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88368" y="4688989"/>
          <a:ext cx="6329045" cy="630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3420"/>
                <a:gridCol w="5031105"/>
                <a:gridCol w="52768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MANUTENGÃO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89">
                          <a:latin typeface="Arial MT"/>
                          <a:cs typeface="Arial MT"/>
                        </a:rPr>
                        <a:t>OPE</a:t>
                      </a:r>
                      <a:r>
                        <a:rPr dirty="0" baseline="3472" sz="1200" spc="-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RACIONALIZA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472" sz="120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SAiJDE</a:t>
                      </a:r>
                      <a:r>
                        <a:rPr dirty="0" baseline="3472" sz="1200" spc="82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7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UBS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BRASIL)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0230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DEMAíS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SERVIG</a:t>
                      </a:r>
                      <a:r>
                        <a:rPr dirty="0" sz="8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TFRCEIROS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P*SSOA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MalJutencâo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923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608623" y="5327894"/>
            <a:ext cx="58420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2.135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77657" y="5337035"/>
            <a:ext cx="544512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5000"/>
              </a:lnSpc>
              <a:spcBef>
                <a:spcPts val="100"/>
              </a:spcBef>
              <a:tabLst>
                <a:tab pos="3109595" algn="l"/>
                <a:tab pos="5006975" algn="l"/>
              </a:tabLst>
            </a:pPr>
            <a:r>
              <a:rPr dirty="0" baseline="3472" sz="1200" spc="-60">
                <a:latin typeface="Arial MT"/>
                <a:cs typeface="Arial MT"/>
              </a:rPr>
              <a:t>MANUTENÇÃO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808080"/>
                </a:solidFill>
                <a:latin typeface="Arial MT"/>
                <a:cs typeface="Arial MT"/>
              </a:rPr>
              <a:t>/</a:t>
            </a:r>
            <a:r>
              <a:rPr dirty="0" baseline="3472" sz="1200" spc="-44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OPERACIONALIZA</a:t>
            </a:r>
            <a:r>
              <a:rPr dirty="0" sz="800" spc="-35">
                <a:latin typeface="Arial MT"/>
                <a:cs typeface="Arial MT"/>
              </a:rPr>
              <a:t>ÇÃ</a:t>
            </a:r>
            <a:r>
              <a:rPr dirty="0" baseline="3472" sz="1200" spc="-52">
                <a:latin typeface="Arial MT"/>
                <a:cs typeface="Arial MT"/>
              </a:rPr>
              <a:t>O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DAS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iJNlDADES</a:t>
            </a:r>
            <a:r>
              <a:rPr dirty="0" baseline="3472" sz="1200" spc="8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DE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SAUDE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7E7E7E"/>
                </a:solidFill>
                <a:latin typeface="Arial MT"/>
                <a:cs typeface="Arial MT"/>
              </a:rPr>
              <a:t>'</a:t>
            </a:r>
            <a:r>
              <a:rPr dirty="0" baseline="3472" sz="1200" spc="-37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CEMES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565656"/>
                </a:solidFill>
                <a:latin typeface="Arial MT"/>
                <a:cs typeface="Arial MT"/>
              </a:rPr>
              <a:t>/</a:t>
            </a:r>
            <a:r>
              <a:rPr dirty="0" baseline="3472" sz="12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SAMU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192/SAÚDE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MENTAL/UPA</a:t>
            </a:r>
            <a:r>
              <a:rPr dirty="0" baseline="3472" sz="1200" spc="104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2</a:t>
            </a:r>
            <a:r>
              <a:rPr dirty="0" baseline="3472" sz="1200" spc="75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DEMAIS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SERVI</a:t>
            </a:r>
            <a:r>
              <a:rPr dirty="0" sz="800" spc="-30">
                <a:latin typeface="Arial MT"/>
                <a:cs typeface="Arial MT"/>
              </a:rPr>
              <a:t>Ç</a:t>
            </a:r>
            <a:r>
              <a:rPr dirty="0" baseline="3472" sz="1200" spc="-44">
                <a:latin typeface="Arial MT"/>
                <a:cs typeface="Arial MT"/>
              </a:rPr>
              <a:t>OS</a:t>
            </a:r>
            <a:r>
              <a:rPr dirty="0" baseline="3472" sz="1200" spc="-104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DE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”FERCúI</a:t>
            </a:r>
            <a:r>
              <a:rPr dirty="0" baseline="3472" sz="1200" spc="-82">
                <a:solidFill>
                  <a:srgbClr val="080808"/>
                </a:solidFill>
                <a:latin typeface="Arial MT"/>
                <a:cs typeface="Arial MT"/>
              </a:rPr>
              <a:t>FtOS</a:t>
            </a:r>
            <a:r>
              <a:rPr dirty="0" baseline="3472" sz="1200" spc="7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P</a:t>
            </a:r>
            <a:r>
              <a:rPr dirty="0" baseline="3472" sz="1200" spc="44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3SOA</a:t>
            </a:r>
            <a:r>
              <a:rPr dirty="0" baseline="3472" sz="1200" spc="112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JURiDlC</a:t>
            </a:r>
            <a:r>
              <a:rPr dirty="0" baseline="3472" sz="1200" spc="-135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^.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44">
                <a:solidFill>
                  <a:srgbClr val="212121"/>
                </a:solidFill>
                <a:latin typeface="Arial MT"/>
                <a:cs typeface="Arial MT"/>
              </a:rPr>
              <a:t>SUS</a:t>
            </a:r>
            <a:r>
              <a:rPr dirty="0" baseline="3472" sz="1200" spc="7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baseline="3472" sz="1200" spc="-44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Manutencáo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ASPS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Governo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151515"/>
                </a:solidFill>
                <a:latin typeface="Arial MT"/>
                <a:cs typeface="Arial MT"/>
              </a:rPr>
              <a:t>I</a:t>
            </a:r>
            <a:r>
              <a:rPr dirty="0" baseline="3472" sz="1200">
                <a:solidFill>
                  <a:srgbClr val="151515"/>
                </a:solidFill>
                <a:latin typeface="Arial MT"/>
                <a:cs typeface="Arial MT"/>
              </a:rPr>
              <a:t>	</a:t>
            </a:r>
            <a:r>
              <a:rPr dirty="0" baseline="3472" sz="1200" spc="-60">
                <a:latin typeface="Arial MT"/>
                <a:cs typeface="Arial MT"/>
              </a:rPr>
              <a:t>90.000,00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76818" y="5725012"/>
          <a:ext cx="2940685" cy="4445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0575"/>
                <a:gridCol w="803910"/>
              </a:tblGrid>
              <a:tr h="144780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óa</a:t>
                      </a:r>
                      <a:r>
                        <a:rPr dirty="0" sz="80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3985">
                <a:tc>
                  <a:txBody>
                    <a:bodyPr/>
                    <a:lstStyle/>
                    <a:p>
                      <a:pPr marL="42037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 Suplementado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31559" y="6217655"/>
            <a:ext cx="574738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7995" marR="5080" indent="-45593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2°</a:t>
            </a:r>
            <a:r>
              <a:rPr dirty="0" sz="800" spc="3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decorrenles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c'a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i?resente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:,uplenJeoltJr.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serão</a:t>
            </a:r>
            <a:r>
              <a:rPr dirty="0" sz="80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65">
                <a:latin typeface="Arial MT"/>
                <a:cs typeface="Arial MT"/>
              </a:rPr>
              <a:t>43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1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”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4.320/64.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lncisG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774687" y="6552839"/>
            <a:ext cx="155448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8930" marR="5080" indent="-316865">
              <a:lnSpc>
                <a:spcPct val="14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35">
                <a:latin typeface="Arial MT"/>
                <a:cs typeface="Arial MT"/>
              </a:rPr>
              <a:t>Arrecadacáo</a:t>
            </a:r>
            <a:r>
              <a:rPr dirty="0" sz="800">
                <a:latin typeface="Arial MT"/>
                <a:cs typeface="Arial MT"/>
              </a:rPr>
              <a:t> ll!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-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91114" y="6887220"/>
            <a:ext cx="186817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5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/',nuladas</a:t>
            </a:r>
            <a:r>
              <a:rPr dirty="0" u="sng" sz="80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56638" y="6552838"/>
            <a:ext cx="62865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42500"/>
              </a:lnSpc>
              <a:spcBef>
                <a:spcPts val="100"/>
              </a:spcBef>
            </a:pPr>
            <a:r>
              <a:rPr dirty="0" sz="800" spc="-80">
                <a:latin typeface="Arial MT"/>
                <a:cs typeface="Arial MT"/>
              </a:rPr>
              <a:t>RS2S0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95">
                <a:solidFill>
                  <a:srgbClr val="3B3B3B"/>
                </a:solidFill>
                <a:latin typeface="Arial MT"/>
                <a:cs typeface="Arial MT"/>
              </a:rPr>
              <a:t>CO?.0?</a:t>
            </a:r>
            <a:r>
              <a:rPr dirty="0" sz="800" spc="5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S290.</a:t>
            </a:r>
            <a:r>
              <a:rPr dirty="0" sz="800" spc="-1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588326" y="7293934"/>
          <a:ext cx="6327775" cy="1457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4175"/>
                <a:gridCol w="316230"/>
                <a:gridCol w="1967230"/>
                <a:gridCol w="2962275"/>
                <a:gridCol w="622935"/>
              </a:tblGrid>
              <a:tr h="142875">
                <a:tc>
                  <a:txBody>
                    <a:bodyPr/>
                    <a:lstStyle/>
                    <a:p>
                      <a:pPr algn="ctr" marR="7048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algn="ctr" marR="717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2.759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GARANTIA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ASSIS”ÉNCIA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FARMAC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ÊUTICA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ÂMBIT^J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SUS.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i*Ü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95320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\1ATERIAL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DISTRIBU!CÃO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R..cursos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9705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6530">
                <a:tc gridSpan="5">
                  <a:txBody>
                    <a:bodyPr/>
                    <a:lstStyle/>
                    <a:p>
                      <a:pPr marL="33020">
                        <a:lnSpc>
                          <a:spcPts val="810"/>
                        </a:lnSpc>
                        <a:spcBef>
                          <a:spcPts val="480"/>
                        </a:spcBef>
                        <a:tabLst>
                          <a:tab pos="80200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2.837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MANiJTENCÃO.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ADMINI</a:t>
                      </a:r>
                      <a:r>
                        <a:rPr dirty="0" sz="75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STRACÃO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35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SAÚ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DE,'CONST/REFORMA*AMPt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4.4.9.0.51.0t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INSTALAR</a:t>
                      </a:r>
                      <a:r>
                        <a:rPr dirty="0" sz="7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ÕE*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marL="122872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Esta‹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2069"/>
                </a:tc>
              </a:tr>
              <a:tr h="16891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56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524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RJ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290.000,00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208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2113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290.000,00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009" y="1279792"/>
            <a:ext cx="6410815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102" y="502774"/>
            <a:ext cx="676104" cy="61247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96419" y="9642626"/>
            <a:ext cx="3015615" cy="0"/>
          </a:xfrm>
          <a:custGeom>
            <a:avLst/>
            <a:gdLst/>
            <a:ahLst/>
            <a:cxnLst/>
            <a:rect l="l" t="t" r="r" b="b"/>
            <a:pathLst>
              <a:path w="3015615" h="0">
                <a:moveTo>
                  <a:pt x="0" y="0"/>
                </a:moveTo>
                <a:lnTo>
                  <a:pt x="3015063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672894" y="9642626"/>
            <a:ext cx="469265" cy="0"/>
          </a:xfrm>
          <a:custGeom>
            <a:avLst/>
            <a:gdLst/>
            <a:ahLst/>
            <a:cxnLst/>
            <a:rect l="l" t="t" r="r" b="b"/>
            <a:pathLst>
              <a:path w="469264" h="0">
                <a:moveTo>
                  <a:pt x="0" y="0"/>
                </a:moveTo>
                <a:lnTo>
                  <a:pt x="469009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315499" y="9642626"/>
            <a:ext cx="2588895" cy="0"/>
          </a:xfrm>
          <a:custGeom>
            <a:avLst/>
            <a:gdLst/>
            <a:ahLst/>
            <a:cxnLst/>
            <a:rect l="l" t="t" r="r" b="b"/>
            <a:pathLst>
              <a:path w="2588895" h="0">
                <a:moveTo>
                  <a:pt x="0" y="0"/>
                </a:moveTo>
                <a:lnTo>
                  <a:pt x="2588691" y="0"/>
                </a:lnTo>
              </a:path>
            </a:pathLst>
          </a:custGeom>
          <a:ln w="9141">
            <a:solidFill>
              <a:srgbClr val="282B2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96789" y="9689857"/>
            <a:ext cx="258869" cy="5180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49455" y="377586"/>
            <a:ext cx="219900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í3E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 spc="-50">
                <a:latin typeface="Arial MT"/>
                <a:cs typeface="Arial MT"/>
              </a:rPr>
              <a:t>S</a:t>
            </a:r>
            <a:endParaRPr sz="1150">
              <a:latin typeface="Arial MT"/>
              <a:cs typeface="Arial MT"/>
            </a:endParaRPr>
          </a:p>
          <a:p>
            <a:pPr marL="12700" marR="1077595">
              <a:lnSpc>
                <a:spcPct val="1200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89535">
              <a:lnSpc>
                <a:spcPct val="100000"/>
              </a:lnSpc>
              <a:spcBef>
                <a:spcPts val="135"/>
              </a:spcBef>
            </a:pPr>
            <a:r>
              <a:rPr dirty="0"/>
              <a:t>•9'</a:t>
            </a:r>
            <a:r>
              <a:rPr dirty="0" baseline="9259" sz="900"/>
              <a:t>na</a:t>
            </a:r>
            <a:r>
              <a:rPr dirty="0" baseline="9259" sz="900" spc="-7"/>
              <a:t> </a:t>
            </a:r>
            <a:fld id="{81D60167-4931-47E6-BA6A-407CBD079E47}" type="slidenum">
              <a:rPr dirty="0" baseline="4629" sz="900" spc="-60"/>
              <a:t>2</a:t>
            </a:fld>
            <a:r>
              <a:rPr dirty="0" baseline="4629" sz="900"/>
              <a:t> de</a:t>
            </a:r>
            <a:r>
              <a:rPr dirty="0" baseline="4629" sz="900" spc="60"/>
              <a:t> </a:t>
            </a:r>
            <a:r>
              <a:rPr dirty="0" baseline="4629" sz="900" spc="-75"/>
              <a:t>2</a:t>
            </a:r>
            <a:endParaRPr baseline="4629" sz="900"/>
          </a:p>
        </p:txBody>
      </p:sp>
      <p:sp>
        <p:nvSpPr>
          <p:cNvPr id="9" name="object 9" descr=""/>
          <p:cNvSpPr txBox="1"/>
          <p:nvPr/>
        </p:nvSpPr>
        <p:spPr>
          <a:xfrm>
            <a:off x="3621313" y="383679"/>
            <a:ext cx="79565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415" sz="1725" spc="-22">
                <a:latin typeface="Arial MT"/>
                <a:cs typeface="Arial MT"/>
              </a:rPr>
              <a:t>ROPFÇI</a:t>
            </a:r>
            <a:r>
              <a:rPr dirty="0" sz="1150" spc="-15">
                <a:latin typeface="Arial MT"/>
                <a:cs typeface="Arial MT"/>
              </a:rPr>
              <a:t>ICA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4093" y="1351650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Artitjo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3º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20348" y="1351650"/>
            <a:ext cx="33064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em</a:t>
            </a:r>
            <a:r>
              <a:rPr dirty="0" sz="75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se</a:t>
            </a:r>
            <a:r>
              <a:rPr dirty="0" sz="750" spc="5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75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787157" y="2101242"/>
            <a:ext cx="94106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Gabinete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Prefeito,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70126" y="2101242"/>
            <a:ext cx="693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j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inho,</a:t>
            </a:r>
            <a:r>
              <a:rPr dirty="0" sz="7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2025-08-22T14:03:33Z</dcterms:created>
  <dcterms:modified xsi:type="dcterms:W3CDTF">2025-08-22T14:03:33Z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