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25"/>
              <a:t>Pagina</a:t>
            </a:r>
            <a:r>
              <a:rPr dirty="0"/>
              <a:t> </a:t>
            </a:r>
            <a:fld id="{81D60167-4931-47E6-BA6A-407CBD079E47}" type="slidenum">
              <a:rPr dirty="0"/>
              <a:t>#</a:t>
            </a:fld>
            <a:r>
              <a:rPr dirty="0" spc="-25"/>
              <a:t> </a:t>
            </a:r>
            <a:r>
              <a:rPr dirty="0" spc="-20">
                <a:solidFill>
                  <a:srgbClr val="161616"/>
                </a:solidFill>
              </a:rPr>
              <a:t>de</a:t>
            </a:r>
            <a:r>
              <a:rPr dirty="0" spc="-15">
                <a:solidFill>
                  <a:srgbClr val="161616"/>
                </a:solidFill>
              </a:rPr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25"/>
              <a:t>Pagina</a:t>
            </a:r>
            <a:r>
              <a:rPr dirty="0"/>
              <a:t> </a:t>
            </a:r>
            <a:fld id="{81D60167-4931-47E6-BA6A-407CBD079E47}" type="slidenum">
              <a:rPr dirty="0"/>
              <a:t>#</a:t>
            </a:fld>
            <a:r>
              <a:rPr dirty="0" spc="-25"/>
              <a:t> </a:t>
            </a:r>
            <a:r>
              <a:rPr dirty="0" spc="-20">
                <a:solidFill>
                  <a:srgbClr val="161616"/>
                </a:solidFill>
              </a:rPr>
              <a:t>de</a:t>
            </a:r>
            <a:r>
              <a:rPr dirty="0" spc="-15">
                <a:solidFill>
                  <a:srgbClr val="161616"/>
                </a:solidFill>
              </a:rPr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25"/>
              <a:t>Pagina</a:t>
            </a:r>
            <a:r>
              <a:rPr dirty="0"/>
              <a:t> </a:t>
            </a:r>
            <a:fld id="{81D60167-4931-47E6-BA6A-407CBD079E47}" type="slidenum">
              <a:rPr dirty="0"/>
              <a:t>#</a:t>
            </a:fld>
            <a:r>
              <a:rPr dirty="0" spc="-25"/>
              <a:t> </a:t>
            </a:r>
            <a:r>
              <a:rPr dirty="0" spc="-20">
                <a:solidFill>
                  <a:srgbClr val="161616"/>
                </a:solidFill>
              </a:rPr>
              <a:t>de</a:t>
            </a:r>
            <a:r>
              <a:rPr dirty="0" spc="-15">
                <a:solidFill>
                  <a:srgbClr val="161616"/>
                </a:solidFill>
              </a:rPr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25"/>
              <a:t>Pagina</a:t>
            </a:r>
            <a:r>
              <a:rPr dirty="0"/>
              <a:t> </a:t>
            </a:r>
            <a:fld id="{81D60167-4931-47E6-BA6A-407CBD079E47}" type="slidenum">
              <a:rPr dirty="0"/>
              <a:t>#</a:t>
            </a:fld>
            <a:r>
              <a:rPr dirty="0" spc="-25"/>
              <a:t> </a:t>
            </a:r>
            <a:r>
              <a:rPr dirty="0" spc="-20">
                <a:solidFill>
                  <a:srgbClr val="161616"/>
                </a:solidFill>
              </a:rPr>
              <a:t>de</a:t>
            </a:r>
            <a:r>
              <a:rPr dirty="0" spc="-15">
                <a:solidFill>
                  <a:srgbClr val="161616"/>
                </a:solidFill>
              </a:rPr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25"/>
              <a:t>Pagina</a:t>
            </a:r>
            <a:r>
              <a:rPr dirty="0"/>
              <a:t> </a:t>
            </a:r>
            <a:fld id="{81D60167-4931-47E6-BA6A-407CBD079E47}" type="slidenum">
              <a:rPr dirty="0"/>
              <a:t>#</a:t>
            </a:fld>
            <a:r>
              <a:rPr dirty="0" spc="-25"/>
              <a:t> </a:t>
            </a:r>
            <a:r>
              <a:rPr dirty="0" spc="-20">
                <a:solidFill>
                  <a:srgbClr val="161616"/>
                </a:solidFill>
              </a:rPr>
              <a:t>de</a:t>
            </a:r>
            <a:r>
              <a:rPr dirty="0" spc="-15">
                <a:solidFill>
                  <a:srgbClr val="161616"/>
                </a:solidFill>
              </a:rPr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413559" y="9614289"/>
            <a:ext cx="473075" cy="111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25"/>
              <a:t>Pagina</a:t>
            </a:r>
            <a:r>
              <a:rPr dirty="0"/>
              <a:t> </a:t>
            </a:r>
            <a:fld id="{81D60167-4931-47E6-BA6A-407CBD079E47}" type="slidenum">
              <a:rPr dirty="0"/>
              <a:t>#</a:t>
            </a:fld>
            <a:r>
              <a:rPr dirty="0" spc="-25"/>
              <a:t> </a:t>
            </a:r>
            <a:r>
              <a:rPr dirty="0" spc="-20">
                <a:solidFill>
                  <a:srgbClr val="161616"/>
                </a:solidFill>
              </a:rPr>
              <a:t>de</a:t>
            </a:r>
            <a:r>
              <a:rPr dirty="0" spc="-15">
                <a:solidFill>
                  <a:srgbClr val="161616"/>
                </a:solidFill>
              </a:rPr>
              <a:t> </a:t>
            </a:r>
            <a:r>
              <a:rPr dirty="0" spc="-50"/>
              <a:t>2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jpg"/><Relationship Id="rId4" Type="http://schemas.openxmlformats.org/officeDocument/2006/relationships/image" Target="../media/image3.jpg"/><Relationship Id="rId5" Type="http://schemas.openxmlformats.org/officeDocument/2006/relationships/image" Target="../media/image4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5.jpg"/><Relationship Id="rId3" Type="http://schemas.openxmlformats.org/officeDocument/2006/relationships/image" Target="../media/image6.jpg"/><Relationship Id="rId4" Type="http://schemas.openxmlformats.org/officeDocument/2006/relationships/image" Target="../media/image7.jpg"/><Relationship Id="rId5" Type="http://schemas.openxmlformats.org/officeDocument/2006/relationships/image" Target="../media/image8.jpg"/><Relationship Id="rId6" Type="http://schemas.openxmlformats.org/officeDocument/2006/relationships/image" Target="../media/image9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20783" y="390032"/>
            <a:ext cx="715696" cy="737404"/>
          </a:xfrm>
          <a:prstGeom prst="rect">
            <a:avLst/>
          </a:prstGeom>
        </p:spPr>
      </p:pic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508601" y="6776270"/>
          <a:ext cx="6477000" cy="28581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19785"/>
                <a:gridCol w="2708910"/>
                <a:gridCol w="2172335"/>
                <a:gridCol w="701675"/>
              </a:tblGrid>
              <a:tr h="143510">
                <a:tc>
                  <a:txBody>
                    <a:bodyPr/>
                    <a:lstStyle/>
                    <a:p>
                      <a:pPr marL="147955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01.06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Secretária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Atiministração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14922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2.802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9525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Uni</a:t>
                      </a:r>
                      <a:r>
                        <a:rPr dirty="0" sz="800" spc="-1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Jacie',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A'</a:t>
                      </a:r>
                      <a:r>
                        <a:rPr dirty="0" sz="4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!</a:t>
                      </a:r>
                      <a:r>
                        <a:rPr dirty="0" sz="80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i</a:t>
                      </a:r>
                      <a:r>
                        <a:rPr dirty="0" sz="800" spc="1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9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:u</a:t>
                      </a:r>
                      <a:r>
                        <a:rPr dirty="0" sz="800" spc="-9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iistra'i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7493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25">
                          <a:solidFill>
                            <a:srgbClr val="757575"/>
                          </a:solidFill>
                          <a:latin typeface="Arial MT"/>
                          <a:cs typeface="Arial MT"/>
                        </a:rPr>
                        <a:t>!:-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2560">
                <a:tc>
                  <a:txBody>
                    <a:bodyPr/>
                    <a:lstStyle/>
                    <a:p>
                      <a:pPr marL="15049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9779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6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OUI</a:t>
                      </a:r>
                      <a:r>
                        <a:rPr dirty="0" sz="800" spc="-60">
                          <a:latin typeface="Arial MT"/>
                          <a:cs typeface="Arial MT"/>
                        </a:rPr>
                        <a:t>TROS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0">
                          <a:latin typeface="Arial MT"/>
                          <a:cs typeface="Arial MT"/>
                        </a:rPr>
                        <a:t>fv1ATERlAlS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CONSUk1O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7810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náo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64769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65735">
                <a:tc>
                  <a:txBody>
                    <a:bodyPr/>
                    <a:lstStyle/>
                    <a:p>
                      <a:pPr marL="15367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4.4.9.0.E2.00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9779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baseline="3472" sz="1200" spc="-60"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baseline="3472" sz="1200" spc="209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04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472" sz="1200" spc="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MATEPIAL</a:t>
                      </a:r>
                      <a:r>
                        <a:rPr dirty="0" baseline="3472" sz="1200" spc="3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75">
                          <a:latin typeface="Arial MT"/>
                          <a:cs typeface="Arial MT"/>
                        </a:rPr>
                        <a:t>PERMAN</a:t>
                      </a:r>
                      <a:r>
                        <a:rPr dirty="0" baseline="3472" sz="1200" spc="-1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ATE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7810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irá</a:t>
                      </a:r>
                      <a:r>
                        <a:rPr dirty="0" sz="800" spc="-1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sz="800" spc="-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635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1.000.000,00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825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1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P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rojetc</a:t>
                      </a:r>
                      <a:r>
                        <a:rPr dirty="0" sz="800" spc="145">
                          <a:latin typeface="Arial MT"/>
                          <a:cs typeface="Arial MT"/>
                        </a:rPr>
                        <a:t> 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6604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1.500.000,00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08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1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660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1.500.000,00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65735">
                <a:tc>
                  <a:txBody>
                    <a:bodyPr/>
                    <a:lstStyle/>
                    <a:p>
                      <a:pPr marL="15367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01.08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hfunicipal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Obras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15303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1.036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Sistema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Esqoto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Ánua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Pluvial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15367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</a:t>
                      </a:r>
                      <a:r>
                        <a:rPr dirty="0" sz="80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‘</a:t>
                      </a:r>
                      <a:r>
                        <a:rPr dirty="0" sz="800" spc="10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97790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dirty="0" baseline="3472" sz="1200" spc="-30">
                          <a:latin typeface="Arial MT"/>
                          <a:cs typeface="Arial MT"/>
                        </a:rPr>
                        <a:t>UBRAS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472" sz="1200" spc="-5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INSTALA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ÕE</a:t>
                      </a:r>
                      <a:r>
                        <a:rPr dirty="0" baseline="3472" sz="1200" spc="-1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S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26669"/>
                </a:tc>
                <a:tc>
                  <a:txBody>
                    <a:bodyPr/>
                    <a:lstStyle/>
                    <a:p>
                      <a:pPr algn="r" marR="7810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5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Ü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eoiursos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5">
                          <a:solidFill>
                            <a:srgbClr val="545454"/>
                          </a:solidFill>
                          <a:latin typeface="Arial MT"/>
                          <a:cs typeface="Arial MT"/>
                        </a:rPr>
                        <a:t>Vü</a:t>
                      </a:r>
                      <a:r>
                        <a:rPr dirty="0" sz="800" spc="-135">
                          <a:solidFill>
                            <a:srgbClr val="54545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\cuIados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5969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800.000,00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62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905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fot‹JI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'to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140">
                          <a:latin typeface="Arial MT"/>
                          <a:cs typeface="Arial MT"/>
                        </a:rPr>
                        <a:t> 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algn="r" marR="61594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800.000,00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</a:tr>
              <a:tr h="1447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1430">
                        <a:lnSpc>
                          <a:spcPts val="869"/>
                        </a:lnSpc>
                        <a:spcBef>
                          <a:spcPts val="17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Tctal </a:t>
                      </a:r>
                      <a:r>
                        <a:rPr dirty="0" sz="800" spc="-100">
                          <a:latin typeface="Arial MT"/>
                          <a:cs typeface="Arial MT"/>
                        </a:rPr>
                        <a:t>rJa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Uni</a:t>
                      </a:r>
                      <a:r>
                        <a:rPr dirty="0" sz="800" spc="-14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dade</a:t>
                      </a:r>
                      <a:r>
                        <a:rPr dirty="0" sz="800" spc="2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r" marR="61594">
                        <a:lnSpc>
                          <a:spcPts val="869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800.000,00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</a:tr>
              <a:tr h="185420">
                <a:tc>
                  <a:txBody>
                    <a:bodyPr/>
                    <a:lstStyle/>
                    <a:p>
                      <a:pPr marL="15367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01.35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38100"/>
                </a:tc>
                <a:tc gridSpan="2"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Secretária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Defese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Civil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3810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1290">
                <a:tc>
                  <a:txBody>
                    <a:bodyPr/>
                    <a:lstStyle/>
                    <a:p>
                      <a:pPr marL="15811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2.018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 gridSpan="2">
                  <a:txBody>
                    <a:bodyPr/>
                    <a:lstStyle/>
                    <a:p>
                      <a:pPr marL="11112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80">
                          <a:latin typeface="Arial MT"/>
                          <a:cs typeface="Arial MT"/>
                        </a:rPr>
                        <a:t>#JANUTEN</a:t>
                      </a:r>
                      <a:r>
                        <a:rPr dirty="0" sz="800" spc="-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ÇÃO</a:t>
                      </a:r>
                      <a:r>
                        <a:rPr dirty="0" sz="800" spc="-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.</a:t>
                      </a:r>
                      <a:r>
                        <a:rPr dirty="0" sz="800" spc="-10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ADMINIST</a:t>
                      </a:r>
                      <a:r>
                        <a:rPr dirty="0" sz="800" spc="-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RACÃO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2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OF’EÜ•\ClOGt.4LIEACA?›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8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7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TUBOF</a:t>
                      </a:r>
                      <a:r>
                        <a:rPr dirty="0" sz="800" spc="-9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PETARIA</a:t>
                      </a:r>
                      <a:r>
                        <a:rPr dirty="0" sz="8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3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DEFESA</a:t>
                      </a:r>
                      <a:r>
                        <a:rPr dirty="0" sz="800" spc="75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CIVIL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1290">
                <a:tc>
                  <a:txBody>
                    <a:bodyPr/>
                    <a:lstStyle/>
                    <a:p>
                      <a:pPr marL="15684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3.3.9.0.35.ü5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 gridSpan="2"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110"/>
                        </a:spcBef>
                        <a:tabLst>
                          <a:tab pos="3190875" algn="l"/>
                        </a:tabLst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TE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RCEIROS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5">
                          <a:latin typeface="Arial MT"/>
                          <a:cs typeface="Arial MT"/>
                        </a:rPr>
                        <a:t>.PESSOA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JLJRÍD!Ü/\</a:t>
                      </a:r>
                      <a:r>
                        <a:rPr dirty="0" sz="80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ík?crirsos</a:t>
                      </a:r>
                      <a:r>
                        <a:rPr dirty="0" sz="800" spc="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Sa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651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33.000.00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59385">
                <a:tc>
                  <a:txBody>
                    <a:bodyPr/>
                    <a:lstStyle/>
                    <a:p>
                      <a:pPr marL="15684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4.4.9.0.52.iJ0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 gridSpan="2"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110"/>
                        </a:spcBef>
                        <a:tabLst>
                          <a:tab pos="3199130" algn="l"/>
                        </a:tabLst>
                      </a:pPr>
                      <a:r>
                        <a:rPr dirty="0" sz="800" spc="-40">
                          <a:latin typeface="Arial MT"/>
                          <a:cs typeface="Arial MT"/>
                        </a:rPr>
                        <a:t>EQUlPAtvfENTOS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90">
                          <a:latin typeface="Arial MT"/>
                          <a:cs typeface="Arial MT"/>
                        </a:rPr>
                        <a:t>MATO</a:t>
                      </a:r>
                      <a:r>
                        <a:rPr dirty="0" sz="800" spc="-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RIAL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PERMANEN1”E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3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f?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ecursns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lilJlJostos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Sa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905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612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1970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Tot</a:t>
                      </a:r>
                      <a:r>
                        <a:rPr dirty="0" sz="80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a'</a:t>
                      </a:r>
                      <a:r>
                        <a:rPr dirty="0" sz="800" spc="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9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‹</a:t>
                      </a:r>
                      <a:r>
                        <a:rPr dirty="0" sz="800" spc="-9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I</a:t>
                      </a:r>
                      <a:r>
                        <a:rPr dirty="0" sz="800" spc="-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sz="800" spc="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</a:t>
                      </a:r>
                      <a:r>
                        <a:rPr dirty="0" sz="80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to</a:t>
                      </a:r>
                      <a:r>
                        <a:rPr dirty="0" sz="800" spc="2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2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Ativióa</a:t>
                      </a:r>
                      <a:r>
                        <a:rPr dirty="0" sz="800" spc="-1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715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433.000,00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  <a:tr h="25272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28282B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272161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85">
                          <a:latin typeface="Arial MT"/>
                          <a:cs typeface="Arial MT"/>
                        </a:rPr>
                        <a:t>”i”o</a:t>
                      </a:r>
                      <a:r>
                        <a:rPr dirty="0" sz="800" spc="-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ta!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0">
                          <a:solidFill>
                            <a:srgbClr val="7C7C7C"/>
                          </a:solidFill>
                          <a:latin typeface="Arial MT"/>
                          <a:cs typeface="Arial MT"/>
                        </a:rPr>
                        <a:t>!</a:t>
                      </a:r>
                      <a:r>
                        <a:rPr dirty="0" sz="800" spc="-1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a</a:t>
                      </a:r>
                      <a:r>
                        <a:rPr dirty="0" sz="800" spc="-5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1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>
                    <a:lnB w="9525">
                      <a:solidFill>
                        <a:srgbClr val="28282B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461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d33.000,00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</a:tbl>
          </a:graphicData>
        </a:graphic>
      </p:graphicFrame>
      <p:sp>
        <p:nvSpPr>
          <p:cNvPr id="4" name="object 4" descr=""/>
          <p:cNvSpPr/>
          <p:nvPr/>
        </p:nvSpPr>
        <p:spPr>
          <a:xfrm>
            <a:off x="4598732" y="9639579"/>
            <a:ext cx="2308860" cy="0"/>
          </a:xfrm>
          <a:custGeom>
            <a:avLst/>
            <a:gdLst/>
            <a:ahLst/>
            <a:cxnLst/>
            <a:rect l="l" t="t" r="r" b="b"/>
            <a:pathLst>
              <a:path w="2308859" h="0">
                <a:moveTo>
                  <a:pt x="0" y="0"/>
                </a:moveTo>
                <a:lnTo>
                  <a:pt x="2308503" y="0"/>
                </a:lnTo>
              </a:path>
            </a:pathLst>
          </a:custGeom>
          <a:ln w="9141">
            <a:solidFill>
              <a:srgbClr val="28282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478146" y="1275221"/>
            <a:ext cx="6402070" cy="0"/>
          </a:xfrm>
          <a:custGeom>
            <a:avLst/>
            <a:gdLst/>
            <a:ahLst/>
            <a:cxnLst/>
            <a:rect l="l" t="t" r="r" b="b"/>
            <a:pathLst>
              <a:path w="6402070" h="0">
                <a:moveTo>
                  <a:pt x="0" y="0"/>
                </a:moveTo>
                <a:lnTo>
                  <a:pt x="6401680" y="0"/>
                </a:lnTo>
              </a:path>
            </a:pathLst>
          </a:custGeom>
          <a:ln w="9141">
            <a:solidFill>
              <a:srgbClr val="2B2F34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6" name="object 6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907398" y="6301454"/>
            <a:ext cx="612149" cy="76178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005926" y="9686810"/>
            <a:ext cx="255823" cy="51801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910445" y="6130815"/>
            <a:ext cx="676104" cy="73131"/>
          </a:xfrm>
          <a:prstGeom prst="rect">
            <a:avLst/>
          </a:prstGeom>
        </p:spPr>
      </p:pic>
      <p:sp>
        <p:nvSpPr>
          <p:cNvPr id="9" name="object 9" descr=""/>
          <p:cNvSpPr txBox="1"/>
          <p:nvPr/>
        </p:nvSpPr>
        <p:spPr>
          <a:xfrm>
            <a:off x="1392092" y="319943"/>
            <a:ext cx="3052445" cy="5480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100"/>
              </a:spcBef>
            </a:pPr>
            <a:r>
              <a:rPr dirty="0" sz="1100" b="1">
                <a:latin typeface="Arial"/>
                <a:cs typeface="Arial"/>
              </a:rPr>
              <a:t>PREFEITURA</a:t>
            </a:r>
            <a:r>
              <a:rPr dirty="0" sz="1100" spc="2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MUNICIPAL</a:t>
            </a:r>
            <a:r>
              <a:rPr dirty="0" sz="1100" spc="20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114" b="1">
                <a:latin typeface="Arial"/>
                <a:cs typeface="Arial"/>
              </a:rPr>
              <a:t> </a:t>
            </a:r>
            <a:r>
              <a:rPr dirty="0" sz="1100">
                <a:latin typeface="Arial MT"/>
                <a:cs typeface="Arial MT"/>
              </a:rPr>
              <a:t>SEROPE</a:t>
            </a:r>
            <a:r>
              <a:rPr dirty="0" sz="1100" spc="-185">
                <a:latin typeface="Arial MT"/>
                <a:cs typeface="Arial MT"/>
              </a:rPr>
              <a:t> </a:t>
            </a:r>
            <a:r>
              <a:rPr dirty="0" sz="1100" spc="-20">
                <a:latin typeface="Arial MT"/>
                <a:cs typeface="Arial MT"/>
              </a:rPr>
              <a:t>DICA</a:t>
            </a:r>
            <a:endParaRPr sz="1100">
              <a:latin typeface="Arial MT"/>
              <a:cs typeface="Arial MT"/>
            </a:endParaRPr>
          </a:p>
          <a:p>
            <a:pPr marL="12700" marR="1934210">
              <a:lnSpc>
                <a:spcPct val="120000"/>
              </a:lnSpc>
              <a:spcBef>
                <a:spcPts val="490"/>
              </a:spcBef>
            </a:pPr>
            <a:r>
              <a:rPr dirty="0" sz="800">
                <a:latin typeface="Arial MT"/>
                <a:cs typeface="Arial MT"/>
              </a:rPr>
              <a:t>Rua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Maria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 spc="-20">
                <a:latin typeface="Arial MT"/>
                <a:cs typeface="Arial MT"/>
              </a:rPr>
              <a:t> Fazenda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6454616" y="9630915"/>
            <a:ext cx="421640" cy="139065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550">
                <a:latin typeface="Arial MT"/>
                <a:cs typeface="Arial MT"/>
              </a:rPr>
              <a:t>zgina</a:t>
            </a:r>
            <a:r>
              <a:rPr dirty="0" sz="550" spc="45">
                <a:latin typeface="Arial MT"/>
                <a:cs typeface="Arial MT"/>
              </a:rPr>
              <a:t> </a:t>
            </a:r>
            <a:fld id="{81D60167-4931-47E6-BA6A-407CBD079E47}" type="slidenum">
              <a:rPr dirty="0" sz="550">
                <a:solidFill>
                  <a:srgbClr val="0A0A0A"/>
                </a:solidFill>
                <a:latin typeface="Arial MT"/>
                <a:cs typeface="Arial MT"/>
              </a:rPr>
              <a:t>1</a:t>
            </a:fld>
            <a:r>
              <a:rPr dirty="0" sz="550" spc="2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550">
                <a:solidFill>
                  <a:srgbClr val="343434"/>
                </a:solidFill>
                <a:latin typeface="Arial MT"/>
                <a:cs typeface="Arial MT"/>
              </a:rPr>
              <a:t>de</a:t>
            </a:r>
            <a:r>
              <a:rPr dirty="0" sz="550" spc="5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2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011612" y="1500705"/>
            <a:ext cx="2835275" cy="6775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13919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Arial MT"/>
                <a:cs typeface="Arial MT"/>
              </a:rPr>
              <a:t>Decreto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N°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2653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31313"/>
                </a:solidFill>
                <a:latin typeface="Arial MT"/>
                <a:cs typeface="Arial MT"/>
              </a:rPr>
              <a:t>de</a:t>
            </a:r>
            <a:r>
              <a:rPr dirty="0" sz="800" spc="-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F1F1F"/>
                </a:solidFill>
                <a:latin typeface="Arial MT"/>
                <a:cs typeface="Arial MT"/>
              </a:rPr>
              <a:t>4</a:t>
            </a:r>
            <a:r>
              <a:rPr dirty="0" sz="800" spc="33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9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junho.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75"/>
              </a:spcBef>
            </a:pPr>
            <a:endParaRPr sz="800">
              <a:latin typeface="Arial MT"/>
              <a:cs typeface="Arial MT"/>
            </a:endParaRPr>
          </a:p>
          <a:p>
            <a:pPr marL="16510" marR="37465" indent="-4445">
              <a:lnSpc>
                <a:spcPts val="890"/>
              </a:lnSpc>
              <a:tabLst>
                <a:tab pos="302895" algn="l"/>
              </a:tabLst>
            </a:pPr>
            <a:r>
              <a:rPr dirty="0" sz="800" spc="-90">
                <a:solidFill>
                  <a:srgbClr val="262626"/>
                </a:solidFill>
                <a:latin typeface="Arial MT"/>
                <a:cs typeface="Arial MT"/>
              </a:rPr>
              <a:t>OUre</a:t>
            </a:r>
            <a:r>
              <a:rPr dirty="0" sz="800" spc="4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cr*r!ilc</a:t>
            </a:r>
            <a:r>
              <a:rPr dirty="0" sz="800" spc="1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suplrcentar</a:t>
            </a:r>
            <a:r>
              <a:rPr dirty="0" sz="800" spc="9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no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070707"/>
                </a:solidFill>
                <a:latin typeface="Arial MT"/>
                <a:cs typeface="Arial MT"/>
              </a:rPr>
              <a:t>valor</a:t>
            </a:r>
            <a:r>
              <a:rPr dirty="0" sz="800" spc="30">
                <a:solidFill>
                  <a:srgbClr val="070707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total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üe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RS3.000.000,00.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para </a:t>
            </a:r>
            <a:r>
              <a:rPr dirty="0" sz="800" spc="-10">
                <a:solidFill>
                  <a:srgbClr val="333333"/>
                </a:solidFill>
                <a:latin typeface="Arial MT"/>
                <a:cs typeface="Arial MT"/>
              </a:rPr>
              <a:t>fil's</a:t>
            </a:r>
            <a:r>
              <a:rPr dirty="0" sz="800">
                <a:solidFill>
                  <a:srgbClr val="333333"/>
                </a:solidFill>
                <a:latin typeface="Arial MT"/>
                <a:cs typeface="Arial MT"/>
              </a:rPr>
              <a:t>	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33333"/>
                </a:solidFill>
                <a:latin typeface="Arial MT"/>
                <a:cs typeface="Arial MT"/>
              </a:rPr>
              <a:t>se</a:t>
            </a:r>
            <a:r>
              <a:rPr dirty="0" sz="800" spc="-15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0C0C0C"/>
                </a:solidFill>
                <a:latin typeface="Arial MT"/>
                <a:cs typeface="Arial MT"/>
              </a:rPr>
              <a:t>esçeci(ica</a:t>
            </a:r>
            <a:r>
              <a:rPr dirty="0" sz="800" spc="2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0F0F0F"/>
                </a:solidFill>
                <a:latin typeface="Arial MT"/>
                <a:cs typeface="Arial MT"/>
              </a:rPr>
              <a:t>da</a:t>
            </a:r>
            <a:r>
              <a:rPr dirty="0" sz="800" spc="-4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outras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61161" y="2655566"/>
            <a:ext cx="6214745" cy="9277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050" marR="5080" indent="788035">
              <a:lnSpc>
                <a:spcPct val="140000"/>
              </a:lnSpc>
              <a:spcBef>
                <a:spcPts val="100"/>
              </a:spcBef>
            </a:pPr>
            <a:r>
              <a:rPr dirty="0" sz="800" spc="-70">
                <a:latin typeface="Arial MT"/>
                <a:cs typeface="Arial MT"/>
              </a:rPr>
              <a:t>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PREFEITO </a:t>
            </a:r>
            <a:r>
              <a:rPr dirty="0" sz="800" spc="-55">
                <a:latin typeface="Arial MT"/>
                <a:cs typeface="Arial MT"/>
              </a:rPr>
              <a:t>L1UNICIPAL.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nu </a:t>
            </a:r>
            <a:r>
              <a:rPr dirty="0" sz="800" spc="-10">
                <a:solidFill>
                  <a:srgbClr val="111111"/>
                </a:solidFill>
                <a:latin typeface="Arial MT"/>
                <a:cs typeface="Arial MT"/>
              </a:rPr>
              <a:t>uso</a:t>
            </a:r>
            <a:r>
              <a:rPr dirty="0" sz="800" spc="-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suas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atribriiçoes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legais.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80">
                <a:solidFill>
                  <a:srgbClr val="424242"/>
                </a:solidFill>
                <a:latin typeface="Arial MT"/>
                <a:cs typeface="Arial MT"/>
              </a:rPr>
              <a:t>r.‹+</a:t>
            </a:r>
            <a:r>
              <a:rPr dirty="0" sz="800" spc="-11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istitUrioi4ais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A0A0A"/>
                </a:solidFill>
                <a:latin typeface="Arial MT"/>
                <a:cs typeface="Arial MT"/>
              </a:rPr>
              <a:t>e</a:t>
            </a:r>
            <a:r>
              <a:rPr dirty="0" sz="800" spc="-2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acordo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030303"/>
                </a:solidFill>
                <a:latin typeface="Arial MT"/>
                <a:cs typeface="Arial MT"/>
              </a:rPr>
              <a:t>com</a:t>
            </a:r>
            <a:r>
              <a:rPr dirty="0" sz="800" spc="5">
                <a:solidFill>
                  <a:srgbClr val="030303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F3F3F"/>
                </a:solidFill>
                <a:latin typeface="Arial MT"/>
                <a:cs typeface="Arial MT"/>
              </a:rPr>
              <a:t>o</a:t>
            </a:r>
            <a:r>
              <a:rPr dirty="0" sz="800" spc="-2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que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010101"/>
                </a:solidFill>
                <a:latin typeface="Arial MT"/>
                <a:cs typeface="Arial MT"/>
              </a:rPr>
              <a:t>lhe </a:t>
            </a:r>
            <a:r>
              <a:rPr dirty="0" sz="800" spc="-25">
                <a:latin typeface="Arial MT"/>
                <a:cs typeface="Arial MT"/>
              </a:rPr>
              <a:t>confere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A0A0A"/>
                </a:solidFill>
                <a:latin typeface="Arial MT"/>
                <a:cs typeface="Arial MT"/>
              </a:rPr>
              <a:t>o</a:t>
            </a:r>
            <a:r>
              <a:rPr dirty="0" sz="800" spc="-2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art.</a:t>
            </a:r>
            <a:r>
              <a:rPr dirty="0" sz="800">
                <a:latin typeface="Arial MT"/>
                <a:cs typeface="Arial MT"/>
              </a:rPr>
              <a:t> 8º</a:t>
            </a:r>
            <a:r>
              <a:rPr dirty="0" sz="800" spc="16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 spc="-10">
                <a:latin typeface="Arial MT"/>
                <a:cs typeface="Arial MT"/>
              </a:rPr>
              <a:t> LEI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N°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823/20*3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da‘</a:t>
            </a:r>
            <a:r>
              <a:rPr dirty="0" sz="800" spc="-10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ida</a:t>
            </a:r>
            <a:r>
              <a:rPr dirty="0" sz="800" spc="19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21/12/2023,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publicada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11111"/>
                </a:solidFill>
                <a:latin typeface="Arial MT"/>
                <a:cs typeface="Arial MT"/>
              </a:rPr>
              <a:t>em</a:t>
            </a:r>
            <a:r>
              <a:rPr dirty="0" sz="800" spc="18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21/12/20ü3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75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sng" sz="800">
                <a:uFill>
                  <a:solidFill>
                    <a:srgbClr val="1C1F1F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00" spc="-45">
                <a:uFill>
                  <a:solidFill>
                    <a:srgbClr val="1C1F1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1C1F1F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-45">
                <a:uFill>
                  <a:solidFill>
                    <a:srgbClr val="1C1F1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1C1F1F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800" spc="-40">
                <a:uFill>
                  <a:solidFill>
                    <a:srgbClr val="1C1F1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1C1F1F"/>
                  </a:solidFill>
                </a:uFill>
                <a:latin typeface="Arial MT"/>
                <a:cs typeface="Arial MT"/>
              </a:rPr>
              <a:t>R</a:t>
            </a:r>
            <a:r>
              <a:rPr dirty="0" u="sng" sz="800" spc="-15">
                <a:uFill>
                  <a:solidFill>
                    <a:srgbClr val="1C1F1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1C1F1F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-30">
                <a:uFill>
                  <a:solidFill>
                    <a:srgbClr val="1C1F1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1C1F1F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800" spc="5">
                <a:uFill>
                  <a:solidFill>
                    <a:srgbClr val="1C1F1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25">
                <a:uFill>
                  <a:solidFill>
                    <a:srgbClr val="1C1F1F"/>
                  </a:solidFill>
                </a:uFill>
                <a:latin typeface="Arial MT"/>
                <a:cs typeface="Arial MT"/>
              </a:rPr>
              <a:t>A: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75"/>
              </a:spcBef>
            </a:pPr>
            <a:endParaRPr sz="800">
              <a:latin typeface="Arial MT"/>
              <a:cs typeface="Arial MT"/>
            </a:endParaRPr>
          </a:p>
          <a:p>
            <a:pPr marL="318770">
              <a:lnSpc>
                <a:spcPct val="100000"/>
              </a:lnSpc>
              <a:spcBef>
                <a:spcPts val="5"/>
              </a:spcBef>
            </a:pPr>
            <a:r>
              <a:rPr dirty="0" sz="800" spc="-25">
                <a:latin typeface="Arial MT"/>
                <a:cs typeface="Arial MT"/>
              </a:rPr>
              <a:t>Artigo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F0F0F"/>
                </a:solidFill>
                <a:latin typeface="Arial MT"/>
                <a:cs typeface="Arial MT"/>
              </a:rPr>
              <a:t>-</a:t>
            </a:r>
            <a:r>
              <a:rPr dirty="0" sz="800" spc="2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!'ica</a:t>
            </a:r>
            <a:r>
              <a:rPr dirty="0" sz="800" spc="-25">
                <a:latin typeface="Arial MT"/>
                <a:cs typeface="Arial MT"/>
              </a:rPr>
              <a:t> aberto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crédito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suplementar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seguintes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dotaçr›es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515478" y="4299730"/>
            <a:ext cx="1875155" cy="375285"/>
          </a:xfrm>
          <a:prstGeom prst="rect">
            <a:avLst/>
          </a:prstGeom>
        </p:spPr>
        <p:txBody>
          <a:bodyPr wrap="square" lIns="0" tIns="501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dirty="0" u="sng" sz="800">
                <a:uFill>
                  <a:solidFill>
                    <a:srgbClr val="1C1F1F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800" spc="65">
                <a:uFill>
                  <a:solidFill>
                    <a:srgbClr val="1C1F1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uFill>
                  <a:solidFill>
                    <a:srgbClr val="1C1F1F"/>
                  </a:solidFill>
                </a:uFill>
                <a:latin typeface="Arial MT"/>
                <a:cs typeface="Arial MT"/>
              </a:rPr>
              <a:t>õupIemer.tadas</a:t>
            </a:r>
            <a:endParaRPr sz="800">
              <a:latin typeface="Arial MT"/>
              <a:cs typeface="Arial MT"/>
            </a:endParaRPr>
          </a:p>
          <a:p>
            <a:pPr marL="62230">
              <a:lnSpc>
                <a:spcPct val="100000"/>
              </a:lnSpc>
              <a:spcBef>
                <a:spcPts val="355"/>
              </a:spcBef>
            </a:pPr>
            <a:r>
              <a:rPr dirty="0" sz="950">
                <a:latin typeface="Arial MT"/>
                <a:cs typeface="Arial MT"/>
              </a:rPr>
              <a:t>FUNDC</a:t>
            </a:r>
            <a:r>
              <a:rPr dirty="0" sz="950" spc="3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6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10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SAÚDE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404274" y="4614868"/>
            <a:ext cx="5133340" cy="379095"/>
          </a:xfrm>
          <a:prstGeom prst="rect">
            <a:avLst/>
          </a:prstGeom>
        </p:spPr>
        <p:txBody>
          <a:bodyPr wrap="square" lIns="0" tIns="673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dirty="0" sz="800">
                <a:latin typeface="Arial MT"/>
                <a:cs typeface="Arial MT"/>
              </a:rPr>
              <a:t>Fundo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f¥lunicipai</a:t>
            </a:r>
            <a:r>
              <a:rPr dirty="0" sz="800" spc="7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 </a:t>
            </a:r>
            <a:r>
              <a:rPr dirty="0" sz="800" spc="-10">
                <a:latin typeface="Arial MT"/>
                <a:cs typeface="Arial MT"/>
              </a:rPr>
              <a:t>Saúde</a:t>
            </a:r>
            <a:endParaRPr sz="80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430"/>
              </a:spcBef>
            </a:pPr>
            <a:r>
              <a:rPr dirty="0" sz="800" spc="-40">
                <a:latin typeface="Arial MT"/>
                <a:cs typeface="Arial MT"/>
              </a:rPr>
              <a:t>MANUTENCÃO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75757"/>
                </a:solidFill>
                <a:latin typeface="Arial MT"/>
                <a:cs typeface="Arial MT"/>
              </a:rPr>
              <a:t>/</a:t>
            </a:r>
            <a:r>
              <a:rPr dirty="0" sz="800" spc="-20">
                <a:solidFill>
                  <a:srgbClr val="575757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OPERA</a:t>
            </a:r>
            <a:r>
              <a:rPr dirty="0" sz="800" spc="33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IONALIZACÃO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UNIDADES</a:t>
            </a:r>
            <a:r>
              <a:rPr dirty="0" sz="800" spc="7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 </a:t>
            </a:r>
            <a:r>
              <a:rPr dirty="0" sz="800" spc="-75">
                <a:latin typeface="Arial MT"/>
                <a:cs typeface="Arial MT"/>
              </a:rPr>
              <a:t>SAÜI</a:t>
            </a:r>
            <a:r>
              <a:rPr dirty="0" sz="800" spc="-75">
                <a:solidFill>
                  <a:srgbClr val="494949"/>
                </a:solidFill>
                <a:latin typeface="Arial MT"/>
                <a:cs typeface="Arial MT"/>
              </a:rPr>
              <a:t>U</a:t>
            </a:r>
            <a:r>
              <a:rPr dirty="0" sz="800" spc="-75">
                <a:solidFill>
                  <a:srgbClr val="5B5B5B"/>
                </a:solidFill>
                <a:latin typeface="Arial MT"/>
                <a:cs typeface="Arial MT"/>
              </a:rPr>
              <a:t>Ú</a:t>
            </a:r>
            <a:r>
              <a:rPr dirty="0" sz="800" spc="20">
                <a:solidFill>
                  <a:srgbClr val="5B5B5B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797979"/>
                </a:solidFill>
                <a:latin typeface="Arial MT"/>
                <a:cs typeface="Arial MT"/>
              </a:rPr>
              <a:t>’</a:t>
            </a:r>
            <a:r>
              <a:rPr dirty="0" sz="800" spc="-40">
                <a:solidFill>
                  <a:srgbClr val="797979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CEMES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94949"/>
                </a:solidFill>
                <a:latin typeface="Arial MT"/>
                <a:cs typeface="Arial MT"/>
              </a:rPr>
              <a:t>/</a:t>
            </a:r>
            <a:r>
              <a:rPr dirty="0" sz="800" spc="5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SAMU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192/SAÚDE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MENTAL/UPA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637822" y="4614868"/>
            <a:ext cx="582930" cy="546735"/>
          </a:xfrm>
          <a:prstGeom prst="rect">
            <a:avLst/>
          </a:prstGeom>
        </p:spPr>
        <p:txBody>
          <a:bodyPr wrap="square" lIns="0" tIns="673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dirty="0" sz="800" spc="-10">
                <a:latin typeface="Arial MT"/>
                <a:cs typeface="Arial MT"/>
              </a:rPr>
              <a:t>05.22</a:t>
            </a:r>
            <a:endParaRPr sz="80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430"/>
              </a:spcBef>
            </a:pPr>
            <a:r>
              <a:rPr dirty="0" sz="800" spc="-10">
                <a:latin typeface="Arial MT"/>
                <a:cs typeface="Arial MT"/>
              </a:rPr>
              <a:t>2.133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60"/>
              </a:spcBef>
            </a:pPr>
            <a:r>
              <a:rPr dirty="0" sz="800" spc="-30">
                <a:latin typeface="Arial MT"/>
                <a:cs typeface="Arial MT"/>
              </a:rPr>
              <a:t>3.1.9.0.11.01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419997" y="5014040"/>
            <a:ext cx="250507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50">
                <a:latin typeface="Arial MT"/>
                <a:cs typeface="Arial MT"/>
              </a:rPr>
              <a:t>DENCIMENTOS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 </a:t>
            </a:r>
            <a:r>
              <a:rPr dirty="0" sz="800" spc="-65">
                <a:latin typeface="Arial MT"/>
                <a:cs typeface="Arial MT"/>
              </a:rPr>
              <a:t>\*Af?</a:t>
            </a:r>
            <a:r>
              <a:rPr dirty="0" sz="800" spc="-100">
                <a:latin typeface="Arial MT"/>
                <a:cs typeface="Arial MT"/>
              </a:rPr>
              <a:t> </a:t>
            </a:r>
            <a:r>
              <a:rPr dirty="0" sz="800" spc="-75">
                <a:latin typeface="Arial MT"/>
                <a:cs typeface="Arial MT"/>
              </a:rPr>
              <a:t>Üü.GENS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FIXAS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PESSOA</a:t>
            </a:r>
            <a:r>
              <a:rPr dirty="0" sz="800" spc="70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t'.</a:t>
            </a:r>
            <a:r>
              <a:rPr dirty="0" sz="800" spc="-40">
                <a:solidFill>
                  <a:srgbClr val="1F1F1F"/>
                </a:solidFill>
                <a:latin typeface="Arial MT"/>
                <a:cs typeface="Arial MT"/>
              </a:rPr>
              <a:t>I*,*IL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4023277" y="4971382"/>
            <a:ext cx="2124710" cy="6838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240" marR="5080" indent="472440">
              <a:lnSpc>
                <a:spcPct val="135000"/>
              </a:lnSpc>
              <a:spcBef>
                <a:spcPts val="100"/>
              </a:spcBef>
            </a:pPr>
            <a:r>
              <a:rPr dirty="0" sz="800" spc="-45">
                <a:solidFill>
                  <a:srgbClr val="383838"/>
                </a:solidFill>
                <a:latin typeface="Arial MT"/>
                <a:cs typeface="Arial MT"/>
              </a:rPr>
              <a:t>SUS</a:t>
            </a:r>
            <a:r>
              <a:rPr dirty="0" sz="800" spc="1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MenrllenCão</a:t>
            </a:r>
            <a:r>
              <a:rPr dirty="0" sz="800" spc="75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ASPS</a:t>
            </a:r>
            <a:r>
              <a:rPr dirty="0" sz="800">
                <a:latin typeface="Arial MT"/>
                <a:cs typeface="Arial MT"/>
              </a:rPr>
              <a:t> -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Governo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080808"/>
                </a:solidFill>
                <a:latin typeface="Arial MT"/>
                <a:cs typeface="Arial MT"/>
              </a:rPr>
              <a:t>I</a:t>
            </a:r>
            <a:r>
              <a:rPr dirty="0" sz="80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Projeto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F1F1F"/>
                </a:solidFill>
                <a:latin typeface="Arial MT"/>
                <a:cs typeface="Arial MT"/>
              </a:rPr>
              <a:t>/</a:t>
            </a:r>
            <a:r>
              <a:rPr dirty="0" sz="800" spc="2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Atividade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05"/>
              </a:spcBef>
            </a:pP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da </a:t>
            </a:r>
            <a:r>
              <a:rPr dirty="0" sz="800">
                <a:latin typeface="Arial MT"/>
                <a:cs typeface="Arial MT"/>
              </a:rPr>
              <a:t>Unidade</a:t>
            </a:r>
            <a:r>
              <a:rPr dirty="0" sz="800" spc="2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  <a:p>
            <a:pPr marL="401320">
              <a:lnSpc>
                <a:spcPct val="100000"/>
              </a:lnSpc>
              <a:spcBef>
                <a:spcPts val="265"/>
              </a:spcBef>
            </a:pPr>
            <a:r>
              <a:rPr dirty="0" sz="800">
                <a:latin typeface="Arial MT"/>
                <a:cs typeface="Arial MT"/>
              </a:rPr>
              <a:t>Valur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Suplementado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6262894" y="4971382"/>
            <a:ext cx="582930" cy="683895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34"/>
              </a:spcBef>
            </a:pPr>
            <a:r>
              <a:rPr dirty="0" sz="800" spc="-30">
                <a:latin typeface="Arial MT"/>
                <a:cs typeface="Arial MT"/>
              </a:rPr>
              <a:t>3.000.000.00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dirty="0" sz="800" spc="-30">
                <a:latin typeface="Arial MT"/>
                <a:cs typeface="Arial MT"/>
              </a:rPr>
              <a:t>3.000.000,00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05"/>
              </a:spcBef>
            </a:pPr>
            <a:r>
              <a:rPr dirty="0" sz="800" spc="-30">
                <a:latin typeface="Arial MT"/>
                <a:cs typeface="Arial MT"/>
              </a:rPr>
              <a:t>3.000.000,00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265"/>
              </a:spcBef>
            </a:pPr>
            <a:r>
              <a:rPr dirty="0" sz="800" spc="-30">
                <a:latin typeface="Arial MT"/>
                <a:cs typeface="Arial MT"/>
              </a:rPr>
              <a:t>3.000.000,00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508869" y="5684408"/>
            <a:ext cx="6245860" cy="10731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915035" marR="55880" indent="-449580">
              <a:lnSpc>
                <a:spcPct val="112500"/>
              </a:lnSpc>
              <a:spcBef>
                <a:spcPts val="100"/>
              </a:spcBef>
              <a:tabLst>
                <a:tab pos="4067810" algn="l"/>
              </a:tabLst>
            </a:pPr>
            <a:r>
              <a:rPr dirty="0" sz="800" spc="-60">
                <a:latin typeface="Arial MT"/>
                <a:cs typeface="Arial MT"/>
              </a:rPr>
              <a:t>Artigo.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2º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despesas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decorrentes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90">
                <a:latin typeface="Arial MT"/>
                <a:cs typeface="Arial MT"/>
              </a:rPr>
              <a:t>ela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abertura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de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presr'nte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crerJit‹›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‹rt|</a:t>
            </a:r>
            <a:r>
              <a:rPr dirty="0" sz="800" spc="-10">
                <a:solidFill>
                  <a:srgbClr val="383838"/>
                </a:solidFill>
                <a:latin typeface="Arial MT"/>
                <a:cs typeface="Arial MT"/>
              </a:rPr>
              <a:t>›Ir</a:t>
            </a:r>
            <a:r>
              <a:rPr dirty="0" sz="800" spc="-10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D2D2D"/>
                </a:solidFill>
                <a:latin typeface="Arial MT"/>
                <a:cs typeface="Arial MT"/>
              </a:rPr>
              <a:t>rr!:i</a:t>
            </a:r>
            <a:r>
              <a:rPr dirty="0" sz="800" spc="-9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B3B3B"/>
                </a:solidFill>
                <a:latin typeface="Arial MT"/>
                <a:cs typeface="Arial MT"/>
              </a:rPr>
              <a:t>'</a:t>
            </a:r>
            <a:r>
              <a:rPr dirty="0" sz="800" spc="21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43434"/>
                </a:solidFill>
                <a:latin typeface="Arial MT"/>
                <a:cs typeface="Arial MT"/>
              </a:rPr>
              <a:t>'i</a:t>
            </a:r>
            <a:r>
              <a:rPr dirty="0" sz="800">
                <a:solidFill>
                  <a:srgbClr val="343434"/>
                </a:solidFill>
                <a:latin typeface="Arial MT"/>
                <a:cs typeface="Arial MT"/>
              </a:rPr>
              <a:t>	</a:t>
            </a:r>
            <a:r>
              <a:rPr dirty="0" sz="800" spc="-20">
                <a:solidFill>
                  <a:srgbClr val="0F0F0F"/>
                </a:solidFill>
                <a:latin typeface="Arial MT"/>
                <a:cs typeface="Arial MT"/>
              </a:rPr>
              <a:t>r‘rüo </a:t>
            </a:r>
            <a:r>
              <a:rPr dirty="0" sz="800" spc="-25">
                <a:latin typeface="Arial MT"/>
                <a:cs typeface="Arial MT"/>
              </a:rPr>
              <a:t>cobertas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0A0A0A"/>
                </a:solidFill>
                <a:latin typeface="Arial MT"/>
                <a:cs typeface="Arial MT"/>
              </a:rPr>
              <a:t>com </a:t>
            </a:r>
            <a:r>
              <a:rPr dirty="0" sz="800" spc="-25">
                <a:latin typeface="Arial MT"/>
                <a:cs typeface="Arial MT"/>
              </a:rPr>
              <a:t>recursos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que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trata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baseline="6944" sz="1200" spc="-135">
                <a:latin typeface="Arial MT"/>
                <a:cs typeface="Arial MT"/>
              </a:rPr>
              <a:t>4fs</a:t>
            </a:r>
            <a:r>
              <a:rPr dirty="0" baseline="6944" sz="1200" spc="7">
                <a:latin typeface="Arial MT"/>
                <a:cs typeface="Arial MT"/>
              </a:rPr>
              <a:t> </a:t>
            </a:r>
            <a:r>
              <a:rPr dirty="0" baseline="6944" sz="1200" spc="-15">
                <a:latin typeface="Arial MT"/>
                <a:cs typeface="Arial MT"/>
              </a:rPr>
              <a:t>par</a:t>
            </a:r>
            <a:r>
              <a:rPr dirty="0" sz="800" spc="-10">
                <a:latin typeface="Arial MT"/>
                <a:cs typeface="Arial MT"/>
              </a:rPr>
              <a:t>^9</a:t>
            </a:r>
            <a:r>
              <a:rPr dirty="0" baseline="6944" sz="1200" spc="-15">
                <a:latin typeface="Arial MT"/>
                <a:cs typeface="Arial MT"/>
              </a:rPr>
              <a:t>rafo</a:t>
            </a:r>
            <a:r>
              <a:rPr dirty="0" baseline="6944" sz="1200" spc="-135">
                <a:latin typeface="Arial MT"/>
                <a:cs typeface="Arial MT"/>
              </a:rPr>
              <a:t> </a:t>
            </a:r>
            <a:r>
              <a:rPr dirty="0" baseline="6944" sz="1200">
                <a:latin typeface="Arial MT"/>
                <a:cs typeface="Arial MT"/>
              </a:rPr>
              <a:t>1°</a:t>
            </a:r>
            <a:r>
              <a:rPr dirty="0" baseline="6944" sz="1200" spc="-89">
                <a:latin typeface="Arial MT"/>
                <a:cs typeface="Arial MT"/>
              </a:rPr>
              <a:t> da</a:t>
            </a:r>
            <a:r>
              <a:rPr dirty="0" baseline="6944" sz="1200" spc="-15">
                <a:latin typeface="Arial MT"/>
                <a:cs typeface="Arial MT"/>
              </a:rPr>
              <a:t> Lei</a:t>
            </a:r>
            <a:r>
              <a:rPr dirty="0" baseline="6944" sz="1200" spc="-67">
                <a:latin typeface="Arial MT"/>
                <a:cs typeface="Arial MT"/>
              </a:rPr>
              <a:t> </a:t>
            </a:r>
            <a:r>
              <a:rPr dirty="0" baseline="6944" sz="1200" spc="-37">
                <a:latin typeface="Arial MT"/>
                <a:cs typeface="Arial MT"/>
              </a:rPr>
              <a:t>Federal</a:t>
            </a:r>
            <a:r>
              <a:rPr dirty="0" baseline="6944" sz="1200" spc="-30">
                <a:latin typeface="Arial MT"/>
                <a:cs typeface="Arial MT"/>
              </a:rPr>
              <a:t> </a:t>
            </a:r>
            <a:r>
              <a:rPr dirty="0" baseline="6944" sz="1200">
                <a:latin typeface="Arial MT"/>
                <a:cs typeface="Arial MT"/>
              </a:rPr>
              <a:t>N°</a:t>
            </a:r>
            <a:r>
              <a:rPr dirty="0" baseline="6944" sz="1200" spc="-44">
                <a:latin typeface="Arial MT"/>
                <a:cs typeface="Arial MT"/>
              </a:rPr>
              <a:t> 4.320/64.</a:t>
            </a:r>
            <a:r>
              <a:rPr dirty="0" baseline="6944" sz="1200" spc="7">
                <a:latin typeface="Arial MT"/>
                <a:cs typeface="Arial MT"/>
              </a:rPr>
              <a:t> </a:t>
            </a:r>
            <a:r>
              <a:rPr dirty="0" baseline="6944" sz="1200" spc="-15">
                <a:latin typeface="Arial MT"/>
                <a:cs typeface="Arial MT"/>
              </a:rPr>
              <a:t>Inciso</a:t>
            </a:r>
            <a:r>
              <a:rPr dirty="0" baseline="6944" sz="1200" spc="60">
                <a:latin typeface="Arial MT"/>
                <a:cs typeface="Arial MT"/>
              </a:rPr>
              <a:t> </a:t>
            </a:r>
            <a:r>
              <a:rPr dirty="0" baseline="6944" sz="1200" spc="-37">
                <a:solidFill>
                  <a:srgbClr val="181818"/>
                </a:solidFill>
                <a:latin typeface="Arial MT"/>
                <a:cs typeface="Arial MT"/>
              </a:rPr>
              <a:t>\</a:t>
            </a:r>
            <a:r>
              <a:rPr dirty="0" baseline="6944" sz="1200" spc="-37">
                <a:solidFill>
                  <a:srgbClr val="464646"/>
                </a:solidFill>
                <a:latin typeface="Arial MT"/>
                <a:cs typeface="Arial MT"/>
              </a:rPr>
              <a:t>!</a:t>
            </a:r>
            <a:r>
              <a:rPr dirty="0" baseline="6944" sz="1200" spc="-37">
                <a:solidFill>
                  <a:srgbClr val="4F4F4F"/>
                </a:solidFill>
                <a:latin typeface="Arial MT"/>
                <a:cs typeface="Arial MT"/>
              </a:rPr>
              <a:t>I</a:t>
            </a:r>
            <a:endParaRPr baseline="6944" sz="1200">
              <a:latin typeface="Arial MT"/>
              <a:cs typeface="Arial MT"/>
            </a:endParaRPr>
          </a:p>
          <a:p>
            <a:pPr marL="1625600" marR="3399790" indent="-316865">
              <a:lnSpc>
                <a:spcPct val="142500"/>
              </a:lnSpc>
              <a:spcBef>
                <a:spcPts val="600"/>
              </a:spcBef>
            </a:pPr>
            <a:r>
              <a:rPr dirty="0" sz="800" spc="-20">
                <a:latin typeface="Arial MT"/>
                <a:cs typeface="Arial MT"/>
              </a:rPr>
              <a:t>Inciso: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ll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Excesso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31313"/>
                </a:solidFill>
                <a:latin typeface="Arial MT"/>
                <a:cs typeface="Arial MT"/>
              </a:rPr>
              <a:t>de</a:t>
            </a:r>
            <a:r>
              <a:rPr dirty="0" sz="800" spc="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Arrecadação</a:t>
            </a:r>
            <a:r>
              <a:rPr dirty="0" sz="800">
                <a:latin typeface="Arial MT"/>
                <a:cs typeface="Arial MT"/>
              </a:rPr>
              <a:t> III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Anulação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Dotação</a:t>
            </a:r>
            <a:endParaRPr sz="800">
              <a:latin typeface="Arial MT"/>
              <a:cs typeface="Arial MT"/>
            </a:endParaRPr>
          </a:p>
          <a:p>
            <a:pPr marL="25400">
              <a:lnSpc>
                <a:spcPct val="100000"/>
              </a:lnSpc>
              <a:spcBef>
                <a:spcPts val="285"/>
              </a:spcBef>
            </a:pPr>
            <a:r>
              <a:rPr dirty="0" u="sng" sz="800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800" spc="70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800" spc="500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75565">
              <a:lnSpc>
                <a:spcPct val="100000"/>
              </a:lnSpc>
              <a:spcBef>
                <a:spcPts val="430"/>
              </a:spcBef>
            </a:pPr>
            <a:r>
              <a:rPr dirty="0" sz="900">
                <a:latin typeface="Arial MT"/>
                <a:cs typeface="Arial MT"/>
              </a:rPr>
              <a:t>PREFEITURA</a:t>
            </a:r>
            <a:r>
              <a:rPr dirty="0" sz="900" spc="38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MUNICIPAL</a:t>
            </a:r>
            <a:r>
              <a:rPr dirty="0" sz="900" spc="254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DE</a:t>
            </a:r>
            <a:r>
              <a:rPr dirty="0" sz="900" spc="165">
                <a:latin typeface="Arial MT"/>
                <a:cs typeface="Arial MT"/>
              </a:rPr>
              <a:t> </a:t>
            </a:r>
            <a:r>
              <a:rPr dirty="0" sz="900" spc="-10">
                <a:latin typeface="Arial MT"/>
                <a:cs typeface="Arial MT"/>
              </a:rPr>
              <a:t>SEROPEDICA</a:t>
            </a:r>
            <a:endParaRPr sz="9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514692" y="9609108"/>
            <a:ext cx="661035" cy="0"/>
          </a:xfrm>
          <a:custGeom>
            <a:avLst/>
            <a:gdLst/>
            <a:ahLst/>
            <a:cxnLst/>
            <a:rect l="l" t="t" r="r" b="b"/>
            <a:pathLst>
              <a:path w="661035" h="0">
                <a:moveTo>
                  <a:pt x="0" y="0"/>
                </a:moveTo>
                <a:lnTo>
                  <a:pt x="660877" y="0"/>
                </a:lnTo>
              </a:path>
            </a:pathLst>
          </a:custGeom>
          <a:ln w="9141">
            <a:solidFill>
              <a:srgbClr val="23232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1367436" y="9606061"/>
            <a:ext cx="1203325" cy="0"/>
          </a:xfrm>
          <a:custGeom>
            <a:avLst/>
            <a:gdLst/>
            <a:ahLst/>
            <a:cxnLst/>
            <a:rect l="l" t="t" r="r" b="b"/>
            <a:pathLst>
              <a:path w="1203325" h="0">
                <a:moveTo>
                  <a:pt x="0" y="0"/>
                </a:moveTo>
                <a:lnTo>
                  <a:pt x="1202979" y="0"/>
                </a:lnTo>
              </a:path>
            </a:pathLst>
          </a:custGeom>
          <a:ln w="9141">
            <a:solidFill>
              <a:srgbClr val="23232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4699233" y="9599967"/>
            <a:ext cx="2217420" cy="0"/>
          </a:xfrm>
          <a:custGeom>
            <a:avLst/>
            <a:gdLst/>
            <a:ahLst/>
            <a:cxnLst/>
            <a:rect l="l" t="t" r="r" b="b"/>
            <a:pathLst>
              <a:path w="2217420" h="0">
                <a:moveTo>
                  <a:pt x="0" y="0"/>
                </a:moveTo>
                <a:lnTo>
                  <a:pt x="2217137" y="0"/>
                </a:lnTo>
              </a:path>
            </a:pathLst>
          </a:custGeom>
          <a:ln w="9141">
            <a:solidFill>
              <a:srgbClr val="232328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5" name="object 5" descr=""/>
          <p:cNvGrpSpPr/>
          <p:nvPr/>
        </p:nvGrpSpPr>
        <p:grpSpPr>
          <a:xfrm>
            <a:off x="2789694" y="6731099"/>
            <a:ext cx="530225" cy="9525"/>
            <a:chOff x="2789694" y="6731099"/>
            <a:chExt cx="530225" cy="9525"/>
          </a:xfrm>
        </p:grpSpPr>
        <p:sp>
          <p:nvSpPr>
            <p:cNvPr id="6" name="object 6" descr=""/>
            <p:cNvSpPr/>
            <p:nvPr/>
          </p:nvSpPr>
          <p:spPr>
            <a:xfrm>
              <a:off x="3018107" y="6735669"/>
              <a:ext cx="301625" cy="0"/>
            </a:xfrm>
            <a:custGeom>
              <a:avLst/>
              <a:gdLst/>
              <a:ahLst/>
              <a:cxnLst/>
              <a:rect l="l" t="t" r="r" b="b"/>
              <a:pathLst>
                <a:path w="301625" h="0">
                  <a:moveTo>
                    <a:pt x="0" y="0"/>
                  </a:moveTo>
                  <a:lnTo>
                    <a:pt x="301506" y="0"/>
                  </a:lnTo>
                </a:path>
              </a:pathLst>
            </a:custGeom>
            <a:ln w="9141">
              <a:solidFill>
                <a:srgbClr val="34383B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2789694" y="6735669"/>
              <a:ext cx="192405" cy="0"/>
            </a:xfrm>
            <a:custGeom>
              <a:avLst/>
              <a:gdLst/>
              <a:ahLst/>
              <a:cxnLst/>
              <a:rect l="l" t="t" r="r" b="b"/>
              <a:pathLst>
                <a:path w="192405" h="0">
                  <a:moveTo>
                    <a:pt x="0" y="0"/>
                  </a:moveTo>
                  <a:lnTo>
                    <a:pt x="191867" y="0"/>
                  </a:lnTo>
                </a:path>
              </a:pathLst>
            </a:custGeom>
            <a:ln w="9141">
              <a:solidFill>
                <a:srgbClr val="34383B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" name="object 8" descr=""/>
          <p:cNvSpPr/>
          <p:nvPr/>
        </p:nvSpPr>
        <p:spPr>
          <a:xfrm>
            <a:off x="5335747" y="1250845"/>
            <a:ext cx="1550670" cy="0"/>
          </a:xfrm>
          <a:custGeom>
            <a:avLst/>
            <a:gdLst/>
            <a:ahLst/>
            <a:cxnLst/>
            <a:rect l="l" t="t" r="r" b="b"/>
            <a:pathLst>
              <a:path w="1550670" h="0">
                <a:moveTo>
                  <a:pt x="0" y="0"/>
                </a:moveTo>
                <a:lnTo>
                  <a:pt x="1550169" y="0"/>
                </a:lnTo>
              </a:path>
            </a:pathLst>
          </a:custGeom>
          <a:ln w="9141">
            <a:solidFill>
              <a:srgbClr val="2F2F3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/>
          <p:nvPr/>
        </p:nvSpPr>
        <p:spPr>
          <a:xfrm>
            <a:off x="4449502" y="1247797"/>
            <a:ext cx="786130" cy="0"/>
          </a:xfrm>
          <a:custGeom>
            <a:avLst/>
            <a:gdLst/>
            <a:ahLst/>
            <a:cxnLst/>
            <a:rect l="l" t="t" r="r" b="b"/>
            <a:pathLst>
              <a:path w="786129" h="0">
                <a:moveTo>
                  <a:pt x="0" y="0"/>
                </a:moveTo>
                <a:lnTo>
                  <a:pt x="785743" y="0"/>
                </a:lnTo>
              </a:path>
            </a:pathLst>
          </a:custGeom>
          <a:ln w="9141">
            <a:solidFill>
              <a:srgbClr val="2F2F34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10" name="object 10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5147" y="737403"/>
            <a:ext cx="599967" cy="341278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69478" y="9607585"/>
            <a:ext cx="3517573" cy="94460"/>
          </a:xfrm>
          <a:prstGeom prst="rect">
            <a:avLst/>
          </a:prstGeom>
        </p:spPr>
      </p:pic>
      <p:pic>
        <p:nvPicPr>
          <p:cNvPr id="12" name="object 12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88287" y="469257"/>
            <a:ext cx="383735" cy="255958"/>
          </a:xfrm>
          <a:prstGeom prst="rect">
            <a:avLst/>
          </a:prstGeom>
        </p:spPr>
      </p:pic>
      <p:pic>
        <p:nvPicPr>
          <p:cNvPr id="13" name="object 13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861881" y="5469588"/>
            <a:ext cx="3864762" cy="106649"/>
          </a:xfrm>
          <a:prstGeom prst="rect">
            <a:avLst/>
          </a:prstGeom>
        </p:spPr>
      </p:pic>
      <p:pic>
        <p:nvPicPr>
          <p:cNvPr id="14" name="object 14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817103" y="6210040"/>
            <a:ext cx="1815128" cy="539341"/>
          </a:xfrm>
          <a:prstGeom prst="rect">
            <a:avLst/>
          </a:prstGeom>
        </p:spPr>
      </p:pic>
      <p:sp>
        <p:nvSpPr>
          <p:cNvPr id="15" name="object 15" descr=""/>
          <p:cNvSpPr txBox="1"/>
          <p:nvPr/>
        </p:nvSpPr>
        <p:spPr>
          <a:xfrm>
            <a:off x="1352848" y="338227"/>
            <a:ext cx="3049905" cy="5422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>
                <a:latin typeface="Arial MT"/>
                <a:cs typeface="Arial MT"/>
              </a:rPr>
              <a:t>PREFEITURA</a:t>
            </a:r>
            <a:r>
              <a:rPr dirty="0" sz="1100" spc="17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MUNICIP.AI.</a:t>
            </a:r>
            <a:r>
              <a:rPr dirty="0" sz="1100" spc="1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S*'.</a:t>
            </a:r>
            <a:r>
              <a:rPr dirty="0" sz="1100" spc="44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GPF’^'CA</a:t>
            </a:r>
            <a:endParaRPr sz="11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660"/>
              </a:spcBef>
            </a:pPr>
            <a:r>
              <a:rPr dirty="0" sz="800" spc="-10">
                <a:latin typeface="Arial MT"/>
                <a:cs typeface="Arial MT"/>
              </a:rPr>
              <a:t>Rua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Maria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endParaRPr sz="800">
              <a:latin typeface="Arial MT"/>
              <a:cs typeface="Arial MT"/>
            </a:endParaRPr>
          </a:p>
          <a:p>
            <a:pPr marL="17145">
              <a:lnSpc>
                <a:spcPct val="100000"/>
              </a:lnSpc>
              <a:spcBef>
                <a:spcPts val="165"/>
              </a:spcBef>
            </a:pPr>
            <a:r>
              <a:rPr dirty="0" sz="800">
                <a:latin typeface="Arial MT"/>
                <a:cs typeface="Arial MT"/>
              </a:rPr>
              <a:t>*azenda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25"/>
              <a:t>Pagina</a:t>
            </a:r>
            <a:r>
              <a:rPr dirty="0"/>
              <a:t> </a:t>
            </a:r>
            <a:fld id="{81D60167-4931-47E6-BA6A-407CBD079E47}" type="slidenum">
              <a:rPr dirty="0"/>
              <a:t>2</a:t>
            </a:fld>
            <a:r>
              <a:rPr dirty="0" spc="-25"/>
              <a:t> </a:t>
            </a:r>
            <a:r>
              <a:rPr dirty="0" spc="-20">
                <a:solidFill>
                  <a:srgbClr val="161616"/>
                </a:solidFill>
              </a:rPr>
              <a:t>de</a:t>
            </a:r>
            <a:r>
              <a:rPr dirty="0" spc="-15">
                <a:solidFill>
                  <a:srgbClr val="161616"/>
                </a:solidFill>
              </a:rPr>
              <a:t> </a:t>
            </a:r>
            <a:r>
              <a:rPr dirty="0" spc="-50"/>
              <a:t>2</a:t>
            </a:r>
          </a:p>
        </p:txBody>
      </p:sp>
      <p:sp>
        <p:nvSpPr>
          <p:cNvPr id="16" name="object 16" descr=""/>
          <p:cNvSpPr txBox="1"/>
          <p:nvPr/>
        </p:nvSpPr>
        <p:spPr>
          <a:xfrm>
            <a:off x="512432" y="2012057"/>
            <a:ext cx="2592070" cy="370205"/>
          </a:xfrm>
          <a:prstGeom prst="rect">
            <a:avLst/>
          </a:prstGeom>
        </p:spPr>
        <p:txBody>
          <a:bodyPr wrap="square" lIns="0" tIns="527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15"/>
              </a:spcBef>
            </a:pPr>
            <a:r>
              <a:rPr dirty="0" u="sng" sz="800">
                <a:uFill>
                  <a:solidFill>
                    <a:srgbClr val="1C1C1F"/>
                  </a:solidFill>
                </a:uFill>
                <a:latin typeface="Arial MT"/>
                <a:cs typeface="Arial MT"/>
              </a:rPr>
              <a:t>Dotaçóes</a:t>
            </a:r>
            <a:r>
              <a:rPr dirty="0" u="sng" sz="800" spc="30">
                <a:uFill>
                  <a:solidFill>
                    <a:srgbClr val="1C1C1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uFill>
                  <a:solidFill>
                    <a:srgbClr val="1C1C1F"/>
                  </a:solidFill>
                </a:uFill>
                <a:latin typeface="Arial MT"/>
                <a:cs typeface="Arial MT"/>
              </a:rPr>
              <a:t>Unulaoau</a:t>
            </a:r>
            <a:r>
              <a:rPr dirty="0" u="sng" sz="800" spc="500">
                <a:uFill>
                  <a:solidFill>
                    <a:srgbClr val="1C1C1F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62865">
              <a:lnSpc>
                <a:spcPct val="100000"/>
              </a:lnSpc>
              <a:spcBef>
                <a:spcPts val="355"/>
              </a:spcBef>
            </a:pPr>
            <a:r>
              <a:rPr dirty="0" sz="900">
                <a:latin typeface="Arial MT"/>
                <a:cs typeface="Arial MT"/>
              </a:rPr>
              <a:t>PREFEI1”URA</a:t>
            </a:r>
            <a:r>
              <a:rPr dirty="0" sz="900" spc="22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h1UNlClPAL</a:t>
            </a:r>
            <a:r>
              <a:rPr dirty="0" sz="900" spc="12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DE</a:t>
            </a:r>
            <a:r>
              <a:rPr dirty="0" sz="900" spc="70">
                <a:latin typeface="Arial MT"/>
                <a:cs typeface="Arial MT"/>
              </a:rPr>
              <a:t> </a:t>
            </a:r>
            <a:r>
              <a:rPr dirty="0" sz="900" spc="-10">
                <a:latin typeface="Arial MT"/>
                <a:cs typeface="Arial MT"/>
              </a:rPr>
              <a:t>SEROPEDICA</a:t>
            </a:r>
            <a:endParaRPr sz="900">
              <a:latin typeface="Arial MT"/>
              <a:cs typeface="Arial MT"/>
            </a:endParaRPr>
          </a:p>
        </p:txBody>
      </p:sp>
      <p:graphicFrame>
        <p:nvGraphicFramePr>
          <p:cNvPr id="17" name="object 17" descr=""/>
          <p:cNvGraphicFramePr>
            <a:graphicFrameLocks noGrp="1"/>
          </p:cNvGraphicFramePr>
          <p:nvPr/>
        </p:nvGraphicFramePr>
        <p:xfrm>
          <a:off x="615777" y="2397551"/>
          <a:ext cx="6335395" cy="29749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9770"/>
                <a:gridCol w="2570480"/>
                <a:gridCol w="2323465"/>
                <a:gridCol w="666114"/>
              </a:tblGrid>
              <a:tr h="141605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01.36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Secretária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Munic:'pal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50">
                          <a:latin typeface="Arial MT"/>
                          <a:cs typeface="Arial MT"/>
                        </a:rPr>
                        <a:t>dE-</a:t>
                      </a:r>
                      <a:r>
                        <a:rPr dirty="0" sz="80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Agronegócios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2.074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45">
                          <a:latin typeface="Arial MT"/>
                          <a:cs typeface="Arial MT"/>
                        </a:rPr>
                        <a:t>Pi</a:t>
                      </a:r>
                      <a:r>
                        <a:rPr dirty="0" sz="800" spc="-11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0">
                          <a:latin typeface="Arial MT"/>
                          <a:cs typeface="Arial MT"/>
                        </a:rPr>
                        <a:t>oduCão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distribrJ'cáo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sementes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8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mudas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3.3.9.0.30.ü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4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iVIATERIAIS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</a:t>
                      </a:r>
                      <a:r>
                        <a:rPr dirty="0" sz="80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MO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313055">
                        <a:lnSpc>
                          <a:spcPct val="100000"/>
                        </a:lnSpc>
                        <a:spcBef>
                          <a:spcPts val="125"/>
                        </a:spcBef>
                        <a:tabLst>
                          <a:tab pos="625475" algn="l"/>
                        </a:tabLst>
                      </a:pPr>
                      <a:r>
                        <a:rPr dirty="0" sz="800">
                          <a:solidFill>
                            <a:srgbClr val="5B5B5B"/>
                          </a:solidFill>
                          <a:latin typeface="Arial MT"/>
                          <a:cs typeface="Arial MT"/>
                        </a:rPr>
                        <a:t>”</a:t>
                      </a:r>
                      <a:r>
                        <a:rPr dirty="0" sz="800" spc="270">
                          <a:solidFill>
                            <a:srgbClr val="5B5B5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""</a:t>
                      </a:r>
                      <a:r>
                        <a:rPr dirty="0" sz="80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R</a:t>
                      </a:r>
                      <a:r>
                        <a:rPr dirty="0" sz="800" spc="1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rursos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3556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25.000.00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6446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3.3.9.0.??.DO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80">
                          <a:latin typeface="Arial MT"/>
                          <a:cs typeface="Arial MT"/>
                        </a:rPr>
                        <a:t>f.MATERIAL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DISTRIBU!GÃO</a:t>
                      </a:r>
                      <a:r>
                        <a:rPr dirty="0" sz="800" spc="1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GRATUITA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62547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4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O\imos</a:t>
                      </a:r>
                      <a:r>
                        <a:rPr dirty="0" sz="80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32384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77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5621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de›</a:t>
                      </a:r>
                      <a:r>
                        <a:rPr dirty="0" sz="800" spc="1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/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3365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80.000,00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  <a:tr h="174625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2.091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Desenvolvimento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Extensõc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Rural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UUTROS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 CONSUMO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62547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2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2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35.00000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  <a:tr h="165735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55">
                          <a:latin typeface="Arial MT"/>
                          <a:cs typeface="Arial MT"/>
                        </a:rPr>
                        <a:t>EQUIPAME!NTOS</a:t>
                      </a:r>
                      <a:r>
                        <a:rPr dirty="0" sz="80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PERMANENTF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62547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4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nâo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33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5303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311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70180">
                <a:tc>
                  <a:txBody>
                    <a:bodyPr/>
                    <a:lstStyle/>
                    <a:p>
                      <a:pPr marL="3873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2.504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Fortalecimento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Dinamiza?áo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Aqricultura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Familiar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4064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3.3.9.0.35.03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10489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4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Ü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ONSUMO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685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5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2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Sa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35.000.00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65735">
                <a:tc>
                  <a:txBody>
                    <a:bodyPr/>
                    <a:lstStyle/>
                    <a:p>
                      <a:pPr marL="4064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4.4.9.0.?2.00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40"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800" spc="1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PERMANENT</a:t>
                      </a:r>
                      <a:r>
                        <a:rPr dirty="0" sz="800" spc="-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679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3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Sa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32.000.00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720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5303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 </a:t>
                      </a:r>
                      <a:r>
                        <a:rPr dirty="0" sz="80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2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45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67.000,00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73355">
                <a:tc>
                  <a:txBody>
                    <a:bodyPr/>
                    <a:lstStyle/>
                    <a:p>
                      <a:pPr marL="4191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2.507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Aci</a:t>
                      </a:r>
                      <a:r>
                        <a:rPr dirty="0" sz="800" spc="-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icultura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4064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3.3.9.0.?0.03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13664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4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CONSUMO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679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Imoostos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Sa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6fii.000,00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5938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Projetc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-5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Ativiclade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65.000,00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843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'“otal </a:t>
                      </a:r>
                      <a:r>
                        <a:rPr dirty="0" sz="80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2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1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267.000,00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  <a:tr h="1358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824865">
                        <a:lnSpc>
                          <a:spcPts val="869"/>
                        </a:lnSpc>
                        <a:spcBef>
                          <a:spcPts val="10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Valor Total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ts val="869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3.000.000,00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2025-08-22T14:01:01Z</dcterms:created>
  <dcterms:modified xsi:type="dcterms:W3CDTF">2025-08-22T14:01:01Z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2024-06-05T00:00:00Z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2025-08-22T00:00:00Z</vt:filetime>
  </property>
  <property fmtid="{D5CDD505-2E9C-101B-9397-08002B2CF9AE}" pid="5" name="Producer">
    <vt:lpwstr>Scanner System Image Conversion</vt:lpwstr>
  </property>
</Properties>
</file>