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9417" y="551529"/>
            <a:ext cx="676104" cy="612472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392871" y="9671574"/>
            <a:ext cx="3051810" cy="9525"/>
            <a:chOff x="392871" y="9671574"/>
            <a:chExt cx="3051810" cy="9525"/>
          </a:xfrm>
        </p:grpSpPr>
        <p:sp>
          <p:nvSpPr>
            <p:cNvPr id="4" name="object 4" descr=""/>
            <p:cNvSpPr/>
            <p:nvPr/>
          </p:nvSpPr>
          <p:spPr>
            <a:xfrm>
              <a:off x="392871" y="9676145"/>
              <a:ext cx="2759710" cy="0"/>
            </a:xfrm>
            <a:custGeom>
              <a:avLst/>
              <a:gdLst/>
              <a:ahLst/>
              <a:cxnLst/>
              <a:rect l="l" t="t" r="r" b="b"/>
              <a:pathLst>
                <a:path w="2759710" h="0">
                  <a:moveTo>
                    <a:pt x="0" y="0"/>
                  </a:moveTo>
                  <a:lnTo>
                    <a:pt x="2759240" y="0"/>
                  </a:lnTo>
                </a:path>
              </a:pathLst>
            </a:custGeom>
            <a:ln w="9141">
              <a:solidFill>
                <a:srgbClr val="2F34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167338" y="9676145"/>
              <a:ext cx="277495" cy="0"/>
            </a:xfrm>
            <a:custGeom>
              <a:avLst/>
              <a:gdLst/>
              <a:ahLst/>
              <a:cxnLst/>
              <a:rect l="l" t="t" r="r" b="b"/>
              <a:pathLst>
                <a:path w="277495" h="0">
                  <a:moveTo>
                    <a:pt x="0" y="0"/>
                  </a:moveTo>
                  <a:lnTo>
                    <a:pt x="277142" y="0"/>
                  </a:lnTo>
                </a:path>
              </a:pathLst>
            </a:custGeom>
            <a:ln w="9141">
              <a:solidFill>
                <a:srgbClr val="2F343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3557164" y="9673098"/>
            <a:ext cx="3243580" cy="0"/>
          </a:xfrm>
          <a:custGeom>
            <a:avLst/>
            <a:gdLst/>
            <a:ahLst/>
            <a:cxnLst/>
            <a:rect l="l" t="t" r="r" b="b"/>
            <a:pathLst>
              <a:path w="3243579" h="0">
                <a:moveTo>
                  <a:pt x="0" y="0"/>
                </a:moveTo>
                <a:lnTo>
                  <a:pt x="3243477" y="0"/>
                </a:lnTo>
              </a:path>
            </a:pathLst>
          </a:custGeom>
          <a:ln w="9141">
            <a:solidFill>
              <a:srgbClr val="2F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59371" y="1339211"/>
            <a:ext cx="6398895" cy="0"/>
          </a:xfrm>
          <a:custGeom>
            <a:avLst/>
            <a:gdLst/>
            <a:ahLst/>
            <a:cxnLst/>
            <a:rect l="l" t="t" r="r" b="b"/>
            <a:pathLst>
              <a:path w="6398895" h="0">
                <a:moveTo>
                  <a:pt x="0" y="0"/>
                </a:moveTo>
                <a:lnTo>
                  <a:pt x="6398635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97760" y="6865172"/>
            <a:ext cx="682195" cy="24681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82567" y="371491"/>
            <a:ext cx="3047365" cy="544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8495">
              <a:lnSpc>
                <a:spcPct val="125299"/>
              </a:lnSpc>
              <a:spcBef>
                <a:spcPts val="445"/>
              </a:spcBef>
            </a:pPr>
            <a:r>
              <a:rPr dirty="0" sz="750" spc="10">
                <a:latin typeface="Arial MT"/>
                <a:cs typeface="Arial MT"/>
              </a:rPr>
              <a:t>Rua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Maria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Lourenço,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031981" y="1552506"/>
            <a:ext cx="17094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2654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5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junto,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07030" y="1979104"/>
            <a:ext cx="2802255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4604" marR="5080" indent="-2540">
              <a:lnSpc>
                <a:spcPts val="910"/>
              </a:lnSpc>
              <a:spcBef>
                <a:spcPts val="170"/>
              </a:spcBef>
            </a:pPr>
            <a:r>
              <a:rPr dirty="0" sz="800" spc="-25">
                <a:latin typeface="Arial MT"/>
                <a:cs typeface="Arial MT"/>
              </a:rPr>
              <a:t>A*'re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‹: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35">
                <a:latin typeface="Arial MT"/>
                <a:cs typeface="Arial MT"/>
              </a:rPr>
              <a:t>RS5.000.000,00,</a:t>
            </a:r>
            <a:r>
              <a:rPr dirty="0" sz="800" spc="-20">
                <a:latin typeface="Arial MT"/>
                <a:cs typeface="Arial MT"/>
              </a:rPr>
              <a:t> para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fls”: </a:t>
            </a:r>
            <a:r>
              <a:rPr dirty="0" sz="800" spc="-10">
                <a:latin typeface="Arial MT"/>
                <a:cs typeface="Arial MT"/>
              </a:rPr>
              <a:t>nue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esp</a:t>
            </a:r>
            <a:r>
              <a:rPr dirty="0" sz="800" spc="-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°cifíca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8477" y="2704320"/>
            <a:ext cx="6223635" cy="929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8035">
              <a:lnSpc>
                <a:spcPct val="140000"/>
              </a:lnSpc>
              <a:spcBef>
                <a:spcPts val="100"/>
              </a:spcBef>
            </a:pPr>
            <a:r>
              <a:rPr dirty="0" sz="800" spc="-70">
                <a:latin typeface="Arial MT"/>
                <a:cs typeface="Arial MT"/>
              </a:rPr>
              <a:t>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</a:t>
            </a:r>
            <a:r>
              <a:rPr dirty="0" sz="800" spc="-25">
                <a:latin typeface="Arial MT"/>
                <a:cs typeface="Arial MT"/>
              </a:rPr>
              <a:t> MUNICIPAL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nu</a:t>
            </a:r>
            <a:r>
              <a:rPr dirty="0" sz="80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uso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atriz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i‹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r</a:t>
            </a:r>
            <a:r>
              <a:rPr dirty="0" sz="800" spc="459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's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le..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u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is.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‹:oinstitucionais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81.\/2023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ôatada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prih'.sada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end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21,’12.*20f/J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3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25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-</a:t>
            </a:r>
            <a:r>
              <a:rPr dirty="0" u="sng" sz="800" spc="-215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F</a:t>
            </a:r>
            <a:r>
              <a:rPr dirty="0" u="sng" sz="800" spc="7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1945">
              <a:lnSpc>
                <a:spcPct val="100000"/>
              </a:lnSpc>
            </a:pPr>
            <a:r>
              <a:rPr dirty="0" sz="750" spc="-95">
                <a:latin typeface="Arial MT"/>
                <a:cs typeface="Arial MT"/>
              </a:rPr>
              <a:t>A.rtic1c›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-125">
                <a:latin typeface="Arial MT"/>
                <a:cs typeface="Arial MT"/>
              </a:rPr>
              <a:t>E</a:t>
            </a:r>
            <a:r>
              <a:rPr dirty="0" sz="750" spc="-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ic3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suplc</a:t>
            </a:r>
            <a:r>
              <a:rPr dirty="0" sz="750" spc="-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sentar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seguinte</a:t>
            </a:r>
            <a:r>
              <a:rPr dirty="0" sz="750" spc="-1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s</a:t>
            </a:r>
            <a:r>
              <a:rPr dirty="0" sz="75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do</a:t>
            </a:r>
            <a:r>
              <a:rPr dirty="0" sz="750" spc="-1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faço</a:t>
            </a:r>
            <a:r>
              <a:rPr dirty="0" sz="750" spc="-10">
                <a:solidFill>
                  <a:srgbClr val="666666"/>
                </a:solidFill>
                <a:latin typeface="Arial MT"/>
                <a:cs typeface="Arial MT"/>
              </a:rPr>
              <a:t>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3306" y="4370147"/>
            <a:ext cx="1875155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600">
                <a:latin typeface="Arial MT"/>
                <a:cs typeface="Arial MT"/>
              </a:rPr>
              <a:t>S</a:t>
            </a:r>
            <a:r>
              <a:rPr dirty="0" sz="750" spc="55">
                <a:latin typeface="Arial MT"/>
                <a:cs typeface="Arial MT"/>
              </a:rPr>
              <a:t>Dot</a:t>
            </a:r>
            <a:r>
              <a:rPr dirty="0" sz="750" spc="60">
                <a:latin typeface="Arial MT"/>
                <a:cs typeface="Arial MT"/>
              </a:rPr>
              <a:t>a</a:t>
            </a:r>
            <a:r>
              <a:rPr dirty="0" sz="750" spc="2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ões</a:t>
            </a:r>
            <a:r>
              <a:rPr dirty="0" sz="750" spc="275">
                <a:latin typeface="Arial MT"/>
                <a:cs typeface="Arial MT"/>
              </a:rPr>
              <a:t> </a:t>
            </a:r>
            <a:r>
              <a:rPr dirty="0" sz="750" spc="160">
                <a:latin typeface="Arial MT"/>
                <a:cs typeface="Arial MT"/>
              </a:rPr>
              <a:t>i</a:t>
            </a:r>
            <a:r>
              <a:rPr dirty="0" sz="750" spc="140">
                <a:latin typeface="Arial MT"/>
                <a:cs typeface="Arial MT"/>
              </a:rPr>
              <a:t>l</a:t>
            </a:r>
            <a:r>
              <a:rPr dirty="0" sz="750" spc="-130">
                <a:latin typeface="Arial MT"/>
                <a:cs typeface="Arial MT"/>
              </a:rPr>
              <a:t>e</a:t>
            </a:r>
            <a:r>
              <a:rPr dirty="0" sz="750" spc="-335">
                <a:latin typeface="Arial MT"/>
                <a:cs typeface="Arial MT"/>
              </a:rPr>
              <a:t>e</a:t>
            </a:r>
            <a:r>
              <a:rPr dirty="0" sz="750" spc="165">
                <a:latin typeface="Arial MT"/>
                <a:cs typeface="Arial MT"/>
              </a:rPr>
              <a:t>ntadas</a:t>
            </a:r>
            <a:endParaRPr sz="750">
              <a:latin typeface="Arial MT"/>
              <a:cs typeface="Arial MT"/>
            </a:endParaRPr>
          </a:p>
          <a:p>
            <a:pPr marL="61594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 spc="-30">
                <a:latin typeface="Arial MT"/>
                <a:cs typeface="Arial MT"/>
              </a:rPr>
              <a:t>OE</a:t>
            </a:r>
            <a:r>
              <a:rPr dirty="0" sz="95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5156" y="4671493"/>
            <a:ext cx="4928870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>
                <a:latin typeface="Arial MT"/>
                <a:cs typeface="Arial MT"/>
              </a:rPr>
              <a:t>Fundo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Mun:'cipal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Saúde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750" spc="-130">
                <a:latin typeface="Arial MT"/>
                <a:cs typeface="Arial MT"/>
              </a:rPr>
              <a:t>ivy</a:t>
            </a:r>
            <a:r>
              <a:rPr dirty="0" sz="750" spc="-7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ANUT</a:t>
            </a:r>
            <a:r>
              <a:rPr dirty="0" sz="750" spc="-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ENTÃO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90">
                <a:latin typeface="Arial MT"/>
                <a:cs typeface="Arial MT"/>
              </a:rPr>
              <a:t>OPERACK</a:t>
            </a:r>
            <a:r>
              <a:rPr dirty="0" sz="750" spc="-114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IONAL</a:t>
            </a:r>
            <a:r>
              <a:rPr dirty="0" sz="750" spc="-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IZACÃO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ESTRA</a:t>
            </a:r>
            <a:r>
              <a:rPr dirty="0" sz="750" spc="-9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TÉGI</a:t>
            </a:r>
            <a:r>
              <a:rPr dirty="0" sz="750" spc="-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SAÚDE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FAMÍLI&amp;'UBS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(</a:t>
            </a:r>
            <a:r>
              <a:rPr dirty="0" sz="750">
                <a:latin typeface="Arial MT"/>
                <a:cs typeface="Arial MT"/>
              </a:rPr>
              <a:t>PREVINE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BRASIL)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25452" y="4671493"/>
            <a:ext cx="594995" cy="52832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Arial MT"/>
                <a:cs typeface="Arial MT"/>
              </a:rPr>
              <a:t>05.22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2.015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sz="750" spc="-40">
                <a:latin typeface="Arial MT"/>
                <a:cs typeface="Arial MT"/>
              </a:rPr>
              <a:t>3.1.9.G.</a:t>
            </a:r>
            <a:r>
              <a:rPr dirty="0" sz="750" spc="-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11.01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99639" y="5060001"/>
            <a:ext cx="25177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latin typeface="Arial MT"/>
                <a:cs typeface="Arial MT"/>
              </a:rPr>
              <a:t>Y'ENCIM</a:t>
            </a:r>
            <a:r>
              <a:rPr dirty="0" sz="750" spc="-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ENTOS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VANTAGENS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FIXAS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 PESS'0A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CIVIL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04964" y="5015961"/>
            <a:ext cx="2137410" cy="35306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497205">
              <a:lnSpc>
                <a:spcPct val="100000"/>
              </a:lnSpc>
              <a:spcBef>
                <a:spcPts val="445"/>
              </a:spcBef>
            </a:pP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SUS</a:t>
            </a:r>
            <a:r>
              <a:rPr dirty="0" sz="75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sz="7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Manutencáo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ASPS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Governo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646464"/>
                </a:solidFill>
                <a:latin typeface="Arial MT"/>
                <a:cs typeface="Arial MT"/>
              </a:rPr>
              <a:t>I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1</a:t>
            </a:r>
            <a:r>
              <a:rPr dirty="0" sz="800" spc="-10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/</a:t>
            </a:r>
            <a:r>
              <a:rPr dirty="0" sz="800" spc="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57556" y="5015961"/>
            <a:ext cx="581660" cy="35306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2.000.000,00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00" spc="-30">
                <a:latin typeface="Arial MT"/>
                <a:cs typeface="Arial MT"/>
              </a:rPr>
              <a:t>2.000.000,00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28183" y="5364461"/>
            <a:ext cx="589915" cy="52260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40">
                <a:latin typeface="Arial MT"/>
                <a:cs typeface="Arial MT"/>
              </a:rPr>
              <a:t>3.1.9.0.</a:t>
            </a:r>
            <a:r>
              <a:rPr dirty="0" sz="800" spc="-8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11.01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800" spc="-25">
                <a:latin typeface="Arial MT"/>
                <a:cs typeface="Arial MT"/>
              </a:rPr>
              <a:t>3.1.9.0.11.06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95429" y="5361413"/>
            <a:ext cx="2524760" cy="525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 marR="5080" indent="-4445">
              <a:lnSpc>
                <a:spcPct val="1375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MANUTENGÂO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40">
                <a:latin typeface="Arial MT"/>
                <a:cs typeface="Arial MT"/>
              </a:rPr>
              <a:t>OPERACíONAL:z'.JOÃO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FkJS </a:t>
            </a:r>
            <a:r>
              <a:rPr dirty="0" sz="800" spc="-40">
                <a:latin typeface="Arial MT"/>
                <a:cs typeface="Arial MT"/>
              </a:rPr>
              <a:t>VENCIMENTOS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VA</a:t>
            </a:r>
            <a:r>
              <a:rPr dirty="0" sz="800" spc="305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T</a:t>
            </a:r>
            <a:r>
              <a:rPr dirty="0" sz="800" spc="-10">
                <a:latin typeface="Arial MT"/>
                <a:cs typeface="Arial MT"/>
              </a:rPr>
              <a:t>AG?NS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FIXAS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PES</a:t>
            </a:r>
            <a:r>
              <a:rPr dirty="0" sz="800" spc="-55">
                <a:solidFill>
                  <a:srgbClr val="383838"/>
                </a:solidFill>
                <a:latin typeface="Arial MT"/>
                <a:cs typeface="Arial MT"/>
              </a:rPr>
              <a:t>S</a:t>
            </a:r>
            <a:r>
              <a:rPr dirty="0" sz="800" spc="-55">
                <a:latin typeface="Arial MT"/>
                <a:cs typeface="Arial MT"/>
              </a:rPr>
              <a:t>Oê.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20">
                <a:latin typeface="Arial MT"/>
                <a:cs typeface="Arial MT"/>
              </a:rPr>
              <a:t>Piso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Enfermagem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916683" y="5535098"/>
            <a:ext cx="2124710" cy="847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8315" marR="5080" indent="-3810">
              <a:lnSpc>
                <a:spcPct val="135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Impostos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ManutunCáo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ASPS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Governo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80808"/>
                </a:solidFill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/</a:t>
            </a:r>
            <a:r>
              <a:rPr dirty="0" sz="80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Utiidade</a:t>
            </a:r>
            <a:r>
              <a:rPr dirty="0" sz="750" spc="43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R.°,</a:t>
            </a:r>
            <a:endParaRPr sz="75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325"/>
              </a:spcBef>
            </a:pP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2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Tntal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Suplementado</a:t>
            </a:r>
            <a:r>
              <a:rPr dirty="0" sz="750" spc="29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57556" y="5535098"/>
            <a:ext cx="584200" cy="84709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algn="r" marR="12700">
              <a:lnSpc>
                <a:spcPct val="100000"/>
              </a:lnSpc>
              <a:spcBef>
                <a:spcPts val="434"/>
              </a:spcBef>
            </a:pPr>
            <a:r>
              <a:rPr dirty="0" sz="800" spc="-35">
                <a:latin typeface="Arial MT"/>
                <a:cs typeface="Arial MT"/>
              </a:rPr>
              <a:t>2.650.000,00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Arial MT"/>
                <a:cs typeface="Arial MT"/>
              </a:rPr>
              <a:t>350.000,00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3.000.000,00</a:t>
            </a:r>
            <a:endParaRPr sz="8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  <a:spcBef>
                <a:spcPts val="434"/>
              </a:spcBef>
            </a:pPr>
            <a:r>
              <a:rPr dirty="0" sz="750" spc="-10">
                <a:latin typeface="Arial MT"/>
                <a:cs typeface="Arial MT"/>
              </a:rPr>
              <a:t>5.000.000,00</a:t>
            </a:r>
            <a:endParaRPr sz="75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  <a:spcBef>
                <a:spcPts val="320"/>
              </a:spcBef>
            </a:pPr>
            <a:r>
              <a:rPr dirty="0" sz="750" spc="-10">
                <a:latin typeface="Arial MT"/>
                <a:cs typeface="Arial MT"/>
              </a:rPr>
              <a:t>5.000.000,00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11930" y="6421812"/>
            <a:ext cx="6182995" cy="1056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02335" marR="5080" indent="-449580">
              <a:lnSpc>
                <a:spcPct val="105000"/>
              </a:lnSpc>
              <a:spcBef>
                <a:spcPts val="100"/>
              </a:spcBef>
            </a:pPr>
            <a:r>
              <a:rPr dirty="0" sz="800" spc="-55">
                <a:latin typeface="Arial MT"/>
                <a:cs typeface="Arial MT"/>
              </a:rPr>
              <a:t>AP.go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desp°sas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abeitrira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preseme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crúdlto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sriplr:mentar.</a:t>
            </a:r>
            <a:r>
              <a:rPr dirty="0" sz="800" spc="-25">
                <a:latin typeface="Arial MT"/>
                <a:cs typeface="Arial MT"/>
              </a:rPr>
              <a:t> seráu</a:t>
            </a:r>
            <a:r>
              <a:rPr dirty="0" sz="800" spc="-20">
                <a:latin typeface="Arial MT"/>
                <a:cs typeface="Arial MT"/>
              </a:rPr>
              <a:t> cuLertas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com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parágrafo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1"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Inciso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III</a:t>
            </a:r>
            <a:endParaRPr sz="800">
              <a:latin typeface="Arial MT"/>
              <a:cs typeface="Arial MT"/>
            </a:endParaRPr>
          </a:p>
          <a:p>
            <a:pPr marL="1612900" marR="3347085" indent="-316865">
              <a:lnSpc>
                <a:spcPct val="140000"/>
              </a:lnSpc>
              <a:spcBef>
                <a:spcPts val="740"/>
              </a:spcBef>
            </a:pPr>
            <a:r>
              <a:rPr dirty="0" sz="800" spc="-20">
                <a:latin typeface="Arial MT"/>
                <a:cs typeface="Arial MT"/>
              </a:rPr>
              <a:t>Inciso: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50">
                <a:latin typeface="Arial MT"/>
                <a:cs typeface="Arial MT"/>
              </a:rPr>
              <a:t> .4rrecaÓação</a:t>
            </a:r>
            <a:r>
              <a:rPr dirty="0" sz="800" spc="-10">
                <a:latin typeface="Arial MT"/>
                <a:cs typeface="Arial MT"/>
              </a:rPr>
              <a:t> 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Dotaçãco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u="sng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4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MLiNIClPAL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0">
                <a:latin typeface="Arial MT"/>
                <a:cs typeface="Arial MT"/>
              </a:rPr>
              <a:t> 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75847" y="7419999"/>
            <a:ext cx="4977130" cy="37909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90"/>
              </a:spcBef>
            </a:pPr>
            <a:r>
              <a:rPr dirty="0" sz="750" spc="10">
                <a:latin typeface="Arial MT"/>
                <a:cs typeface="Arial MT"/>
              </a:rPr>
              <a:t>Fundo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Saúde</a:t>
            </a:r>
            <a:endParaRPr sz="75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490"/>
              </a:spcBef>
            </a:pPr>
            <a:r>
              <a:rPr dirty="0" sz="750">
                <a:latin typeface="Arial MT"/>
                <a:cs typeface="Arial MT"/>
              </a:rPr>
              <a:t>MANUTENÇÃO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OPER.4ClONAL!ZAÚÃG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G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.</a:t>
            </a:r>
            <a:r>
              <a:rPr dirty="0" sz="750" spc="-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F.STRA</a:t>
            </a:r>
            <a:r>
              <a:rPr dirty="0" baseline="7407" sz="1125">
                <a:latin typeface="Arial MT"/>
                <a:cs typeface="Arial MT"/>
              </a:rPr>
              <a:t>T</a:t>
            </a:r>
            <a:r>
              <a:rPr dirty="0" baseline="7407" sz="1125" spc="3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 spc="-90">
                <a:latin typeface="Arial MT"/>
                <a:cs typeface="Arial MT"/>
              </a:rPr>
              <a:t>L^E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SAÚDE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FAMíLlA/UBS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(PREVINE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BRASIL)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31543" y="7423046"/>
            <a:ext cx="596900" cy="53784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latin typeface="Arial MT"/>
                <a:cs typeface="Arial MT"/>
              </a:rPr>
              <a:t>05.22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2.015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3.3.9.0.3.^.05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304757" y="7820697"/>
            <a:ext cx="26358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latin typeface="Arial MT"/>
                <a:cs typeface="Arial MT"/>
              </a:rPr>
              <a:t>DEfv1AlS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SERVlGOS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TERDEIROS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-</a:t>
            </a:r>
            <a:r>
              <a:rPr dirty="0" sz="75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PE‘›SO/T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JURI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D!f</a:t>
            </a:r>
            <a:r>
              <a:rPr dirty="0" sz="750" spc="2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797979"/>
                </a:solidFill>
                <a:latin typeface="Arial MT"/>
                <a:cs typeface="Arial MT"/>
              </a:rPr>
              <a:t>"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935106" y="7767372"/>
            <a:ext cx="211328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60375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SUS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750" spc="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ManutenCáo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ASPS </a:t>
            </a:r>
            <a:r>
              <a:rPr dirty="0" sz="750">
                <a:solidFill>
                  <a:srgbClr val="010101"/>
                </a:solidFill>
                <a:latin typeface="Arial MT"/>
                <a:cs typeface="Arial MT"/>
              </a:rPr>
              <a:t>-</a:t>
            </a:r>
            <a:r>
              <a:rPr dirty="0" sz="750" spc="20">
                <a:solidFill>
                  <a:srgbClr val="01010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Governo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1F1F1F"/>
                </a:solidFill>
                <a:latin typeface="Arial MT"/>
                <a:cs typeface="Arial MT"/>
              </a:rPr>
              <a:t>I</a:t>
            </a:r>
            <a:r>
              <a:rPr dirty="0" sz="750" spc="5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55">
                <a:latin typeface="Arial MT"/>
                <a:cs typeface="Arial MT"/>
              </a:rPr>
              <a:t>T'OtaI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/</a:t>
            </a:r>
            <a:r>
              <a:rPr dirty="0" sz="750" spc="114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921635" y="8119059"/>
            <a:ext cx="1760855" cy="34290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75">
                <a:latin typeface="Arial MT"/>
                <a:cs typeface="Arial MT"/>
              </a:rPr>
              <a:t>”^c'*.ai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0085">
              <a:lnSpc>
                <a:spcPct val="100000"/>
              </a:lnSpc>
              <a:spcBef>
                <a:spcPts val="290"/>
              </a:spcBef>
            </a:pPr>
            <a:r>
              <a:rPr dirty="0" sz="800" spc="-25">
                <a:latin typeface="Arial MT"/>
                <a:cs typeface="Arial MT"/>
              </a:rPr>
              <a:t>\+alor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162705" y="7767372"/>
            <a:ext cx="581025" cy="69405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Arial MT"/>
                <a:cs typeface="Arial MT"/>
              </a:rPr>
              <a:t>5.000.000.00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Arial MT"/>
                <a:cs typeface="Arial MT"/>
              </a:rPr>
              <a:t>5.000.000,00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15"/>
              </a:spcBef>
            </a:pPr>
            <a:r>
              <a:rPr dirty="0" sz="800" spc="-35">
                <a:latin typeface="Arial MT"/>
                <a:cs typeface="Arial MT"/>
              </a:rPr>
              <a:t>5.000.000,00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90"/>
              </a:spcBef>
            </a:pPr>
            <a:r>
              <a:rPr dirty="0" sz="800" spc="-35">
                <a:latin typeface="Arial MT"/>
                <a:cs typeface="Arial MT"/>
              </a:rPr>
              <a:t>5.000.000,00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43510" y="1986725"/>
            <a:ext cx="1869948" cy="144433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2463" y="475351"/>
            <a:ext cx="706560" cy="70693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92871" y="9700522"/>
            <a:ext cx="3292475" cy="0"/>
          </a:xfrm>
          <a:custGeom>
            <a:avLst/>
            <a:gdLst/>
            <a:ahLst/>
            <a:cxnLst/>
            <a:rect l="l" t="t" r="r" b="b"/>
            <a:pathLst>
              <a:path w="3292475" h="0">
                <a:moveTo>
                  <a:pt x="0" y="0"/>
                </a:moveTo>
                <a:lnTo>
                  <a:pt x="3292205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044446" y="9700522"/>
            <a:ext cx="2750185" cy="0"/>
          </a:xfrm>
          <a:custGeom>
            <a:avLst/>
            <a:gdLst/>
            <a:ahLst/>
            <a:cxnLst/>
            <a:rect l="l" t="t" r="r" b="b"/>
            <a:pathLst>
              <a:path w="2750184" h="0">
                <a:moveTo>
                  <a:pt x="0" y="0"/>
                </a:moveTo>
                <a:lnTo>
                  <a:pt x="2750103" y="0"/>
                </a:lnTo>
              </a:path>
            </a:pathLst>
          </a:custGeom>
          <a:ln w="9141">
            <a:solidFill>
              <a:srgbClr val="2B2F3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93241" y="9747753"/>
            <a:ext cx="219277" cy="4875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26598" y="432433"/>
            <a:ext cx="2545715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2415" sz="1725" spc="-15">
                <a:latin typeface="Arial MT"/>
                <a:cs typeface="Arial MT"/>
              </a:rPr>
              <a:t>PREFEITURA</a:t>
            </a:r>
            <a:r>
              <a:rPr dirty="0" baseline="2415" sz="1725" spc="270">
                <a:latin typeface="Arial MT"/>
                <a:cs typeface="Arial MT"/>
              </a:rPr>
              <a:t> </a:t>
            </a:r>
            <a:r>
              <a:rPr dirty="0" baseline="2415" sz="1725" spc="-15">
                <a:latin typeface="Arial MT"/>
                <a:cs typeface="Arial MT"/>
              </a:rPr>
              <a:t>MUNICIF'AL</a:t>
            </a:r>
            <a:r>
              <a:rPr dirty="0" baseline="2415" sz="1725" spc="150">
                <a:latin typeface="Arial MT"/>
                <a:cs typeface="Arial MT"/>
              </a:rPr>
              <a:t> </a:t>
            </a:r>
            <a:r>
              <a:rPr dirty="0" baseline="2415" sz="1725">
                <a:latin typeface="Arial MT"/>
                <a:cs typeface="Arial MT"/>
              </a:rPr>
              <a:t>DE</a:t>
            </a:r>
            <a:r>
              <a:rPr dirty="0" baseline="2415" sz="1725" spc="52">
                <a:latin typeface="Arial MT"/>
                <a:cs typeface="Arial MT"/>
              </a:rPr>
              <a:t> </a:t>
            </a:r>
            <a:r>
              <a:rPr dirty="0" baseline="2415" sz="1725">
                <a:latin typeface="Arial MT"/>
                <a:cs typeface="Arial MT"/>
              </a:rPr>
              <a:t>S?</a:t>
            </a:r>
            <a:r>
              <a:rPr dirty="0" baseline="2415" sz="1725" spc="292">
                <a:latin typeface="Arial MT"/>
                <a:cs typeface="Arial MT"/>
              </a:rPr>
              <a:t> </a:t>
            </a:r>
            <a:r>
              <a:rPr dirty="0" sz="1150" spc="-110">
                <a:latin typeface="Arial MT"/>
                <a:cs typeface="Arial MT"/>
              </a:rPr>
              <a:t>t</a:t>
            </a:r>
            <a:r>
              <a:rPr dirty="0" baseline="4830" sz="1725" spc="-165">
                <a:latin typeface="Arial MT"/>
                <a:cs typeface="Arial MT"/>
              </a:rPr>
              <a:t>W,</a:t>
            </a:r>
            <a:endParaRPr baseline="4830" sz="1725">
              <a:latin typeface="Arial MT"/>
              <a:cs typeface="Arial MT"/>
            </a:endParaRPr>
          </a:p>
          <a:p>
            <a:pPr marL="38100" marR="1401445">
              <a:lnSpc>
                <a:spcPct val="122500"/>
              </a:lnSpc>
              <a:spcBef>
                <a:spcPts val="36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Maria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35213" y="423293"/>
            <a:ext cx="37465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>
                <a:latin typeface="Arial MT"/>
                <a:cs typeface="Arial MT"/>
              </a:rPr>
              <a:t>D!t”./\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36646" y="1412339"/>
            <a:ext cx="4508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Artiqo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3”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19347" y="1412339"/>
            <a:ext cx="32766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disposiçÕes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contrário.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PuDli'Jue-</a:t>
            </a:r>
            <a:r>
              <a:rPr dirty="0" sz="800" spc="-30">
                <a:latin typeface="Arial MT"/>
                <a:cs typeface="Arial MT"/>
              </a:rPr>
              <a:t>sr*.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afix‹</a:t>
            </a:r>
            <a:r>
              <a:rPr dirty="0" sz="800" spc="23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Arial MT"/>
                <a:cs typeface="Arial MT"/>
              </a:rPr>
              <a:t>se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..</a:t>
            </a:r>
            <a:r>
              <a:rPr dirty="0" sz="800" spc="-5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</a:t>
            </a:r>
            <a:r>
              <a:rPr dirty="0" sz="800" spc="-6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umpra-</a:t>
            </a:r>
            <a:r>
              <a:rPr dirty="0" sz="800" spc="-35">
                <a:latin typeface="Arial MT"/>
                <a:cs typeface="Arial MT"/>
              </a:rPr>
              <a:t>se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96296" y="9707882"/>
            <a:ext cx="47117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°ág</a:t>
            </a:r>
            <a:r>
              <a:rPr dirty="0" sz="550" spc="40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111111"/>
                </a:solidFill>
                <a:latin typeface="Arial MT"/>
                <a:cs typeface="Arial MT"/>
              </a:rPr>
              <a:t>ina</a:t>
            </a:r>
            <a:r>
              <a:rPr dirty="0" sz="55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2</a:t>
            </a:r>
            <a:r>
              <a:rPr dirty="0" sz="550" spc="20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D3D3D"/>
                </a:solidFill>
                <a:latin typeface="Arial MT"/>
                <a:cs typeface="Arial MT"/>
              </a:rPr>
              <a:t>d</a:t>
            </a:r>
            <a:r>
              <a:rPr dirty="0" sz="550">
                <a:solidFill>
                  <a:srgbClr val="5B5B5B"/>
                </a:solidFill>
                <a:latin typeface="Arial MT"/>
                <a:cs typeface="Arial MT"/>
              </a:rPr>
              <a:t>e</a:t>
            </a:r>
            <a:r>
              <a:rPr dirty="0" sz="550" spc="3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550" spc="-6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2025-08-22T13:59:21Z</dcterms:created>
  <dcterms:modified xsi:type="dcterms:W3CDTF">2025-08-22T13:59:21Z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2024-06-05T00:00:00Z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