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42502" y="9611450"/>
            <a:ext cx="478808" cy="112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952" y="374685"/>
            <a:ext cx="713232" cy="731094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4480559" y="9589520"/>
            <a:ext cx="2265045" cy="9525"/>
            <a:chOff x="4480559" y="9589520"/>
            <a:chExt cx="2265045" cy="9525"/>
          </a:xfrm>
        </p:grpSpPr>
        <p:sp>
          <p:nvSpPr>
            <p:cNvPr id="4" name="object 4" descr=""/>
            <p:cNvSpPr/>
            <p:nvPr/>
          </p:nvSpPr>
          <p:spPr>
            <a:xfrm>
              <a:off x="5266943" y="9594090"/>
              <a:ext cx="1478280" cy="0"/>
            </a:xfrm>
            <a:custGeom>
              <a:avLst/>
              <a:gdLst/>
              <a:ahLst/>
              <a:cxnLst/>
              <a:rect l="l" t="t" r="r" b="b"/>
              <a:pathLst>
                <a:path w="1478279" h="0">
                  <a:moveTo>
                    <a:pt x="0" y="0"/>
                  </a:moveTo>
                  <a:lnTo>
                    <a:pt x="1478280" y="0"/>
                  </a:lnTo>
                </a:path>
              </a:pathLst>
            </a:custGeom>
            <a:ln w="9138">
              <a:solidFill>
                <a:srgbClr val="5B60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480559" y="9594090"/>
              <a:ext cx="753110" cy="0"/>
            </a:xfrm>
            <a:custGeom>
              <a:avLst/>
              <a:gdLst/>
              <a:ahLst/>
              <a:cxnLst/>
              <a:rect l="l" t="t" r="r" b="b"/>
              <a:pathLst>
                <a:path w="753110" h="0">
                  <a:moveTo>
                    <a:pt x="0" y="0"/>
                  </a:moveTo>
                  <a:lnTo>
                    <a:pt x="752856" y="0"/>
                  </a:lnTo>
                </a:path>
              </a:pathLst>
            </a:custGeom>
            <a:ln w="9138">
              <a:solidFill>
                <a:srgbClr val="5B606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338327" y="9586474"/>
            <a:ext cx="4057015" cy="9525"/>
            <a:chOff x="338327" y="9586474"/>
            <a:chExt cx="4057015" cy="9525"/>
          </a:xfrm>
        </p:grpSpPr>
        <p:sp>
          <p:nvSpPr>
            <p:cNvPr id="7" name="object 7" descr=""/>
            <p:cNvSpPr/>
            <p:nvPr/>
          </p:nvSpPr>
          <p:spPr>
            <a:xfrm>
              <a:off x="2410967" y="9591043"/>
              <a:ext cx="1984375" cy="0"/>
            </a:xfrm>
            <a:custGeom>
              <a:avLst/>
              <a:gdLst/>
              <a:ahLst/>
              <a:cxnLst/>
              <a:rect l="l" t="t" r="r" b="b"/>
              <a:pathLst>
                <a:path w="1984375" h="0">
                  <a:moveTo>
                    <a:pt x="0" y="0"/>
                  </a:moveTo>
                  <a:lnTo>
                    <a:pt x="1984248" y="0"/>
                  </a:lnTo>
                </a:path>
              </a:pathLst>
            </a:custGeom>
            <a:ln w="9138">
              <a:solidFill>
                <a:srgbClr val="5B60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38327" y="9591043"/>
              <a:ext cx="2039620" cy="0"/>
            </a:xfrm>
            <a:custGeom>
              <a:avLst/>
              <a:gdLst/>
              <a:ahLst/>
              <a:cxnLst/>
              <a:rect l="l" t="t" r="r" b="b"/>
              <a:pathLst>
                <a:path w="2039620" h="0">
                  <a:moveTo>
                    <a:pt x="0" y="0"/>
                  </a:moveTo>
                  <a:lnTo>
                    <a:pt x="2039112" y="0"/>
                  </a:lnTo>
                </a:path>
              </a:pathLst>
            </a:custGeom>
            <a:ln w="9138">
              <a:solidFill>
                <a:srgbClr val="5B606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332231" y="1216967"/>
            <a:ext cx="6413500" cy="0"/>
          </a:xfrm>
          <a:custGeom>
            <a:avLst/>
            <a:gdLst/>
            <a:ahLst/>
            <a:cxnLst/>
            <a:rect l="l" t="t" r="r" b="b"/>
            <a:pathLst>
              <a:path w="6413500" h="0">
                <a:moveTo>
                  <a:pt x="0" y="0"/>
                </a:moveTo>
                <a:lnTo>
                  <a:pt x="6412992" y="0"/>
                </a:lnTo>
              </a:path>
            </a:pathLst>
          </a:custGeom>
          <a:ln w="9138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01496" y="7834894"/>
            <a:ext cx="3435096" cy="1861244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238546" y="270852"/>
            <a:ext cx="306578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150" spc="5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150" spc="2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150" spc="-4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7780" marR="1931035">
              <a:lnSpc>
                <a:spcPct val="119900"/>
              </a:lnSpc>
              <a:spcBef>
                <a:spcPts val="409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Rua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Maria</a:t>
            </a:r>
            <a:r>
              <a:rPr dirty="0" sz="80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Lourenço;</a:t>
            </a:r>
            <a:r>
              <a:rPr dirty="0" sz="80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3F3F3F"/>
                </a:solidFill>
                <a:latin typeface="Arial MT"/>
                <a:cs typeface="Arial MT"/>
              </a:rPr>
              <a:t>F,azenda.</a:t>
            </a:r>
            <a:r>
              <a:rPr dirty="0" sz="80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1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  <p:sp>
        <p:nvSpPr>
          <p:cNvPr id="12" name="object 12" descr=""/>
          <p:cNvSpPr txBox="1"/>
          <p:nvPr/>
        </p:nvSpPr>
        <p:spPr>
          <a:xfrm>
            <a:off x="3872557" y="1436288"/>
            <a:ext cx="2845435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8775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Decreto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2681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26</a:t>
            </a:r>
            <a:r>
              <a:rPr dirty="0" sz="800" spc="37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19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junho,</a:t>
            </a:r>
            <a:r>
              <a:rPr dirty="0" sz="800" spc="-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95"/>
              </a:spcBef>
            </a:pPr>
            <a:endParaRPr sz="800">
              <a:latin typeface="Arial MT"/>
              <a:cs typeface="Arial MT"/>
            </a:endParaRPr>
          </a:p>
          <a:p>
            <a:pPr marL="12700" marR="36830" indent="3810">
              <a:lnSpc>
                <a:spcPts val="890"/>
              </a:lnSpc>
            </a:pP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Abre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suplementar</a:t>
            </a:r>
            <a:r>
              <a:rPr dirty="0" sz="800" spc="4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05050"/>
                </a:solidFill>
                <a:latin typeface="Arial MT"/>
                <a:cs typeface="Arial MT"/>
              </a:rPr>
              <a:t>valor</a:t>
            </a:r>
            <a:r>
              <a:rPr dirty="0" sz="800" spc="3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total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R$1.400.000,00,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fins</a:t>
            </a:r>
            <a:r>
              <a:rPr dirty="0" sz="800" spc="-4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especifica</a:t>
            </a:r>
            <a:r>
              <a:rPr dirty="0" sz="800" spc="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da</a:t>
            </a:r>
            <a:r>
              <a:rPr dirty="0" sz="800" spc="-4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outras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2276" y="2590808"/>
            <a:ext cx="6235700" cy="927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692785">
              <a:lnSpc>
                <a:spcPct val="142400"/>
              </a:lnSpc>
              <a:spcBef>
                <a:spcPts val="100"/>
              </a:spcBef>
            </a:pPr>
            <a:r>
              <a:rPr dirty="0" sz="800">
                <a:solidFill>
                  <a:srgbClr val="AAAAAA"/>
                </a:solidFill>
                <a:latin typeface="Arial MT"/>
                <a:cs typeface="Arial MT"/>
              </a:rPr>
              <a:t>:.</a:t>
            </a:r>
            <a:r>
              <a:rPr dirty="0" sz="800" spc="95">
                <a:solidFill>
                  <a:srgbClr val="AAAAA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O*PREFEITO</a:t>
            </a:r>
            <a:r>
              <a:rPr dirty="0" sz="800" spc="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MUN'ICIPAL,</a:t>
            </a:r>
            <a:r>
              <a:rPr dirty="0" sz="800" spc="9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F4F4F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uso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95959"/>
                </a:solidFill>
                <a:latin typeface="Arial MT"/>
                <a:cs typeface="Arial MT"/>
              </a:rPr>
              <a:t>suas</a:t>
            </a:r>
            <a:r>
              <a:rPr dirty="0" sz="800" spc="-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atribuições</a:t>
            </a:r>
            <a:r>
              <a:rPr dirty="0" sz="800" spc="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legais,</a:t>
            </a:r>
            <a:r>
              <a:rPr dirty="0" sz="800" spc="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constitucionais’e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acordo</a:t>
            </a:r>
            <a:r>
              <a:rPr dirty="0" sz="800" spc="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800" spc="-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que</a:t>
            </a: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Ihe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confere</a:t>
            </a:r>
            <a:r>
              <a:rPr dirty="0" sz="800" spc="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art.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8º</a:t>
            </a:r>
            <a:r>
              <a:rPr dirty="0" sz="800" spc="17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8?3/2023</a:t>
            </a:r>
            <a:r>
              <a:rPr dirty="0" sz="800" spc="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Arial MT"/>
                <a:cs typeface="Arial MT"/>
              </a:rPr>
              <a:t>dà.tàda</a:t>
            </a:r>
            <a:r>
              <a:rPr dirty="0" sz="800" spc="4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21/12/2023,</a:t>
            </a:r>
            <a:r>
              <a:rPr dirty="0" sz="800" spc="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publicadá’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em</a:t>
            </a:r>
            <a:r>
              <a:rPr dirty="0" sz="800" spc="19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40">
                <a:solidFill>
                  <a:srgbClr val="444444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5">
                <a:solidFill>
                  <a:srgbClr val="444444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14141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5">
                <a:solidFill>
                  <a:srgbClr val="414141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94949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5">
                <a:solidFill>
                  <a:srgbClr val="494949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84848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5">
                <a:solidFill>
                  <a:srgbClr val="484848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44444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65">
                <a:solidFill>
                  <a:srgbClr val="444444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05050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solidFill>
                  <a:srgbClr val="505050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424242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00">
              <a:latin typeface="Arial MT"/>
              <a:cs typeface="Arial MT"/>
            </a:endParaRPr>
          </a:p>
          <a:p>
            <a:pPr marL="313055">
              <a:lnSpc>
                <a:spcPct val="100000"/>
              </a:lnSpc>
            </a:pP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Artigo</a:t>
            </a:r>
            <a:r>
              <a:rPr dirty="0" sz="800" spc="-1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B4B4B"/>
                </a:solidFill>
                <a:latin typeface="Arial MT"/>
                <a:cs typeface="Arial MT"/>
              </a:rPr>
              <a:t>‘1º</a:t>
            </a: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-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Ficziabérto</a:t>
            </a:r>
            <a:r>
              <a:rPr dirty="0" sz="800" spc="7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crédio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suplementar</a:t>
            </a:r>
            <a:r>
              <a:rPr dirty="0" sz="800" spc="6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as </a:t>
            </a:r>
            <a:r>
              <a:rPr dirty="0" sz="800" spc="-25">
                <a:solidFill>
                  <a:srgbClr val="525252"/>
                </a:solidFill>
                <a:latin typeface="Arial MT"/>
                <a:cs typeface="Arial MT"/>
              </a:rPr>
              <a:t>seguintes</a:t>
            </a:r>
            <a:r>
              <a:rPr dirty="0" sz="800" spc="6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25252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06364" y="4246940"/>
            <a:ext cx="2649220" cy="36385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 spc="-30">
                <a:solidFill>
                  <a:srgbClr val="5E5E5E"/>
                </a:solidFill>
                <a:latin typeface="Arial MT"/>
                <a:cs typeface="Arial MT"/>
              </a:rPr>
              <a:t>”</a:t>
            </a:r>
            <a:r>
              <a:rPr dirty="0" sz="800" spc="1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u="sng" sz="800" spc="-40">
                <a:solidFill>
                  <a:srgbClr val="3B3B3B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DotaçÕe's</a:t>
            </a:r>
            <a:r>
              <a:rPr dirty="0" u="sng" sz="800" spc="40">
                <a:solidFill>
                  <a:srgbClr val="3B3B3B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 b="1">
                <a:solidFill>
                  <a:srgbClr val="3D3D3D"/>
                </a:solidFill>
                <a:uFill>
                  <a:solidFill>
                    <a:srgbClr val="4F5457"/>
                  </a:solidFill>
                </a:uFill>
                <a:latin typeface="Arial"/>
                <a:cs typeface="Arial"/>
              </a:rPr>
              <a:t>Suplement</a:t>
            </a:r>
            <a:r>
              <a:rPr dirty="0" u="sng" sz="800" spc="140" b="1">
                <a:solidFill>
                  <a:srgbClr val="3D3D3D"/>
                </a:solidFill>
                <a:uFill>
                  <a:solidFill>
                    <a:srgbClr val="4F5457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b="1">
                <a:solidFill>
                  <a:srgbClr val="3D3D3D"/>
                </a:solidFill>
                <a:uFill>
                  <a:solidFill>
                    <a:srgbClr val="4F5457"/>
                  </a:solidFill>
                </a:uFill>
                <a:latin typeface="Arial"/>
                <a:cs typeface="Arial"/>
              </a:rPr>
              <a:t>das</a:t>
            </a:r>
            <a:r>
              <a:rPr dirty="0" sz="800" spc="3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,</a:t>
            </a:r>
            <a:r>
              <a:rPr dirty="0" sz="800" spc="2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D3D3D3"/>
                </a:solidFill>
                <a:latin typeface="Arial MT"/>
                <a:cs typeface="Arial MT"/>
              </a:rPr>
              <a:t>.</a:t>
            </a:r>
            <a:endParaRPr sz="800">
              <a:latin typeface="Arial MT"/>
              <a:cs typeface="Arial MT"/>
            </a:endParaRPr>
          </a:p>
          <a:p>
            <a:pPr marL="116839">
              <a:lnSpc>
                <a:spcPct val="100000"/>
              </a:lnSpc>
              <a:spcBef>
                <a:spcPts val="280"/>
              </a:spcBef>
            </a:pPr>
            <a:r>
              <a:rPr dirty="0" sz="1000" spc="-55" b="1">
                <a:solidFill>
                  <a:srgbClr val="383838"/>
                </a:solidFill>
                <a:latin typeface="Arial"/>
                <a:cs typeface="Arial"/>
              </a:rPr>
              <a:t>PREFEITU,RÁ</a:t>
            </a:r>
            <a:r>
              <a:rPr dirty="0" sz="1000" spc="4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spc="-70" b="1">
                <a:solidFill>
                  <a:srgbClr val="383838"/>
                </a:solidFill>
                <a:latin typeface="Arial"/>
                <a:cs typeface="Arial"/>
              </a:rPr>
              <a:t>84UFIICIPAL</a:t>
            </a:r>
            <a:r>
              <a:rPr dirty="0" sz="1000" spc="2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1000" spc="-6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444444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66902" y="4603804"/>
          <a:ext cx="6335395" cy="9759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325"/>
                <a:gridCol w="3037840"/>
                <a:gridCol w="1859280"/>
                <a:gridCol w="666114"/>
              </a:tblGrid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r>
                        <a:rPr dirty="0" sz="800" spc="-10">
                          <a:solidFill>
                            <a:srgbClr val="CFCFCF"/>
                          </a:solidFill>
                          <a:latin typeface="Arial Black"/>
                          <a:cs typeface="Arial Black"/>
                        </a:rPr>
                        <a:t>/.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00" spc="7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00" spc="4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00" spc="-1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Educação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sz="800" spc="-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6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Manel</a:t>
                      </a:r>
                      <a:r>
                        <a:rPr dirty="0" sz="800" spc="-6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800" spc="-6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enca</a:t>
                      </a:r>
                      <a:r>
                        <a:rPr dirty="0" sz="800" spc="-6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”</a:t>
                      </a:r>
                      <a:r>
                        <a:rPr dirty="0" sz="800" spc="-6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8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peraci</a:t>
                      </a:r>
                      <a:r>
                        <a:rPr dirty="0" sz="800" spc="-8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”</a:t>
                      </a:r>
                      <a:r>
                        <a:rPr dirty="0" sz="800" spc="-8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ona</a:t>
                      </a:r>
                      <a:r>
                        <a:rPr dirty="0" sz="800" spc="-8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Í</a:t>
                      </a:r>
                      <a:r>
                        <a:rPr dirty="0" sz="800" spc="-8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8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’</a:t>
                      </a:r>
                      <a:r>
                        <a:rPr dirty="0" sz="800" spc="-8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?ad</a:t>
                      </a:r>
                      <a:r>
                        <a:rPr dirty="0" sz="800" spc="-8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6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800" spc="-2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as </a:t>
                      </a:r>
                      <a:r>
                        <a:rPr dirty="0" sz="800" spc="-5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Ü</a:t>
                      </a:r>
                      <a:r>
                        <a:rPr dirty="0" sz="800" spc="-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ni</a:t>
                      </a:r>
                      <a:r>
                        <a:rPr dirty="0" sz="800" spc="-5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”d</a:t>
                      </a:r>
                      <a:r>
                        <a:rPr dirty="0" sz="800" spc="-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5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800" spc="-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es</a:t>
                      </a:r>
                      <a:r>
                        <a:rPr dirty="0" sz="800" spc="2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3.3.9.0.92.0Ô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94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EXÊRCÍCIOS</a:t>
                      </a:r>
                      <a:r>
                        <a:rPr dirty="0" sz="800" spc="4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1.400.000,00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84150">
                <a:tc gridSpan="3">
                  <a:txBody>
                    <a:bodyPr/>
                    <a:lstStyle/>
                    <a:p>
                      <a:pPr marL="342011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2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62626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62626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1.400.000,00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1275"/>
                </a:tc>
              </a:tr>
              <a:tr h="168910">
                <a:tc gridSpan="3">
                  <a:txBody>
                    <a:bodyPr/>
                    <a:lstStyle/>
                    <a:p>
                      <a:pPr marL="34194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10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5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4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7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1.400.000,00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49225">
                <a:tc gridSpan="3">
                  <a:txBody>
                    <a:bodyPr/>
                    <a:lstStyle/>
                    <a:p>
                      <a:pPr algn="r" marR="42227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11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00" spc="2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4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:TotaI</a:t>
                      </a:r>
                      <a:r>
                        <a:rPr dirty="0" sz="800" spc="6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00" spc="11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RJ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7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1.400.000,00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07212" y="5624850"/>
            <a:ext cx="575564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40690" marR="5080" indent="-428625">
              <a:lnSpc>
                <a:spcPct val="104900"/>
              </a:lnSpc>
              <a:spcBef>
                <a:spcPts val="50"/>
              </a:spcBef>
            </a:pPr>
            <a:r>
              <a:rPr dirty="0" sz="800" spc="-70" b="1">
                <a:solidFill>
                  <a:srgbClr val="484848"/>
                </a:solidFill>
                <a:latin typeface="Arial"/>
                <a:cs typeface="Arial"/>
              </a:rPr>
              <a:t>Artigo</a:t>
            </a:r>
            <a:r>
              <a:rPr dirty="0" sz="800" spc="10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2º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800" spc="-8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As</a:t>
            </a:r>
            <a:r>
              <a:rPr dirty="0" sz="800" spc="-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Arial MT"/>
                <a:cs typeface="Arial MT"/>
              </a:rPr>
              <a:t>desp'esas</a:t>
            </a:r>
            <a:r>
              <a:rPr dirty="0" sz="800" spc="-6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.decorrentes</a:t>
            </a:r>
            <a:r>
              <a:rPr dirty="0" sz="800" spc="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abertüra</a:t>
            </a:r>
            <a:r>
              <a:rPr dirty="0" sz="800" spc="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65656"/>
                </a:solidFill>
                <a:latin typeface="Arial MT"/>
                <a:cs typeface="Arial MT"/>
              </a:rPr>
              <a:t>do</a:t>
            </a:r>
            <a:r>
              <a:rPr dirty="0" sz="800" spc="-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presente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75757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suplementar,</a:t>
            </a:r>
            <a:r>
              <a:rPr dirty="0" sz="800" spc="10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serão</a:t>
            </a:r>
            <a:r>
              <a:rPr dirty="0" sz="800" spc="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cobertas</a:t>
            </a:r>
            <a:r>
              <a:rPr dirty="0" sz="800" spc="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F4F4F"/>
                </a:solidFill>
                <a:latin typeface="Arial MT"/>
                <a:cs typeface="Arial MT"/>
              </a:rPr>
              <a:t>com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recursos</a:t>
            </a:r>
            <a:r>
              <a:rPr dirty="0" sz="800" spc="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46464"/>
                </a:solidFill>
                <a:latin typeface="Arial MT"/>
                <a:cs typeface="Arial MT"/>
              </a:rPr>
              <a:t>que</a:t>
            </a:r>
            <a:r>
              <a:rPr dirty="0" sz="800" spc="1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trata</a:t>
            </a:r>
            <a:r>
              <a:rPr dirty="0" sz="800" spc="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25252"/>
                </a:solidFill>
                <a:latin typeface="Arial MT"/>
                <a:cs typeface="Arial MT"/>
              </a:rPr>
              <a:t>Artigo </a:t>
            </a:r>
            <a:r>
              <a:rPr dirty="0" sz="800" spc="-75">
                <a:solidFill>
                  <a:srgbClr val="4D4D4D"/>
                </a:solidFill>
                <a:latin typeface="Arial MT"/>
                <a:cs typeface="Arial MT"/>
              </a:rPr>
              <a:t>"43</a:t>
            </a:r>
            <a:r>
              <a:rPr dirty="0" sz="800" spc="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84848"/>
                </a:solidFill>
                <a:latin typeface="Arial MT"/>
                <a:cs typeface="Arial MT"/>
              </a:rPr>
              <a:t>parágrafo</a:t>
            </a:r>
            <a:r>
              <a:rPr dirty="0" sz="800" spc="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1º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 da</a:t>
            </a:r>
            <a:r>
              <a:rPr dirty="0" sz="800" spc="-4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Lei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Federal</a:t>
            </a:r>
            <a:r>
              <a:rPr dirty="0" sz="800" spc="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4.320/64,</a:t>
            </a:r>
            <a:r>
              <a:rPr dirty="0" sz="800" spc="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Inciso</a:t>
            </a:r>
            <a:r>
              <a:rPr dirty="0" sz="800" spc="-1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95959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31930" y="5966028"/>
            <a:ext cx="2106295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70">
                <a:solidFill>
                  <a:srgbClr val="C8C8C8"/>
                </a:solidFill>
                <a:latin typeface="Arial MT"/>
                <a:cs typeface="Arial MT"/>
              </a:rPr>
              <a:t>'</a:t>
            </a:r>
            <a:r>
              <a:rPr dirty="0" sz="800" spc="-45">
                <a:solidFill>
                  <a:srgbClr val="C8C8C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D6D6D6"/>
                </a:solidFill>
                <a:latin typeface="Arial MT"/>
                <a:cs typeface="Arial MT"/>
              </a:rPr>
              <a:t>“</a:t>
            </a:r>
            <a:r>
              <a:rPr dirty="0" sz="800" spc="175">
                <a:solidFill>
                  <a:srgbClr val="D6D6D6"/>
                </a:solidFill>
                <a:latin typeface="Arial MT"/>
                <a:cs typeface="Arial MT"/>
              </a:rPr>
              <a:t> </a:t>
            </a:r>
            <a:r>
              <a:rPr dirty="0" sz="800" spc="-114">
                <a:solidFill>
                  <a:srgbClr val="858585"/>
                </a:solidFill>
                <a:latin typeface="Arial MT"/>
                <a:cs typeface="Arial MT"/>
              </a:rPr>
              <a:t>”</a:t>
            </a:r>
            <a:r>
              <a:rPr dirty="0" sz="800" spc="20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58585"/>
                </a:solidFill>
                <a:latin typeface="Arial MT"/>
                <a:cs typeface="Arial MT"/>
              </a:rPr>
              <a:t>"</a:t>
            </a:r>
            <a:r>
              <a:rPr dirty="0" sz="800" spc="17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A9A9A"/>
                </a:solidFill>
                <a:latin typeface="Arial MT"/>
                <a:cs typeface="Arial MT"/>
              </a:rPr>
              <a:t>’‘’'</a:t>
            </a:r>
            <a:r>
              <a:rPr dirty="0" sz="800" spc="175">
                <a:solidFill>
                  <a:srgbClr val="9A9A9A"/>
                </a:solidFill>
                <a:latin typeface="Arial MT"/>
                <a:cs typeface="Arial MT"/>
              </a:rPr>
              <a:t>  </a:t>
            </a:r>
            <a:r>
              <a:rPr dirty="0" sz="800" spc="-40">
                <a:solidFill>
                  <a:srgbClr val="CFCFCF"/>
                </a:solidFill>
                <a:latin typeface="Arial MT"/>
                <a:cs typeface="Arial MT"/>
              </a:rPr>
              <a:t>”’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”!Inc!sd:</a:t>
            </a:r>
            <a:r>
              <a:rPr dirty="0" sz="800" spc="-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II”-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64646"/>
                </a:solidFill>
                <a:latin typeface="Arial MT"/>
                <a:cs typeface="Arial MT"/>
              </a:rPr>
              <a:t>Excesso.</a:t>
            </a:r>
            <a:r>
              <a:rPr dirty="0" sz="800" spc="-6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800" spc="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Arrécádação:</a:t>
            </a:r>
            <a:endParaRPr sz="800">
              <a:latin typeface="Arial MT"/>
              <a:cs typeface="Arial MT"/>
            </a:endParaRPr>
          </a:p>
          <a:p>
            <a:pPr marL="845819">
              <a:lnSpc>
                <a:spcPct val="100000"/>
              </a:lnSpc>
              <a:spcBef>
                <a:spcPts val="409"/>
              </a:spcBef>
            </a:pP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III</a:t>
            </a:r>
            <a:r>
              <a:rPr dirty="0" sz="800" spc="-6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Anulação</a:t>
            </a:r>
            <a:r>
              <a:rPr dirty="0" sz="800" spc="4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de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Dótação</a:t>
            </a:r>
            <a:r>
              <a:rPr dirty="0" sz="800" spc="2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76767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63508" y="6346806"/>
            <a:ext cx="1206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solidFill>
                  <a:srgbClr val="383838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20">
                <a:solidFill>
                  <a:srgbClr val="383838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24242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Ahu)adás</a:t>
            </a:r>
            <a:r>
              <a:rPr dirty="0" u="sng" sz="800" spc="-10">
                <a:solidFill>
                  <a:srgbClr val="424242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sz="800" spc="3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D1D1D1"/>
                </a:solidFill>
                <a:latin typeface="Arial MT"/>
                <a:cs typeface="Arial MT"/>
              </a:rPr>
              <a:t>‘</a:t>
            </a:r>
            <a:r>
              <a:rPr dirty="0" sz="800" spc="370">
                <a:solidFill>
                  <a:srgbClr val="D1D1D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C6C6C6"/>
                </a:solidFill>
                <a:latin typeface="Arial MT"/>
                <a:cs typeface="Arial MT"/>
              </a:rPr>
              <a:t>”..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765021" y="6346806"/>
            <a:ext cx="469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solidFill>
                  <a:srgbClr val="A3A3A3"/>
                </a:solidFill>
                <a:latin typeface="Arial MT"/>
                <a:cs typeface="Arial MT"/>
              </a:rPr>
              <a:t>’.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11338" y="6513586"/>
            <a:ext cx="255587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950" spc="1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20" b="1">
                <a:solidFill>
                  <a:srgbClr val="363636"/>
                </a:solidFill>
                <a:latin typeface="Arial"/>
                <a:cs typeface="Arial"/>
              </a:rPr>
              <a:t>MU</a:t>
            </a:r>
            <a:r>
              <a:rPr dirty="0" sz="950" spc="-20" b="1">
                <a:solidFill>
                  <a:srgbClr val="3A3A3A"/>
                </a:solidFill>
                <a:latin typeface="Arial"/>
                <a:cs typeface="Arial"/>
              </a:rPr>
              <a:t>/NIÇIPAL.DE</a:t>
            </a:r>
            <a:r>
              <a:rPr dirty="0" sz="950" spc="100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A3A3A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737497" y="5972119"/>
            <a:ext cx="72453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R$.1.4õ0.000,00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505050"/>
                </a:solidFill>
                <a:latin typeface="Arial MT"/>
                <a:cs typeface="Arial MT"/>
              </a:rPr>
              <a:t>$1.40õ.000;00’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466831" y="6678284"/>
          <a:ext cx="6342380" cy="1137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4520"/>
                <a:gridCol w="4994910"/>
                <a:gridCol w="667385"/>
              </a:tblGrid>
              <a:tr h="168275">
                <a:tc>
                  <a:txBody>
                    <a:bodyPr/>
                    <a:lstStyle/>
                    <a:p>
                      <a:pPr marL="31750" marR="31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solidFill>
                            <a:srgbClr val="D4D4D4"/>
                          </a:solidFill>
                          <a:latin typeface="Arial Black"/>
                          <a:cs typeface="Arial Black"/>
                        </a:rPr>
                        <a:t>"</a:t>
                      </a:r>
                      <a:r>
                        <a:rPr dirty="0" sz="800" spc="425">
                          <a:solidFill>
                            <a:srgbClr val="D4D4D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S8CrateriQ1guniCipal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00" spc="-3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EdiiÜação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3020" marR="31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r>
                        <a:rPr dirty="0" sz="800" spc="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A8A8A8"/>
                          </a:solidFill>
                          <a:latin typeface="Arial MT"/>
                          <a:cs typeface="Arial MT"/>
                        </a:rPr>
                        <a:t>.*..°„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Mànútpncaõ”e..OoeracionaIizacão</a:t>
                      </a:r>
                      <a:r>
                        <a:rPr dirty="0" sz="800" spc="-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1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3.1.9:O.13:04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096260" algn="l"/>
                        </a:tabLst>
                      </a:pPr>
                      <a:r>
                        <a:rPr dirty="0" sz="800" spc="-4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Õbrigaçõ.es..Patrõnais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6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900.000,00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55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096260" algn="l"/>
                        </a:tabLst>
                      </a:pPr>
                      <a:r>
                        <a:rPr dirty="0" sz="800" spc="-4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EÕÜI'PAMENTÔS</a:t>
                      </a:r>
                      <a:r>
                        <a:rPr dirty="0" sz="800" spc="4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3990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51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3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00" spc="-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800" spc="2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/</a:t>
                      </a:r>
                      <a:r>
                        <a:rPr dirty="0" sz="800" spc="-1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Atividade</a:t>
                      </a:r>
                      <a:r>
                        <a:rPr dirty="0" sz="800" spc="4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6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1.400.000,00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  <a:tr h="164465">
                <a:tc>
                  <a:txBody>
                    <a:bodyPr/>
                    <a:lstStyle/>
                    <a:p>
                      <a:pPr marL="300990" marR="31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225">
                          <a:solidFill>
                            <a:srgbClr val="B3B3B3"/>
                          </a:solidFill>
                          <a:latin typeface="Arial Black"/>
                          <a:cs typeface="Arial Black"/>
                        </a:rPr>
                        <a:t>“*</a:t>
                      </a:r>
                      <a:r>
                        <a:rPr dirty="0" sz="800" spc="65">
                          <a:solidFill>
                            <a:srgbClr val="B3B3B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350">
                          <a:solidFill>
                            <a:srgbClr val="B3B3B3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233679" algn="l"/>
                          <a:tab pos="1001394" algn="l"/>
                          <a:tab pos="2821940" algn="l"/>
                        </a:tabLst>
                      </a:pPr>
                      <a:r>
                        <a:rPr dirty="0" sz="800" spc="-50">
                          <a:solidFill>
                            <a:srgbClr val="9A9A9A"/>
                          </a:solidFill>
                          <a:latin typeface="Arial Black"/>
                          <a:cs typeface="Arial Black"/>
                        </a:rPr>
                        <a:t>-</a:t>
                      </a:r>
                      <a:r>
                        <a:rPr dirty="0" sz="800">
                          <a:solidFill>
                            <a:srgbClr val="9A9A9A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00" spc="-85">
                          <a:solidFill>
                            <a:srgbClr val="BDBDBD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r>
                        <a:rPr dirty="0" sz="800" spc="-8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r>
                        <a:rPr dirty="0" sz="800" spc="24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50">
                          <a:solidFill>
                            <a:srgbClr val="D6D6D6"/>
                          </a:solidFill>
                          <a:latin typeface="Arial Black"/>
                          <a:cs typeface="Arial Black"/>
                        </a:rPr>
                        <a:t>‘</a:t>
                      </a:r>
                      <a:r>
                        <a:rPr dirty="0" sz="800">
                          <a:solidFill>
                            <a:srgbClr val="D6D6D6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00" spc="-50">
                          <a:solidFill>
                            <a:srgbClr val="A7A7A7"/>
                          </a:solidFill>
                          <a:latin typeface="Arial Black"/>
                          <a:cs typeface="Arial Black"/>
                        </a:rPr>
                        <a:t>:</a:t>
                      </a:r>
                      <a:r>
                        <a:rPr dirty="0" sz="800">
                          <a:solidFill>
                            <a:srgbClr val="A7A7A7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00" spc="-9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5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2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6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1.400.000,00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  <a:tr h="149225">
                <a:tc>
                  <a:txBody>
                    <a:bodyPr/>
                    <a:lstStyle/>
                    <a:p>
                      <a:pPr marL="310515" marR="317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280">
                          <a:solidFill>
                            <a:srgbClr val="9E9E9E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r>
                        <a:rPr dirty="0" sz="800" spc="155">
                          <a:solidFill>
                            <a:srgbClr val="9E9E9E"/>
                          </a:solidFill>
                          <a:latin typeface="Arial Black"/>
                          <a:cs typeface="Arial Black"/>
                        </a:rPr>
                        <a:t>  </a:t>
                      </a:r>
                      <a:r>
                        <a:rPr dirty="0" sz="800" spc="-25">
                          <a:solidFill>
                            <a:srgbClr val="ACACAC"/>
                          </a:solidFill>
                          <a:latin typeface="Arial Black"/>
                          <a:cs typeface="Arial Black"/>
                        </a:rPr>
                        <a:t>'</a:t>
                      </a:r>
                      <a:r>
                        <a:rPr dirty="0" sz="800" spc="-25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*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950"/>
                        </a:lnSpc>
                        <a:spcBef>
                          <a:spcPts val="125"/>
                        </a:spcBef>
                        <a:tabLst>
                          <a:tab pos="982980" algn="l"/>
                          <a:tab pos="3491865" algn="l"/>
                        </a:tabLst>
                      </a:pPr>
                      <a:r>
                        <a:rPr dirty="0" sz="800" spc="-310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r>
                        <a:rPr dirty="0" sz="800" spc="445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95">
                          <a:solidFill>
                            <a:srgbClr val="BDBDBD"/>
                          </a:solidFill>
                          <a:latin typeface="Arial Black"/>
                          <a:cs typeface="Arial Black"/>
                        </a:rPr>
                        <a:t>.</a:t>
                      </a:r>
                      <a:r>
                        <a:rPr dirty="0" sz="800" spc="20">
                          <a:solidFill>
                            <a:srgbClr val="BDBDB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8E8E8E"/>
                          </a:solidFill>
                          <a:latin typeface="Arial Black"/>
                          <a:cs typeface="Arial Black"/>
                        </a:rPr>
                        <a:t>*'</a:t>
                      </a:r>
                      <a:r>
                        <a:rPr dirty="0" sz="800" spc="-40">
                          <a:solidFill>
                            <a:srgbClr val="8E8E8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80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r>
                        <a:rPr dirty="0" sz="800" spc="245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AFAFAF"/>
                          </a:solidFill>
                          <a:latin typeface="Arial Black"/>
                          <a:cs typeface="Arial Black"/>
                        </a:rPr>
                        <a:t>’',''</a:t>
                      </a:r>
                      <a:r>
                        <a:rPr dirty="0" sz="800" spc="355">
                          <a:solidFill>
                            <a:srgbClr val="AFAFA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40">
                          <a:solidFill>
                            <a:srgbClr val="8C8C8C"/>
                          </a:solidFill>
                          <a:latin typeface="Arial Black"/>
                          <a:cs typeface="Arial Black"/>
                        </a:rPr>
                        <a:t>’""</a:t>
                      </a:r>
                      <a:r>
                        <a:rPr dirty="0" sz="800" spc="65">
                          <a:solidFill>
                            <a:srgbClr val="8C8C8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0">
                          <a:solidFill>
                            <a:srgbClr val="9C9C9C"/>
                          </a:solidFill>
                          <a:latin typeface="Arial Black"/>
                          <a:cs typeface="Arial Black"/>
                        </a:rPr>
                        <a:t>*”.'</a:t>
                      </a:r>
                      <a:r>
                        <a:rPr dirty="0" sz="800">
                          <a:solidFill>
                            <a:srgbClr val="9C9C9C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00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.</a:t>
                      </a:r>
                      <a:r>
                        <a:rPr dirty="0" sz="800" spc="425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9C9C9C"/>
                          </a:solidFill>
                          <a:latin typeface="Arial Black"/>
                          <a:cs typeface="Arial Black"/>
                        </a:rPr>
                        <a:t>'.’“</a:t>
                      </a:r>
                      <a:r>
                        <a:rPr dirty="0" sz="800" spc="305">
                          <a:solidFill>
                            <a:srgbClr val="9C9C9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350">
                          <a:solidFill>
                            <a:srgbClr val="808080"/>
                          </a:solidFill>
                          <a:latin typeface="Arial Black"/>
                          <a:cs typeface="Arial Black"/>
                        </a:rPr>
                        <a:t>””</a:t>
                      </a:r>
                      <a:r>
                        <a:rPr dirty="0" sz="800">
                          <a:solidFill>
                            <a:srgbClr val="808080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00" spc="-10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00" spc="3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2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Anulado</a:t>
                      </a:r>
                      <a:r>
                        <a:rPr dirty="0" sz="800" spc="4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6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1.400.000,00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181600" y="9597136"/>
            <a:ext cx="1560830" cy="0"/>
          </a:xfrm>
          <a:custGeom>
            <a:avLst/>
            <a:gdLst/>
            <a:ahLst/>
            <a:cxnLst/>
            <a:rect l="l" t="t" r="r" b="b"/>
            <a:pathLst>
              <a:path w="1560829" h="0">
                <a:moveTo>
                  <a:pt x="0" y="0"/>
                </a:moveTo>
                <a:lnTo>
                  <a:pt x="1560576" y="0"/>
                </a:lnTo>
              </a:path>
            </a:pathLst>
          </a:custGeom>
          <a:ln w="9138">
            <a:solidFill>
              <a:srgbClr val="575B6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3224783" y="9589520"/>
            <a:ext cx="1896110" cy="12700"/>
            <a:chOff x="3224783" y="9589520"/>
            <a:chExt cx="1896110" cy="12700"/>
          </a:xfrm>
        </p:grpSpPr>
        <p:sp>
          <p:nvSpPr>
            <p:cNvPr id="4" name="object 4" descr=""/>
            <p:cNvSpPr/>
            <p:nvPr/>
          </p:nvSpPr>
          <p:spPr>
            <a:xfrm>
              <a:off x="3663695" y="9597136"/>
              <a:ext cx="783590" cy="0"/>
            </a:xfrm>
            <a:custGeom>
              <a:avLst/>
              <a:gdLst/>
              <a:ahLst/>
              <a:cxnLst/>
              <a:rect l="l" t="t" r="r" b="b"/>
              <a:pathLst>
                <a:path w="783589" h="0">
                  <a:moveTo>
                    <a:pt x="0" y="0"/>
                  </a:moveTo>
                  <a:lnTo>
                    <a:pt x="783336" y="0"/>
                  </a:lnTo>
                </a:path>
              </a:pathLst>
            </a:custGeom>
            <a:ln w="9138">
              <a:solidFill>
                <a:srgbClr val="575B6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459223" y="9597136"/>
              <a:ext cx="661670" cy="0"/>
            </a:xfrm>
            <a:custGeom>
              <a:avLst/>
              <a:gdLst/>
              <a:ahLst/>
              <a:cxnLst/>
              <a:rect l="l" t="t" r="r" b="b"/>
              <a:pathLst>
                <a:path w="661670" h="0">
                  <a:moveTo>
                    <a:pt x="0" y="0"/>
                  </a:moveTo>
                  <a:lnTo>
                    <a:pt x="661416" y="0"/>
                  </a:lnTo>
                </a:path>
              </a:pathLst>
            </a:custGeom>
            <a:ln w="9138">
              <a:solidFill>
                <a:srgbClr val="575B6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224783" y="9594090"/>
              <a:ext cx="426720" cy="0"/>
            </a:xfrm>
            <a:custGeom>
              <a:avLst/>
              <a:gdLst/>
              <a:ahLst/>
              <a:cxnLst/>
              <a:rect l="l" t="t" r="r" b="b"/>
              <a:pathLst>
                <a:path w="426720" h="0">
                  <a:moveTo>
                    <a:pt x="0" y="0"/>
                  </a:moveTo>
                  <a:lnTo>
                    <a:pt x="426720" y="0"/>
                  </a:lnTo>
                </a:path>
              </a:pathLst>
            </a:custGeom>
            <a:ln w="9138">
              <a:solidFill>
                <a:srgbClr val="575B6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1563624" y="9591044"/>
            <a:ext cx="975360" cy="0"/>
          </a:xfrm>
          <a:custGeom>
            <a:avLst/>
            <a:gdLst/>
            <a:ahLst/>
            <a:cxnLst/>
            <a:rect l="l" t="t" r="r" b="b"/>
            <a:pathLst>
              <a:path w="975360" h="0">
                <a:moveTo>
                  <a:pt x="0" y="0"/>
                </a:moveTo>
                <a:lnTo>
                  <a:pt x="975360" y="0"/>
                </a:lnTo>
              </a:path>
            </a:pathLst>
          </a:custGeom>
          <a:ln w="9138">
            <a:solidFill>
              <a:srgbClr val="575B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2602992" y="9591044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 h="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9138">
            <a:solidFill>
              <a:srgbClr val="575B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335279" y="9584951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38">
            <a:solidFill>
              <a:srgbClr val="575B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2615183" y="2575584"/>
            <a:ext cx="201295" cy="0"/>
          </a:xfrm>
          <a:custGeom>
            <a:avLst/>
            <a:gdLst/>
            <a:ahLst/>
            <a:cxnLst/>
            <a:rect l="l" t="t" r="r" b="b"/>
            <a:pathLst>
              <a:path w="201294" h="0">
                <a:moveTo>
                  <a:pt x="0" y="0"/>
                </a:moveTo>
                <a:lnTo>
                  <a:pt x="201168" y="0"/>
                </a:lnTo>
              </a:path>
            </a:pathLst>
          </a:custGeom>
          <a:ln w="9138">
            <a:solidFill>
              <a:srgbClr val="4F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341375" y="1216967"/>
            <a:ext cx="6413500" cy="0"/>
          </a:xfrm>
          <a:custGeom>
            <a:avLst/>
            <a:gdLst/>
            <a:ahLst/>
            <a:cxnLst/>
            <a:rect l="l" t="t" r="r" b="b"/>
            <a:pathLst>
              <a:path w="6413500" h="0">
                <a:moveTo>
                  <a:pt x="0" y="0"/>
                </a:moveTo>
                <a:lnTo>
                  <a:pt x="6412992" y="0"/>
                </a:lnTo>
              </a:path>
            </a:pathLst>
          </a:custGeom>
          <a:ln w="9138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402336" y="499581"/>
            <a:ext cx="688975" cy="496570"/>
            <a:chOff x="402336" y="499581"/>
            <a:chExt cx="688975" cy="496570"/>
          </a:xfrm>
        </p:grpSpPr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2544" y="499581"/>
              <a:ext cx="390144" cy="210189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2336" y="706724"/>
              <a:ext cx="688848" cy="289391"/>
            </a:xfrm>
            <a:prstGeom prst="rect">
              <a:avLst/>
            </a:prstGeom>
          </p:spPr>
        </p:pic>
      </p:grpSp>
      <p:pic>
        <p:nvPicPr>
          <p:cNvPr id="15" name="object 1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75232" y="9595613"/>
            <a:ext cx="1621536" cy="97479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609686" y="316800"/>
            <a:ext cx="22669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424242"/>
                </a:solidFill>
                <a:latin typeface="Arial MT"/>
                <a:cs typeface="Arial MT"/>
              </a:rPr>
              <a:t>,</a:t>
            </a:r>
            <a:r>
              <a:rPr dirty="0" sz="1100" spc="8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D4D4D"/>
                </a:solidFill>
                <a:latin typeface="Arial MT"/>
                <a:cs typeface="Arial MT"/>
              </a:rPr>
              <a:t>‹</a:t>
            </a:r>
            <a:r>
              <a:rPr dirty="0" sz="1100" spc="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50">
                <a:solidFill>
                  <a:srgbClr val="3B3B3B"/>
                </a:solidFill>
                <a:latin typeface="Arial MT"/>
                <a:cs typeface="Arial MT"/>
              </a:rPr>
              <a:t>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101685" y="9620242"/>
            <a:ext cx="711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25">
                <a:solidFill>
                  <a:srgbClr val="5D5D5D"/>
                </a:solidFill>
                <a:latin typeface="Arial MT"/>
                <a:cs typeface="Arial MT"/>
              </a:rPr>
              <a:t>"”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Pagina</a:t>
            </a:r>
            <a:r>
              <a:rPr dirty="0" spc="60"/>
              <a:t> </a:t>
            </a:r>
            <a:fld id="{81D60167-4931-47E6-BA6A-407CBD079E47}" type="slidenum">
              <a:rPr dirty="0">
                <a:solidFill>
                  <a:srgbClr val="505050"/>
                </a:solidFill>
              </a:rPr>
              <a:t>2</a:t>
            </a:fld>
            <a:r>
              <a:rPr dirty="0" spc="35">
                <a:solidFill>
                  <a:srgbClr val="505050"/>
                </a:solidFill>
              </a:rPr>
              <a:t> </a:t>
            </a:r>
            <a:r>
              <a:rPr dirty="0">
                <a:solidFill>
                  <a:srgbClr val="595959"/>
                </a:solidFill>
              </a:rPr>
              <a:t>de</a:t>
            </a:r>
            <a:r>
              <a:rPr dirty="0" spc="50">
                <a:solidFill>
                  <a:srgbClr val="595959"/>
                </a:solidFill>
              </a:rPr>
              <a:t> </a:t>
            </a:r>
            <a:r>
              <a:rPr dirty="0" spc="-50">
                <a:solidFill>
                  <a:srgbClr val="626262"/>
                </a:solidFill>
              </a:rPr>
              <a:t>2</a:t>
            </a:r>
          </a:p>
        </p:txBody>
      </p:sp>
      <p:sp>
        <p:nvSpPr>
          <p:cNvPr id="17" name="object 17" descr=""/>
          <p:cNvSpPr txBox="1"/>
          <p:nvPr/>
        </p:nvSpPr>
        <p:spPr>
          <a:xfrm>
            <a:off x="1210357" y="316800"/>
            <a:ext cx="305498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363636"/>
                </a:solidFill>
                <a:latin typeface="Arial MT"/>
                <a:cs typeface="Arial MT"/>
              </a:rPr>
              <a:t>PREFEITURA</a:t>
            </a:r>
            <a:r>
              <a:rPr dirty="0" sz="1100" spc="3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33333"/>
                </a:solidFill>
                <a:latin typeface="Arial MT"/>
                <a:cs typeface="Arial MT"/>
              </a:rPr>
              <a:t>MUNICIPAL</a:t>
            </a:r>
            <a:r>
              <a:rPr dirty="0" sz="1100" spc="26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1100" spc="1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343434"/>
                </a:solidFill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2700" marR="1932305">
              <a:lnSpc>
                <a:spcPct val="119900"/>
              </a:lnSpc>
              <a:spcBef>
                <a:spcPts val="440"/>
              </a:spcBef>
            </a:pP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Rua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Maria</a:t>
            </a:r>
            <a:r>
              <a:rPr dirty="0" sz="80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Lourenço,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Fazenda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94594" y="1286770"/>
            <a:ext cx="4502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solidFill>
                  <a:srgbClr val="494949"/>
                </a:solidFill>
                <a:latin typeface="Arial MT"/>
                <a:cs typeface="Arial MT"/>
              </a:rPr>
              <a:t>Artigo</a:t>
            </a:r>
            <a:r>
              <a:rPr dirty="0" sz="850" spc="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75">
                <a:solidFill>
                  <a:srgbClr val="4F4F4F"/>
                </a:solidFill>
                <a:latin typeface="Arial MT"/>
                <a:cs typeface="Arial MT"/>
              </a:rPr>
              <a:t>3º</a:t>
            </a:r>
            <a:r>
              <a:rPr dirty="0" sz="85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77261" y="1286770"/>
            <a:ext cx="33115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4B4B4B"/>
                </a:solidFill>
                <a:latin typeface="Arial MT"/>
                <a:cs typeface="Arial MT"/>
              </a:rPr>
              <a:t>Revogadas</a:t>
            </a:r>
            <a:r>
              <a:rPr dirty="0" sz="850" spc="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484848"/>
                </a:solidFill>
                <a:latin typeface="Arial MT"/>
                <a:cs typeface="Arial MT"/>
              </a:rPr>
              <a:t>as</a:t>
            </a:r>
            <a:r>
              <a:rPr dirty="0" sz="850" spc="-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414141"/>
                </a:solidFill>
                <a:latin typeface="Arial MT"/>
                <a:cs typeface="Arial MT"/>
              </a:rPr>
              <a:t>disposiçõe*</a:t>
            </a:r>
            <a:r>
              <a:rPr dirty="0" sz="850" spc="5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3A3A3A"/>
                </a:solidFill>
                <a:latin typeface="Arial MT"/>
                <a:cs typeface="Arial MT"/>
              </a:rPr>
              <a:t>em</a:t>
            </a:r>
            <a:r>
              <a:rPr dirty="0" sz="850" spc="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464646"/>
                </a:solidFill>
                <a:latin typeface="Arial MT"/>
                <a:cs typeface="Arial MT"/>
              </a:rPr>
              <a:t>contrário.</a:t>
            </a:r>
            <a:r>
              <a:rPr dirty="0" sz="850" spc="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4B4B4B"/>
                </a:solidFill>
                <a:latin typeface="Arial MT"/>
                <a:cs typeface="Arial MT"/>
              </a:rPr>
              <a:t>Publique-</a:t>
            </a:r>
            <a:r>
              <a:rPr dirty="0" sz="850" spc="-20">
                <a:solidFill>
                  <a:srgbClr val="4B4B4B"/>
                </a:solidFill>
                <a:latin typeface="Arial MT"/>
                <a:cs typeface="Arial MT"/>
              </a:rPr>
              <a:t>se,</a:t>
            </a:r>
            <a:r>
              <a:rPr dirty="0" sz="850" spc="8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343434"/>
                </a:solidFill>
                <a:latin typeface="Arial MT"/>
                <a:cs typeface="Arial MT"/>
              </a:rPr>
              <a:t>afixe-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se</a:t>
            </a:r>
            <a:r>
              <a:rPr dirty="0" sz="8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4F4F4F"/>
                </a:solidFill>
                <a:latin typeface="Arial MT"/>
                <a:cs typeface="Arial MT"/>
              </a:rPr>
              <a:t>e</a:t>
            </a:r>
            <a:r>
              <a:rPr dirty="0" sz="850" spc="-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464646"/>
                </a:solidFill>
                <a:latin typeface="Arial MT"/>
                <a:cs typeface="Arial MT"/>
              </a:rPr>
              <a:t>cumpra-</a:t>
            </a:r>
            <a:r>
              <a:rPr dirty="0" sz="850" spc="-25">
                <a:solidFill>
                  <a:srgbClr val="464646"/>
                </a:solidFill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618751" y="2024465"/>
            <a:ext cx="18383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Gabinete</a:t>
            </a:r>
            <a:r>
              <a:rPr dirty="0" sz="750" spc="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do</a:t>
            </a:r>
            <a:r>
              <a:rPr dirty="0" sz="750" spc="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Prefeit</a:t>
            </a:r>
            <a:r>
              <a:rPr dirty="0" sz="750" spc="26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77777"/>
                </a:solidFill>
                <a:latin typeface="Arial MT"/>
                <a:cs typeface="Arial MT"/>
              </a:rPr>
              <a:t>,</a:t>
            </a:r>
            <a:r>
              <a:rPr dirty="0" sz="750" spc="7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26</a:t>
            </a:r>
            <a:r>
              <a:rPr dirty="0" sz="750" spc="4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750" spc="2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junho,</a:t>
            </a:r>
            <a:r>
              <a:rPr dirty="0" sz="750" spc="5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2</a:t>
            </a:r>
            <a:r>
              <a:rPr dirty="0" sz="750" spc="204">
                <a:solidFill>
                  <a:srgbClr val="4D4D4D"/>
                </a:solidFill>
                <a:latin typeface="Arial MT"/>
                <a:cs typeface="Arial MT"/>
              </a:rPr>
              <a:t>  </a:t>
            </a:r>
            <a:r>
              <a:rPr dirty="0" sz="750" spc="-50">
                <a:solidFill>
                  <a:srgbClr val="575757"/>
                </a:solidFill>
                <a:latin typeface="Arial MT"/>
                <a:cs typeface="Arial MT"/>
              </a:rPr>
              <a:t>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2025-08-20T16:51:38Z</dcterms:created>
  <dcterms:modified xsi:type="dcterms:W3CDTF">2025-08-20T16:51:38Z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2025-08-20T00:00:00Z</vt:filetime>
  </property>
  <property fmtid="{D5CDD505-2E9C-101B-9397-08002B2CF9AE}" pid="3" name="LastSaved">
    <vt:filetime>2025-08-20T00:00:00Z</vt:filetime>
  </property>
</Properties>
</file>