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520" y="368593"/>
            <a:ext cx="704087" cy="68844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904231" y="9594090"/>
            <a:ext cx="1801495" cy="0"/>
          </a:xfrm>
          <a:custGeom>
            <a:avLst/>
            <a:gdLst/>
            <a:ahLst/>
            <a:cxnLst/>
            <a:rect l="l" t="t" r="r" b="b"/>
            <a:pathLst>
              <a:path w="1801495" h="0">
                <a:moveTo>
                  <a:pt x="0" y="0"/>
                </a:moveTo>
                <a:lnTo>
                  <a:pt x="1801368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01752" y="9591043"/>
            <a:ext cx="4590415" cy="0"/>
          </a:xfrm>
          <a:custGeom>
            <a:avLst/>
            <a:gdLst/>
            <a:ahLst/>
            <a:cxnLst/>
            <a:rect l="l" t="t" r="r" b="b"/>
            <a:pathLst>
              <a:path w="4590415" h="0">
                <a:moveTo>
                  <a:pt x="0" y="0"/>
                </a:moveTo>
                <a:lnTo>
                  <a:pt x="4590288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569464" y="8984845"/>
            <a:ext cx="1877695" cy="0"/>
          </a:xfrm>
          <a:custGeom>
            <a:avLst/>
            <a:gdLst/>
            <a:ahLst/>
            <a:cxnLst/>
            <a:rect l="l" t="t" r="r" b="b"/>
            <a:pathLst>
              <a:path w="1877695" h="0">
                <a:moveTo>
                  <a:pt x="0" y="0"/>
                </a:moveTo>
                <a:lnTo>
                  <a:pt x="1877568" y="0"/>
                </a:lnTo>
              </a:path>
            </a:pathLst>
          </a:custGeom>
          <a:ln w="9138">
            <a:solidFill>
              <a:srgbClr val="5B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02336" y="3218337"/>
            <a:ext cx="668020" cy="0"/>
          </a:xfrm>
          <a:custGeom>
            <a:avLst/>
            <a:gdLst/>
            <a:ahLst/>
            <a:cxnLst/>
            <a:rect l="l" t="t" r="r" b="b"/>
            <a:pathLst>
              <a:path w="668019" h="0">
                <a:moveTo>
                  <a:pt x="0" y="0"/>
                </a:moveTo>
                <a:lnTo>
                  <a:pt x="667512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298704" y="1213922"/>
            <a:ext cx="6413500" cy="0"/>
          </a:xfrm>
          <a:custGeom>
            <a:avLst/>
            <a:gdLst/>
            <a:ahLst/>
            <a:cxnLst/>
            <a:rect l="l" t="t" r="r" b="b"/>
            <a:pathLst>
              <a:path w="6413500" h="0">
                <a:moveTo>
                  <a:pt x="0" y="0"/>
                </a:moveTo>
                <a:lnTo>
                  <a:pt x="6412992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7535" y="8657375"/>
            <a:ext cx="4794504" cy="1044855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6240" y="2976162"/>
            <a:ext cx="3584448" cy="243698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82752" y="3219861"/>
            <a:ext cx="2846832" cy="5940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88848" y="5912725"/>
            <a:ext cx="2505456" cy="41428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08623" y="264761"/>
            <a:ext cx="305244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50" spc="-55" b="1">
                <a:solidFill>
                  <a:srgbClr val="343434"/>
                </a:solidFill>
                <a:latin typeface="Arial"/>
                <a:cs typeface="Arial"/>
              </a:rPr>
              <a:t>P”REFEITURA</a:t>
            </a:r>
            <a:r>
              <a:rPr dirty="0" sz="115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1150" spc="6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spc="-30" b="1">
                <a:solidFill>
                  <a:srgbClr val="444444"/>
                </a:solidFill>
                <a:latin typeface="Arial"/>
                <a:cs typeface="Arial"/>
              </a:rPr>
              <a:t>GE</a:t>
            </a:r>
            <a:r>
              <a:rPr dirty="0" sz="1150" spc="-5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83838"/>
                </a:solidFill>
                <a:latin typeface="Arial"/>
                <a:cs typeface="Arial"/>
              </a:rPr>
              <a:t>SEROPÈDIČA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Rüa</a:t>
            </a:r>
            <a:r>
              <a:rPr dirty="0" sz="80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Marlą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 b="1">
                <a:solidFill>
                  <a:srgbClr val="3B3B3B"/>
                </a:solidFill>
                <a:latin typeface="Arial"/>
                <a:cs typeface="Arial"/>
              </a:rPr>
              <a:t>Lourënço,*18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850" spc="-70">
                <a:solidFill>
                  <a:srgbClr val="3F3F3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Caxlaś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32955" y="1433241"/>
            <a:ext cx="284861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7729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05050"/>
                </a:solidFill>
                <a:latin typeface="Lucida Sans Unicode"/>
                <a:cs typeface="Lucida Sans Unicode"/>
              </a:rPr>
              <a:t>2685</a:t>
            </a:r>
            <a:r>
              <a:rPr dirty="0" sz="800" spc="-6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D5D5D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39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2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64646"/>
                </a:solidFill>
                <a:latin typeface="Lucida Sans Unicode"/>
                <a:cs typeface="Lucida Sans Unicode"/>
              </a:rPr>
              <a:t>julho,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178435" indent="5715">
              <a:lnSpc>
                <a:spcPts val="890"/>
              </a:lnSpc>
              <a:spcBef>
                <a:spcPts val="5"/>
              </a:spcBef>
            </a:pP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Abre.crédito</a:t>
            </a:r>
            <a:r>
              <a:rPr dirty="0" sz="800" spc="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suplementär</a:t>
            </a:r>
            <a:r>
              <a:rPr dirty="0" sz="800" spc="-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05050"/>
                </a:solidFill>
                <a:latin typeface="Lucida Sans Unicode"/>
                <a:cs typeface="Lucida Sans Unicode"/>
              </a:rPr>
              <a:t>no</a:t>
            </a:r>
            <a:r>
              <a:rPr dirty="0" sz="80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R$50.000,00,</a:t>
            </a:r>
            <a:r>
              <a:rPr dirty="0" sz="800" spc="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0">
                <a:solidFill>
                  <a:srgbClr val="565656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4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45454"/>
                </a:solidFill>
                <a:latin typeface="Lucida Sans Unicode"/>
                <a:cs typeface="Lucida Sans Unicode"/>
              </a:rPr>
              <a:t>qùe</a:t>
            </a:r>
            <a:r>
              <a:rPr dirty="0" sz="800" spc="-5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3208" y="2584716"/>
            <a:ext cx="622236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787400">
              <a:lnSpc>
                <a:spcPct val="142400"/>
              </a:lnSpc>
              <a:spcBef>
                <a:spcPts val="100"/>
              </a:spcBef>
            </a:pP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O.PREIFEITO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MUNIClł?AL,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nö</a:t>
            </a:r>
            <a:r>
              <a:rPr dirty="0" sz="800" spc="-1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484848"/>
                </a:solidFill>
                <a:latin typeface="Lucida Sans Unicode"/>
                <a:cs typeface="Lucida Sans Unicode"/>
              </a:rPr>
              <a:t>”uso</a:t>
            </a:r>
            <a:r>
              <a:rPr dirty="0" sz="800" spc="-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70">
                <a:solidFill>
                  <a:srgbClr val="505050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-2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B4B4B"/>
                </a:solidFill>
                <a:latin typeface="Lucida Sans Unicode"/>
                <a:cs typeface="Lucida Sans Unicode"/>
              </a:rPr>
              <a:t>constitucionais 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75757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25252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05050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Ihe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7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44444"/>
                </a:solidFill>
                <a:latin typeface="Lucida Sans Unicode"/>
                <a:cs typeface="Lucida Sans Unicode"/>
              </a:rPr>
              <a:t>g23/2023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44444"/>
                </a:solidFill>
                <a:latin typeface="Lucida Sans Unicode"/>
                <a:cs typeface="Lucida Sans Unicode"/>
              </a:rPr>
              <a:t>çlatãda</a:t>
            </a:r>
            <a:r>
              <a:rPr dirty="0" sz="800" spc="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3F3F3F"/>
                </a:solidFill>
                <a:latin typeface="Lucida Sans Unicode"/>
                <a:cs typeface="Lucida Sans Unicode"/>
              </a:rPr>
              <a:t>@*21/12/2023"..pùbİicadä</a:t>
            </a:r>
            <a:r>
              <a:rPr dirty="0" sz="80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9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0477" y="4228395"/>
            <a:ext cx="196024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1697355" algn="l"/>
                <a:tab pos="1904364" algn="l"/>
              </a:tabLst>
            </a:pPr>
            <a:r>
              <a:rPr dirty="0" u="sng" sz="800" spc="-50" b="1">
                <a:solidFill>
                  <a:srgbClr val="383838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Dotaçôes”’SupIe‘mentadas*</a:t>
            </a:r>
            <a:r>
              <a:rPr dirty="0" sz="800" spc="-50" b="1">
                <a:solidFill>
                  <a:srgbClr val="383838"/>
                </a:solidFill>
                <a:latin typeface="Arial"/>
                <a:cs typeface="Arial"/>
              </a:rPr>
              <a:t>.</a:t>
            </a:r>
            <a:r>
              <a:rPr dirty="0" sz="800" spc="-50">
                <a:solidFill>
                  <a:srgbClr val="AEAEAE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50" b="1">
                <a:solidFill>
                  <a:srgbClr val="383838"/>
                </a:solidFill>
                <a:latin typeface="Arial"/>
                <a:cs typeface="Arial"/>
              </a:rPr>
              <a:t>.”</a:t>
            </a:r>
            <a:r>
              <a:rPr dirty="0" sz="800" spc="35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50">
                <a:solidFill>
                  <a:srgbClr val="BFBFBF"/>
                </a:solidFill>
                <a:latin typeface="Lucida Sans Unicode"/>
                <a:cs typeface="Lucida Sans Unicode"/>
              </a:rPr>
              <a:t>"</a:t>
            </a:r>
            <a:r>
              <a:rPr dirty="0" sz="800">
                <a:solidFill>
                  <a:srgbClr val="BFBFBF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CDCDCD"/>
                </a:solidFill>
                <a:latin typeface="Lucida Sans Unicode"/>
                <a:cs typeface="Lucida Sans Unicode"/>
              </a:rPr>
              <a:t>:</a:t>
            </a:r>
            <a:r>
              <a:rPr dirty="0" sz="800">
                <a:solidFill>
                  <a:srgbClr val="CDCDCD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C1C1C1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FUNDO</a:t>
            </a:r>
            <a:r>
              <a:rPr dirty="0" sz="950" spc="5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spc="-50" b="1">
                <a:solidFill>
                  <a:srgbClr val="363636"/>
                </a:solidFill>
                <a:latin typeface="Arial"/>
                <a:cs typeface="Arial"/>
              </a:rPr>
              <a:t>MUNIĆ,IPAL'”DË</a:t>
            </a:r>
            <a:r>
              <a:rPr dirty="0" sz="950" spc="-1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SÁÚDE</a:t>
            </a:r>
            <a:r>
              <a:rPr dirty="0" sz="950" spc="-10" b="1">
                <a:solidFill>
                  <a:srgbClr val="BCBCBC"/>
                </a:solidFill>
                <a:latin typeface="Arial"/>
                <a:cs typeface="Arial"/>
              </a:rPr>
              <a:t>“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26159" y="4600757"/>
          <a:ext cx="6337300" cy="973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3415"/>
                <a:gridCol w="1862455"/>
                <a:gridCol w="3242310"/>
                <a:gridCol w="502285"/>
              </a:tblGrid>
              <a:tr h="16637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05.22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8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de’Saúde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D1D1D1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00" spc="335">
                          <a:solidFill>
                            <a:srgbClr val="D1D1D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MÄNUTE'NCĂO</a:t>
                      </a:r>
                      <a:r>
                        <a:rPr dirty="0" sz="800" spc="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8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ÕPERACIONALIZA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ĂO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ESTRÂTÉGIA</a:t>
                      </a:r>
                      <a:r>
                        <a:rPr dirty="0" sz="800" spc="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SAÚÔE</a:t>
                      </a:r>
                      <a:r>
                        <a:rPr dirty="0" sz="800" spc="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FAMÍLIA/UBS</a:t>
                      </a:r>
                      <a:r>
                        <a:rPr dirty="0" sz="800" spc="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fPREVINE</a:t>
                      </a:r>
                      <a:r>
                        <a:rPr dirty="0" sz="800" spc="3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3.3.9.0.30”.õ3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.ŃIAȚERIAÏS</a:t>
                      </a:r>
                      <a:r>
                        <a:rPr dirty="0" sz="800" spc="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CÒŃSUMO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3862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14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Manutençăo</a:t>
                      </a:r>
                      <a:r>
                        <a:rPr dirty="0" sz="800" spc="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-6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086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Prôteto</a:t>
                      </a:r>
                      <a:r>
                        <a:rPr dirty="0" sz="800" spc="-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14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AtivÏdade</a:t>
                      </a:r>
                      <a:r>
                        <a:rPr dirty="0" sz="800" spc="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074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dá</a:t>
                      </a:r>
                      <a:r>
                        <a:rPr dirty="0" sz="800" spc="-3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4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6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10820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solidFill>
                            <a:srgbClr val="CACACA"/>
                          </a:solidFill>
                          <a:latin typeface="Arial Black"/>
                          <a:cs typeface="Arial Black"/>
                        </a:rPr>
                        <a:t>'.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29349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110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55">
                          <a:solidFill>
                            <a:srgbClr val="505050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5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10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6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45209" y="6624012"/>
            <a:ext cx="598170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solidFill>
                  <a:srgbClr val="424242"/>
                </a:solidFill>
                <a:latin typeface="Lucida Sans Unicode"/>
                <a:cs typeface="Lucida Sans Unicode"/>
              </a:rPr>
              <a:t>05.22</a:t>
            </a:r>
            <a:r>
              <a:rPr dirty="0" sz="800" spc="1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C1C1C1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2.02Ò','</a:t>
            </a:r>
            <a:r>
              <a:rPr dirty="0" sz="800" spc="1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5">
                <a:solidFill>
                  <a:srgbClr val="A5A5A5"/>
                </a:solidFill>
                <a:latin typeface="Lucida Sans Unicode"/>
                <a:cs typeface="Lucida Sans Unicode"/>
              </a:rPr>
              <a:t>..</a:t>
            </a:r>
            <a:r>
              <a:rPr dirty="0" sz="800" spc="55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A5A5A5"/>
                </a:solidFill>
                <a:latin typeface="Lucida Sans Unicode"/>
                <a:cs typeface="Lucida Sans Unicode"/>
              </a:rPr>
              <a:t>t.</a:t>
            </a:r>
            <a:r>
              <a:rPr dirty="0" sz="800" spc="210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C4C4C4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10"/>
              </a:spcBef>
            </a:pPr>
            <a:r>
              <a:rPr dirty="0" sz="800" spc="-65">
                <a:solidFill>
                  <a:srgbClr val="414141"/>
                </a:solidFill>
                <a:latin typeface="Lucida Sans Unicode"/>
                <a:cs typeface="Lucida Sans Unicode"/>
              </a:rPr>
              <a:t>4.4.9.0.52.00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12264" y="6624012"/>
            <a:ext cx="2324100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60">
                <a:solidFill>
                  <a:srgbClr val="212121"/>
                </a:solidFill>
                <a:latin typeface="Lucida Sans Unicode"/>
                <a:cs typeface="Lucida Sans Unicode"/>
              </a:rPr>
              <a:t>ruíuo</a:t>
            </a:r>
            <a:r>
              <a:rPr dirty="0" sz="80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uxńicipal</a:t>
            </a:r>
            <a:r>
              <a:rPr dirty="0" sz="800" spc="-1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dSm9ăüdă</a:t>
            </a:r>
            <a:endParaRPr sz="800">
              <a:latin typeface="Lucida Sans Unicode"/>
              <a:cs typeface="Lucida Sans Unicode"/>
            </a:endParaRPr>
          </a:p>
          <a:p>
            <a:pPr marL="15240" marR="5080" indent="-3175">
              <a:lnSpc>
                <a:spcPct val="132400"/>
              </a:lnSpc>
              <a:spcBef>
                <a:spcPts val="95"/>
              </a:spcBef>
            </a:pP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MANUȚE</a:t>
            </a:r>
            <a:r>
              <a:rPr dirty="0" sz="800" spc="-60">
                <a:solidFill>
                  <a:srgbClr val="525252"/>
                </a:solidFill>
                <a:latin typeface="Lucida Sans Unicode"/>
                <a:cs typeface="Lucida Sans Unicode"/>
              </a:rPr>
              <a:t>Ń.ÇÄO..E.</a:t>
            </a:r>
            <a:r>
              <a:rPr dirty="0" sz="800" spc="-1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Lucida Sans Unicode"/>
                <a:cs typeface="Lucida Sans Unicode"/>
              </a:rPr>
              <a:t>FMS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ËÒÙİ</a:t>
            </a: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PAL/IEŃIOS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7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 spc="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PERMANENTE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30080" y="5621803"/>
            <a:ext cx="6195695" cy="105918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895985" marR="5080" indent="-500380">
              <a:lnSpc>
                <a:spcPct val="104900"/>
              </a:lnSpc>
              <a:spcBef>
                <a:spcPts val="50"/>
              </a:spcBef>
            </a:pP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'Artigo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2°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0">
                <a:solidFill>
                  <a:srgbClr val="464646"/>
                </a:solidFill>
                <a:latin typeface="Lucida Sans Unicode"/>
                <a:cs typeface="Lucida Sans Unicode"/>
              </a:rPr>
              <a:t>Aë.</a:t>
            </a:r>
            <a:r>
              <a:rPr dirty="0" sz="80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ğeśpësøs</a:t>
            </a:r>
            <a:r>
              <a:rPr dirty="0" sz="80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óecôrrërites</a:t>
            </a:r>
            <a:r>
              <a:rPr dirty="0" sz="80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4545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64646"/>
                </a:solidFill>
                <a:latin typeface="Lucida Sans Unicode"/>
                <a:cs typeface="Lucida Sans Unicode"/>
              </a:rPr>
              <a:t>abërturã</a:t>
            </a:r>
            <a:r>
              <a:rPr dirty="0" sz="800" spc="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565656"/>
                </a:solidFill>
                <a:latin typeface="Lucida Sans Unicode"/>
                <a:cs typeface="Lucida Sans Unicode"/>
              </a:rPr>
              <a:t>dÖ</a:t>
            </a:r>
            <a:r>
              <a:rPr dirty="0" sz="800" spc="-11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25252"/>
                </a:solidFill>
                <a:latin typeface="Lucida Sans Unicode"/>
                <a:cs typeface="Lucida Sans Unicode"/>
              </a:rPr>
              <a:t>pfesënte</a:t>
            </a:r>
            <a:r>
              <a:rPr dirty="0" sz="800" spc="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ćréditö</a:t>
            </a:r>
            <a:r>
              <a:rPr dirty="0" sz="80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45454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2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45454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1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45454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575757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25252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05050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D4D4D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70">
                <a:solidFill>
                  <a:srgbClr val="484848"/>
                </a:solidFill>
                <a:latin typeface="Lucida Sans Unicode"/>
                <a:cs typeface="Lucida Sans Unicode"/>
              </a:rPr>
              <a:t>43/parágiafo</a:t>
            </a:r>
            <a:r>
              <a:rPr dirty="0" sz="800" spc="4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1°</a:t>
            </a:r>
            <a:r>
              <a:rPr dirty="0" sz="800" spc="-8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da.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Let</a:t>
            </a:r>
            <a:r>
              <a:rPr dirty="0" sz="800" spc="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Federal”N°</a:t>
            </a:r>
            <a:r>
              <a:rPr dirty="0" sz="800" spc="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565656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5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75757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-2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B5B5B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  <a:p>
            <a:pPr marL="3382010">
              <a:lnSpc>
                <a:spcPct val="100000"/>
              </a:lnSpc>
              <a:spcBef>
                <a:spcPts val="1150"/>
              </a:spcBef>
            </a:pPr>
            <a:r>
              <a:rPr dirty="0" sz="800" spc="-10">
                <a:solidFill>
                  <a:srgbClr val="545454"/>
                </a:solidFill>
                <a:latin typeface="Lucida Sans Unicode"/>
                <a:cs typeface="Lucida Sans Unicode"/>
              </a:rPr>
              <a:t>R$50.000,00</a:t>
            </a:r>
            <a:endParaRPr sz="800">
              <a:latin typeface="Lucida Sans Unicode"/>
              <a:cs typeface="Lucida Sans Unicode"/>
            </a:endParaRPr>
          </a:p>
          <a:p>
            <a:pPr marL="337756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5B5B5B"/>
                </a:solidFill>
                <a:latin typeface="Lucida Sans Unicode"/>
                <a:cs typeface="Lucida Sans Unicode"/>
              </a:rPr>
              <a:t>$50.000,00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1367155" algn="l"/>
                <a:tab pos="1623060" algn="l"/>
              </a:tabLst>
            </a:pPr>
            <a:r>
              <a:rPr dirty="0" u="sng" sz="800" spc="-105">
                <a:solidFill>
                  <a:srgbClr val="414141"/>
                </a:solidFill>
                <a:uFill>
                  <a:solidFill>
                    <a:srgbClr val="4B4F54"/>
                  </a:solidFill>
                </a:uFill>
                <a:latin typeface="Arial Black"/>
                <a:cs typeface="Arial Black"/>
              </a:rPr>
              <a:t>Dotaçôeš</a:t>
            </a:r>
            <a:r>
              <a:rPr dirty="0" u="sng" sz="800" spc="10">
                <a:solidFill>
                  <a:srgbClr val="414141"/>
                </a:solidFill>
                <a:uFill>
                  <a:solidFill>
                    <a:srgbClr val="4B4F54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00" spc="-80">
                <a:solidFill>
                  <a:srgbClr val="414141"/>
                </a:solidFill>
                <a:uFill>
                  <a:solidFill>
                    <a:srgbClr val="4B4F54"/>
                  </a:solidFill>
                </a:uFill>
                <a:latin typeface="Arial Black"/>
                <a:cs typeface="Arial Black"/>
              </a:rPr>
              <a:t>AnnÏadas</a:t>
            </a:r>
            <a:r>
              <a:rPr dirty="0" sz="800" spc="345">
                <a:solidFill>
                  <a:srgbClr val="414141"/>
                </a:solidFill>
                <a:latin typeface="Arial Black"/>
                <a:cs typeface="Arial Black"/>
              </a:rPr>
              <a:t> </a:t>
            </a:r>
            <a:r>
              <a:rPr dirty="0" sz="800" spc="-125">
                <a:solidFill>
                  <a:srgbClr val="BFBFBF"/>
                </a:solidFill>
                <a:latin typeface="Arial Black"/>
                <a:cs typeface="Arial Black"/>
              </a:rPr>
              <a:t>-</a:t>
            </a:r>
            <a:r>
              <a:rPr dirty="0" sz="800" spc="-155">
                <a:solidFill>
                  <a:srgbClr val="BFBFBF"/>
                </a:solidFill>
                <a:latin typeface="Arial Black"/>
                <a:cs typeface="Arial Black"/>
              </a:rPr>
              <a:t>.”</a:t>
            </a:r>
            <a:r>
              <a:rPr dirty="0" sz="800" spc="-30">
                <a:solidFill>
                  <a:srgbClr val="BFBFBF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C8C8C8"/>
                </a:solidFill>
                <a:latin typeface="Arial Black"/>
                <a:cs typeface="Arial Black"/>
              </a:rPr>
              <a:t>/.</a:t>
            </a:r>
            <a:r>
              <a:rPr dirty="0" sz="800">
                <a:solidFill>
                  <a:srgbClr val="C8C8C8"/>
                </a:solidFill>
                <a:latin typeface="Arial Black"/>
                <a:cs typeface="Arial Black"/>
              </a:rPr>
              <a:t>	</a:t>
            </a:r>
            <a:r>
              <a:rPr dirty="0" sz="800" spc="-25">
                <a:solidFill>
                  <a:srgbClr val="C6C6C6"/>
                </a:solidFill>
                <a:latin typeface="Arial Black"/>
                <a:cs typeface="Arial Black"/>
              </a:rPr>
              <a:t>.’</a:t>
            </a:r>
            <a:r>
              <a:rPr dirty="0" sz="800">
                <a:solidFill>
                  <a:srgbClr val="C6C6C6"/>
                </a:solidFill>
                <a:latin typeface="Arial Black"/>
                <a:cs typeface="Arial Black"/>
              </a:rPr>
              <a:t>	</a:t>
            </a:r>
            <a:r>
              <a:rPr dirty="0" sz="800">
                <a:solidFill>
                  <a:srgbClr val="C3C3C3"/>
                </a:solidFill>
                <a:latin typeface="Arial Black"/>
                <a:cs typeface="Arial Black"/>
              </a:rPr>
              <a:t>..</a:t>
            </a:r>
            <a:r>
              <a:rPr dirty="0" sz="800" spc="250">
                <a:solidFill>
                  <a:srgbClr val="C3C3C3"/>
                </a:solidFill>
                <a:latin typeface="Arial Black"/>
                <a:cs typeface="Arial Black"/>
              </a:rPr>
              <a:t> </a:t>
            </a:r>
            <a:r>
              <a:rPr dirty="0" sz="800" spc="-50">
                <a:solidFill>
                  <a:srgbClr val="CACACA"/>
                </a:solidFill>
                <a:latin typeface="Arial Black"/>
                <a:cs typeface="Arial Black"/>
              </a:rPr>
              <a:t>.</a:t>
            </a:r>
            <a:endParaRPr sz="800">
              <a:latin typeface="Arial Black"/>
              <a:cs typeface="Arial Black"/>
            </a:endParaRPr>
          </a:p>
          <a:p>
            <a:pPr marL="59690">
              <a:lnSpc>
                <a:spcPct val="100000"/>
              </a:lnSpc>
              <a:spcBef>
                <a:spcPts val="350"/>
              </a:spcBef>
            </a:pPr>
            <a:r>
              <a:rPr dirty="0" sz="950" spc="-85">
                <a:solidFill>
                  <a:srgbClr val="3F3F3F"/>
                </a:solidFill>
                <a:latin typeface="Arial Black"/>
                <a:cs typeface="Arial Black"/>
              </a:rPr>
              <a:t>FUNDÕ:M</a:t>
            </a:r>
            <a:r>
              <a:rPr dirty="0" sz="950" spc="-85">
                <a:solidFill>
                  <a:srgbClr val="363636"/>
                </a:solidFill>
                <a:latin typeface="Arial Black"/>
                <a:cs typeface="Arial Black"/>
              </a:rPr>
              <a:t>UNIC.İPA</a:t>
            </a:r>
            <a:r>
              <a:rPr dirty="0" sz="950" spc="484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950" spc="-95">
                <a:solidFill>
                  <a:srgbClr val="363636"/>
                </a:solidFill>
                <a:latin typeface="Arial Black"/>
                <a:cs typeface="Arial Black"/>
              </a:rPr>
              <a:t>ÕE</a:t>
            </a:r>
            <a:r>
              <a:rPr dirty="0" sz="950" spc="-75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950" spc="-70">
                <a:solidFill>
                  <a:srgbClr val="424242"/>
                </a:solidFill>
                <a:latin typeface="Arial Black"/>
                <a:cs typeface="Arial Black"/>
              </a:rPr>
              <a:t>SAÚDE </a:t>
            </a:r>
            <a:r>
              <a:rPr dirty="0" sz="950" spc="-25">
                <a:solidFill>
                  <a:srgbClr val="424242"/>
                </a:solidFill>
                <a:latin typeface="Arial Black"/>
                <a:cs typeface="Arial Black"/>
              </a:rPr>
              <a:t>.</a:t>
            </a:r>
            <a:r>
              <a:rPr dirty="0" sz="950" spc="-25">
                <a:solidFill>
                  <a:srgbClr val="B3B3B3"/>
                </a:solidFill>
                <a:latin typeface="Arial Black"/>
                <a:cs typeface="Arial Black"/>
              </a:rPr>
              <a:t>.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82672" y="7434308"/>
            <a:ext cx="1497965" cy="233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15"/>
              </a:lnSpc>
              <a:spcBef>
                <a:spcPts val="100"/>
              </a:spcBef>
              <a:tabLst>
                <a:tab pos="205740" algn="l"/>
                <a:tab pos="396875" algn="l"/>
                <a:tab pos="581025" algn="l"/>
                <a:tab pos="1053465" algn="l"/>
                <a:tab pos="1240155" algn="l"/>
              </a:tabLst>
            </a:pPr>
            <a:r>
              <a:rPr dirty="0" sz="800" spc="-50">
                <a:solidFill>
                  <a:srgbClr val="979797"/>
                </a:solidFill>
                <a:latin typeface="Lucida Sans Unicode"/>
                <a:cs typeface="Lucida Sans Unicode"/>
              </a:rPr>
              <a:t>I</a:t>
            </a:r>
            <a:r>
              <a:rPr dirty="0" sz="800">
                <a:solidFill>
                  <a:srgbClr val="979797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A8A8A8"/>
                </a:solidFill>
                <a:latin typeface="Lucida Sans Unicode"/>
                <a:cs typeface="Lucida Sans Unicode"/>
              </a:rPr>
              <a:t>:</a:t>
            </a:r>
            <a:r>
              <a:rPr dirty="0" sz="800">
                <a:solidFill>
                  <a:srgbClr val="A8A8A8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CDCDCD"/>
                </a:solidFill>
                <a:latin typeface="Lucida Sans Unicode"/>
                <a:cs typeface="Lucida Sans Unicode"/>
              </a:rPr>
              <a:t>”</a:t>
            </a:r>
            <a:r>
              <a:rPr dirty="0" sz="800">
                <a:solidFill>
                  <a:srgbClr val="CDCDCD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9E9E9E"/>
                </a:solidFill>
                <a:latin typeface="Lucida Sans Unicode"/>
                <a:cs typeface="Lucida Sans Unicode"/>
              </a:rPr>
              <a:t>’</a:t>
            </a:r>
            <a:r>
              <a:rPr dirty="0" sz="800" spc="25">
                <a:solidFill>
                  <a:srgbClr val="9E9E9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C3C3C3"/>
                </a:solidFill>
                <a:latin typeface="Lucida Sans Unicode"/>
                <a:cs typeface="Lucida Sans Unicode"/>
              </a:rPr>
              <a:t>"'.</a:t>
            </a:r>
            <a:r>
              <a:rPr dirty="0" sz="800" spc="-20">
                <a:solidFill>
                  <a:srgbClr val="A7A7A7"/>
                </a:solidFill>
                <a:latin typeface="Lucida Sans Unicode"/>
                <a:cs typeface="Lucida Sans Unicode"/>
              </a:rPr>
              <a:t>*</a:t>
            </a:r>
            <a:r>
              <a:rPr dirty="0" sz="800">
                <a:solidFill>
                  <a:srgbClr val="A7A7A7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50">
                <a:solidFill>
                  <a:srgbClr val="646464"/>
                </a:solidFill>
                <a:latin typeface="Lucida Sans Unicode"/>
                <a:cs typeface="Lucida Sans Unicode"/>
              </a:rPr>
              <a:t>”</a:t>
            </a:r>
            <a:r>
              <a:rPr dirty="0" sz="800">
                <a:solidFill>
                  <a:srgbClr val="646464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5">
                <a:solidFill>
                  <a:srgbClr val="8E8E8E"/>
                </a:solidFill>
                <a:latin typeface="Lucida Sans Unicode"/>
                <a:cs typeface="Lucida Sans Unicode"/>
              </a:rPr>
              <a:t>’.</a:t>
            </a:r>
            <a:endParaRPr sz="800">
              <a:latin typeface="Lucida Sans Unicode"/>
              <a:cs typeface="Lucida Sans Unicode"/>
            </a:endParaRPr>
          </a:p>
          <a:p>
            <a:pPr marL="20320">
              <a:lnSpc>
                <a:spcPts val="815"/>
              </a:lnSpc>
            </a:pPr>
            <a:r>
              <a:rPr dirty="0" sz="800" spc="-195">
                <a:solidFill>
                  <a:srgbClr val="BFBFBF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20">
                <a:solidFill>
                  <a:srgbClr val="BFBFB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C3C3C3"/>
                </a:solidFill>
                <a:latin typeface="Lucida Sans Unicode"/>
                <a:cs typeface="Lucida Sans Unicode"/>
              </a:rPr>
              <a:t>’</a:t>
            </a:r>
            <a:r>
              <a:rPr dirty="0" sz="800">
                <a:solidFill>
                  <a:srgbClr val="D8D8D8"/>
                </a:solidFill>
                <a:latin typeface="Lucida Sans Unicode"/>
                <a:cs typeface="Lucida Sans Unicode"/>
              </a:rPr>
              <a:t>*</a:t>
            </a:r>
            <a:r>
              <a:rPr dirty="0" sz="800" spc="65">
                <a:solidFill>
                  <a:srgbClr val="D8D8D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0">
                <a:solidFill>
                  <a:srgbClr val="C1C1C1"/>
                </a:solidFill>
                <a:latin typeface="Lucida Sans Unicode"/>
                <a:cs typeface="Lucida Sans Unicode"/>
              </a:rPr>
              <a:t>*I':</a:t>
            </a:r>
            <a:r>
              <a:rPr dirty="0" sz="800" spc="-80">
                <a:solidFill>
                  <a:srgbClr val="C1C1C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A0A0A0"/>
                </a:solidFill>
                <a:latin typeface="Lucida Sans Unicode"/>
                <a:cs typeface="Lucida Sans Unicode"/>
              </a:rPr>
              <a:t>”</a:t>
            </a:r>
            <a:r>
              <a:rPr dirty="0" sz="800">
                <a:solidFill>
                  <a:srgbClr val="BDBDBD"/>
                </a:solidFill>
                <a:latin typeface="Lucida Sans Unicode"/>
                <a:cs typeface="Lucida Sans Unicode"/>
              </a:rPr>
              <a:t>:</a:t>
            </a:r>
            <a:r>
              <a:rPr dirty="0" sz="800" spc="-50">
                <a:solidFill>
                  <a:srgbClr val="BDBDB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BCBCBC"/>
                </a:solidFill>
                <a:latin typeface="Lucida Sans Unicode"/>
                <a:cs typeface="Lucida Sans Unicode"/>
              </a:rPr>
              <a:t>*'</a:t>
            </a:r>
            <a:r>
              <a:rPr dirty="0" sz="800" spc="60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939393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-125">
                <a:solidFill>
                  <a:srgbClr val="93939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0">
                <a:solidFill>
                  <a:srgbClr val="AFAFAF"/>
                </a:solidFill>
                <a:latin typeface="Lucida Sans Unicode"/>
                <a:cs typeface="Lucida Sans Unicode"/>
              </a:rPr>
              <a:t>”’</a:t>
            </a:r>
            <a:r>
              <a:rPr dirty="0" sz="800" spc="-50">
                <a:solidFill>
                  <a:srgbClr val="AFAFA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CCCCCC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110">
                <a:solidFill>
                  <a:srgbClr val="CCCCC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B3B3B3"/>
                </a:solidFill>
                <a:latin typeface="Lucida Sans Unicode"/>
                <a:cs typeface="Lucida Sans Unicode"/>
              </a:rPr>
              <a:t>'ż'”'</a:t>
            </a:r>
            <a:r>
              <a:rPr dirty="0" sz="800" spc="45">
                <a:solidFill>
                  <a:srgbClr val="B3B3B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5">
                <a:solidFill>
                  <a:srgbClr val="BCBCBC"/>
                </a:solidFill>
                <a:latin typeface="Lucida Sans Unicode"/>
                <a:cs typeface="Lucida Sans Unicode"/>
              </a:rPr>
              <a:t>“*.</a:t>
            </a:r>
            <a:r>
              <a:rPr dirty="0" sz="800" spc="300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C3C3C3"/>
                </a:solidFill>
                <a:latin typeface="Lucida Sans Unicode"/>
                <a:cs typeface="Lucida Sans Unicode"/>
              </a:rPr>
              <a:t>'</a:t>
            </a:r>
            <a:r>
              <a:rPr dirty="0" sz="800" spc="155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BCBCBC"/>
                </a:solidFill>
                <a:latin typeface="Lucida Sans Unicode"/>
                <a:cs typeface="Lucida Sans Unicode"/>
              </a:rPr>
              <a:t>''</a:t>
            </a:r>
            <a:r>
              <a:rPr dirty="0" sz="800" spc="70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BFBFBF"/>
                </a:solidFill>
                <a:latin typeface="Lucida Sans Unicode"/>
                <a:cs typeface="Lucida Sans Unicode"/>
              </a:rPr>
              <a:t>''”:.'“*-</a:t>
            </a:r>
            <a:r>
              <a:rPr dirty="0" sz="800" spc="-20">
                <a:solidFill>
                  <a:srgbClr val="BFBFBF"/>
                </a:solidFill>
                <a:latin typeface="Lucida Sans Unicode"/>
                <a:cs typeface="Lucida Sans Unicode"/>
              </a:rPr>
              <a:t>”'"</a:t>
            </a:r>
            <a:r>
              <a:rPr dirty="0" sz="800" spc="305">
                <a:solidFill>
                  <a:srgbClr val="BFBFB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B1B1B1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37640" y="6974327"/>
            <a:ext cx="2122805" cy="67754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487045">
              <a:lnSpc>
                <a:spcPct val="100000"/>
              </a:lnSpc>
              <a:spcBef>
                <a:spcPts val="409"/>
              </a:spcBef>
            </a:pPr>
            <a:r>
              <a:rPr dirty="0" sz="800" spc="-65">
                <a:solidFill>
                  <a:srgbClr val="525252"/>
                </a:solidFill>
                <a:latin typeface="Lucida Sans Unicode"/>
                <a:cs typeface="Lucida Sans Unicode"/>
              </a:rPr>
              <a:t>I?ecursos’.de</a:t>
            </a:r>
            <a:r>
              <a:rPr dirty="0" sz="800" spc="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Impostos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65656"/>
                </a:solidFill>
                <a:latin typeface="Lucida Sans Unicode"/>
                <a:cs typeface="Lucida Sans Unicode"/>
              </a:rPr>
              <a:t>Sa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 b="1">
                <a:solidFill>
                  <a:srgbClr val="464646"/>
                </a:solidFill>
                <a:latin typeface="Arial"/>
                <a:cs typeface="Arial"/>
              </a:rPr>
              <a:t>Total</a:t>
            </a:r>
            <a:r>
              <a:rPr dirty="0" sz="800" spc="-1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D4D4D"/>
                </a:solidFill>
                <a:latin typeface="Arial"/>
                <a:cs typeface="Arial"/>
              </a:rPr>
              <a:t>do</a:t>
            </a:r>
            <a:r>
              <a:rPr dirty="0" sz="800" spc="-50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24242"/>
                </a:solidFill>
                <a:latin typeface="Arial"/>
                <a:cs typeface="Arial"/>
              </a:rPr>
              <a:t>Prôjëto</a:t>
            </a:r>
            <a:r>
              <a:rPr dirty="0" sz="800" spc="1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D5D5D"/>
                </a:solidFill>
                <a:latin typeface="Arial"/>
                <a:cs typeface="Arial"/>
              </a:rPr>
              <a:t>/</a:t>
            </a:r>
            <a:r>
              <a:rPr dirty="0" sz="800" spc="-40" b="1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424242"/>
                </a:solidFill>
                <a:latin typeface="Arial"/>
                <a:cs typeface="Arial"/>
              </a:rPr>
              <a:t>Atlvldade</a:t>
            </a:r>
            <a:r>
              <a:rPr dirty="0" sz="800" spc="3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D4D4D"/>
                </a:solidFill>
                <a:latin typeface="Arial"/>
                <a:cs typeface="Arial"/>
              </a:rPr>
              <a:t>Rț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5">
                <a:solidFill>
                  <a:srgbClr val="464646"/>
                </a:solidFill>
                <a:latin typeface="Arial Black"/>
                <a:cs typeface="Arial Black"/>
              </a:rPr>
              <a:t>Total</a:t>
            </a:r>
            <a:r>
              <a:rPr dirty="0" sz="800" spc="1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4B4B4B"/>
                </a:solidFill>
                <a:latin typeface="Arial Black"/>
                <a:cs typeface="Arial Black"/>
              </a:rPr>
              <a:t>da</a:t>
            </a:r>
            <a:r>
              <a:rPr dirty="0" sz="800" spc="-1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800" spc="-95">
                <a:solidFill>
                  <a:srgbClr val="464646"/>
                </a:solidFill>
                <a:latin typeface="Arial Black"/>
                <a:cs typeface="Arial Black"/>
              </a:rPr>
              <a:t>Unidade.</a:t>
            </a:r>
            <a:r>
              <a:rPr dirty="0" sz="800" spc="7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Arial Black"/>
                <a:cs typeface="Arial Black"/>
              </a:rPr>
              <a:t>i25</a:t>
            </a:r>
            <a:endParaRPr sz="800">
              <a:latin typeface="Arial Black"/>
              <a:cs typeface="Arial Black"/>
            </a:endParaRPr>
          </a:p>
          <a:p>
            <a:pPr marL="677545">
              <a:lnSpc>
                <a:spcPct val="100000"/>
              </a:lnSpc>
              <a:spcBef>
                <a:spcPts val="260"/>
              </a:spcBef>
            </a:pP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Lucida Sans Unicode"/>
                <a:cs typeface="Lucida Sans Unicode"/>
              </a:rPr>
              <a:t>RR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08107" y="6974327"/>
            <a:ext cx="458470" cy="67754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50.000,00</a:t>
            </a:r>
            <a:endParaRPr sz="800">
              <a:latin typeface="Lucida Sans Unicode"/>
              <a:cs typeface="Lucida Sans Unicode"/>
            </a:endParaRPr>
          </a:p>
          <a:p>
            <a:pPr marL="20320">
              <a:lnSpc>
                <a:spcPct val="100000"/>
              </a:lnSpc>
              <a:spcBef>
                <a:spcPts val="310"/>
              </a:spcBef>
            </a:pPr>
            <a:r>
              <a:rPr dirty="0" sz="800" spc="-30" b="1">
                <a:solidFill>
                  <a:srgbClr val="414141"/>
                </a:solidFill>
                <a:latin typeface="Arial"/>
                <a:cs typeface="Arial"/>
              </a:rPr>
              <a:t>50.000,00</a:t>
            </a:r>
            <a:endParaRPr sz="8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409"/>
              </a:spcBef>
            </a:pPr>
            <a:r>
              <a:rPr dirty="0" sz="800" spc="-105">
                <a:solidFill>
                  <a:srgbClr val="3D3D3D"/>
                </a:solidFill>
                <a:latin typeface="Arial Black"/>
                <a:cs typeface="Arial Black"/>
              </a:rPr>
              <a:t>50.000,00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50.000,00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53969" y="7696283"/>
            <a:ext cx="38925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3º</a:t>
            </a:r>
            <a:r>
              <a:rPr dirty="0" sz="800" spc="-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6565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60">
                <a:solidFill>
                  <a:srgbClr val="565656"/>
                </a:solidFill>
                <a:latin typeface="Lucida Sans Unicode"/>
                <a:cs typeface="Lucida Sans Unicode"/>
              </a:rPr>
              <a:t>  </a:t>
            </a:r>
            <a:r>
              <a:rPr dirty="0" sz="800" spc="-175">
                <a:solidFill>
                  <a:srgbClr val="C1C1C1"/>
                </a:solidFill>
                <a:latin typeface="Lucida Sans Unicode"/>
                <a:cs typeface="Lucida Sans Unicode"/>
              </a:rPr>
              <a:t>”</a:t>
            </a:r>
            <a:r>
              <a:rPr dirty="0" sz="800" spc="35">
                <a:solidFill>
                  <a:srgbClr val="C1C1C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84848"/>
                </a:solidFill>
                <a:latin typeface="Lucida Sans Unicode"/>
                <a:cs typeface="Lucida Sans Unicode"/>
              </a:rPr>
              <a:t>Ftevotgaôâs</a:t>
            </a:r>
            <a:r>
              <a:rPr dirty="0" sz="800" spc="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75757"/>
                </a:solidFill>
                <a:latin typeface="Lucida Sans Unicode"/>
                <a:cs typeface="Lucida Sans Unicode"/>
              </a:rPr>
              <a:t>aś“disğõsiÎșõeș</a:t>
            </a:r>
            <a:r>
              <a:rPr dirty="0" sz="800" spc="-8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95959"/>
                </a:solidFill>
                <a:latin typeface="Lucida Sans Unicode"/>
                <a:cs typeface="Lucida Sans Unicode"/>
              </a:rPr>
              <a:t>em </a:t>
            </a:r>
            <a:r>
              <a:rPr dirty="0" sz="800" spc="-65">
                <a:solidFill>
                  <a:srgbClr val="545454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65656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50">
                <a:solidFill>
                  <a:srgbClr val="565656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4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B4B4B"/>
                </a:solidFill>
                <a:latin typeface="Lucida Sans Unicode"/>
                <a:cs typeface="Lucida Sans Unicode"/>
              </a:rPr>
              <a:t>afixe-se</a:t>
            </a:r>
            <a:r>
              <a:rPr dirty="0" sz="800" spc="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B5B5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B4B4B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15613" y="8427377"/>
            <a:ext cx="174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494949"/>
                </a:solidFill>
                <a:latin typeface="Lucida Sans Unicode"/>
                <a:cs typeface="Lucida Sans Unicode"/>
              </a:rPr>
              <a:t>Gabiriete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9595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8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05050"/>
                </a:solidFill>
                <a:latin typeface="Lucida Sans Unicode"/>
                <a:cs typeface="Lucida Sans Unicode"/>
              </a:rPr>
              <a:t>Prefeitó,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666666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325">
                <a:solidFill>
                  <a:srgbClr val="66666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B5B5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9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F4F4F"/>
                </a:solidFill>
                <a:latin typeface="Lucida Sans Unicode"/>
                <a:cs typeface="Lucida Sans Unicode"/>
              </a:rPr>
              <a:t>juIho;”2024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01161" y="9601190"/>
            <a:ext cx="48069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>
                <a:solidFill>
                  <a:srgbClr val="565656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5">
                <a:solidFill>
                  <a:srgbClr val="606060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4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4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2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5E5E5E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2025-08-06T16:41:00Z</dcterms:created>
  <dcterms:modified xsi:type="dcterms:W3CDTF">2025-08-06T16:41:00Z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