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3943" y="8477647"/>
            <a:ext cx="6406896" cy="128246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0143" y="389916"/>
            <a:ext cx="691895" cy="67016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29184" y="1223059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41036" y="267806"/>
            <a:ext cx="306324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PREFEITURA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150" spc="-5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4210" indent="-3175">
              <a:lnSpc>
                <a:spcPct val="122400"/>
              </a:lnSpc>
              <a:spcBef>
                <a:spcPts val="385"/>
              </a:spcBef>
            </a:pP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Rüa</a:t>
            </a:r>
            <a:r>
              <a:rPr dirty="0" sz="800" spc="1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Microsoft Sans Serif"/>
                <a:cs typeface="Microsoft Sans Serif"/>
              </a:rPr>
              <a:t>l¥İatla</a:t>
            </a:r>
            <a:r>
              <a:rPr dirty="0" sz="800" spc="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00" spc="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Microsoft Sans Serif"/>
                <a:cs typeface="Microsoft Sans Serif"/>
              </a:rPr>
              <a:t>Caxiae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69658" y="1442380"/>
            <a:ext cx="2844800" cy="674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029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Microsoft Sans Serif"/>
                <a:cs typeface="Microsoft Sans Serif"/>
              </a:rPr>
              <a:t>2682</a:t>
            </a:r>
            <a:r>
              <a:rPr dirty="0" sz="800" spc="-1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27</a:t>
            </a:r>
            <a:r>
              <a:rPr dirty="0" sz="800" spc="36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8484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5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junho,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 marR="117475" indent="3810">
              <a:lnSpc>
                <a:spcPts val="860"/>
              </a:lnSpc>
            </a:pPr>
            <a:r>
              <a:rPr dirty="0" sz="800" spc="-25">
                <a:solidFill>
                  <a:srgbClr val="484848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1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1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-15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4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R$150.000,00,</a:t>
            </a:r>
            <a:r>
              <a:rPr dirty="0" sz="800" spc="5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para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Microsoft Sans Serif"/>
                <a:cs typeface="Microsoft Sans Serif"/>
              </a:rPr>
              <a:t>que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 spc="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5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Microsoft Sans Serif"/>
                <a:cs typeface="Microsoft Sans Serif"/>
              </a:rPr>
              <a:t>outras 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providéncias.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5883" y="2596902"/>
            <a:ext cx="623760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 marR="5080" indent="786130">
              <a:lnSpc>
                <a:spcPct val="139900"/>
              </a:lnSpc>
              <a:spcBef>
                <a:spcPts val="100"/>
              </a:spcBef>
            </a:pPr>
            <a:r>
              <a:rPr dirty="0" sz="800" spc="-50">
                <a:solidFill>
                  <a:srgbClr val="4D4D4D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1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05050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-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Microsoft Sans Serif"/>
                <a:cs typeface="Microsoft Sans Serif"/>
              </a:rPr>
              <a:t>atribuições</a:t>
            </a:r>
            <a:r>
              <a:rPr dirty="0" sz="80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constitucicnais</a:t>
            </a:r>
            <a:r>
              <a:rPr dirty="0" sz="800" spc="-3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05050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D5D5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1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3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-1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2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8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5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Microsoft Sans Serif"/>
                <a:cs typeface="Microsoft Sans Serif"/>
              </a:rPr>
              <a:t>'LEI</a:t>
            </a:r>
            <a:r>
              <a:rPr dirty="0" sz="800" spc="-3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84848"/>
                </a:solidFill>
                <a:latin typeface="Microsoft Sans Serif"/>
                <a:cs typeface="Microsoft Sans Serif"/>
              </a:rPr>
              <a:t>823/2023</a:t>
            </a:r>
            <a:r>
              <a:rPr dirty="0" sz="800" spc="2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datada</a:t>
            </a:r>
            <a:r>
              <a:rPr dirty="0" sz="800" spc="-2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21/12/2023,</a:t>
            </a:r>
            <a:r>
              <a:rPr dirty="0" sz="800" spc="2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8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4B4B4B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800" spc="-35">
                <a:solidFill>
                  <a:srgbClr val="4B4B4B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3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4B4B4B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800" spc="-30">
                <a:solidFill>
                  <a:srgbClr val="4B4B4B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545454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800" spc="-35">
                <a:solidFill>
                  <a:srgbClr val="545454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15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595959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800" spc="5">
                <a:solidFill>
                  <a:srgbClr val="595959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B4F57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16230">
              <a:lnSpc>
                <a:spcPct val="100000"/>
              </a:lnSpc>
            </a:pPr>
            <a:r>
              <a:rPr dirty="0" sz="800" spc="-20">
                <a:solidFill>
                  <a:srgbClr val="444444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4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1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2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1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5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6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0164" y="4231441"/>
            <a:ext cx="25927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solidFill>
                  <a:srgbClr val="333333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70">
                <a:solidFill>
                  <a:srgbClr val="333333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PREFEITURA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4444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60487" y="4626683"/>
          <a:ext cx="6337300" cy="946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3039110"/>
                <a:gridCol w="1895475"/>
                <a:gridCol w="628650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2.806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Operacionaliza0ão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2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7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732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4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5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INSTALAÇÕES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00" spc="5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150.000,00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</a:tr>
              <a:tr h="181610">
                <a:tc gridSpan="3">
                  <a:txBody>
                    <a:bodyPr/>
                    <a:lstStyle/>
                    <a:p>
                      <a:pPr marL="34201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2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</a:tr>
              <a:tr h="178435">
                <a:tc gridSpan="3">
                  <a:txBody>
                    <a:bodyPr/>
                    <a:lstStyle/>
                    <a:p>
                      <a:pPr marL="34201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3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29539">
                <a:tc gridSpan="3">
                  <a:txBody>
                    <a:bodyPr/>
                    <a:lstStyle/>
                    <a:p>
                      <a:pPr algn="r" marR="462280">
                        <a:lnSpc>
                          <a:spcPts val="869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Valor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Total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7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150.000,00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98167" y="5627896"/>
            <a:ext cx="575310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00"/>
              </a:lnSpc>
              <a:spcBef>
                <a:spcPts val="75"/>
              </a:spcBef>
            </a:pP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35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35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1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B5B5B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0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4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75757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5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Microsoft Sans Serif"/>
                <a:cs typeface="Microsoft Sans Serif"/>
              </a:rPr>
              <a:t>serão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1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75757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2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 spc="-3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B5B5B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>
                <a:solidFill>
                  <a:srgbClr val="595959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4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parägrafo</a:t>
            </a:r>
            <a:r>
              <a:rPr dirty="0" sz="800" spc="3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B5B5B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2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1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4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1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Inciso</a:t>
            </a:r>
            <a:r>
              <a:rPr dirty="0" sz="800" spc="-1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44611" y="5966028"/>
            <a:ext cx="158432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7025" marR="5080" indent="-314960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solidFill>
                  <a:srgbClr val="4B4B4B"/>
                </a:solidFill>
                <a:latin typeface="Microsoft Sans Serif"/>
                <a:cs typeface="Microsoft Sans Serif"/>
              </a:rPr>
              <a:t>lnciso:</a:t>
            </a:r>
            <a:r>
              <a:rPr dirty="0" sz="800" spc="2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2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75757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5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5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4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Microsoft Sans Serif"/>
                <a:cs typeface="Microsoft Sans Serif"/>
              </a:rPr>
              <a:t>Dotação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7116" y="6305921"/>
            <a:ext cx="259778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solidFill>
                  <a:srgbClr val="383838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85">
                <a:solidFill>
                  <a:srgbClr val="383838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Anuładas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950" spc="-4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F3F3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28204" y="5972120"/>
            <a:ext cx="63182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R$150.000,00</a:t>
            </a:r>
            <a:endParaRPr sz="800">
              <a:latin typeface="Microsoft Sans Serif"/>
              <a:cs typeface="Microsoft Sans Serif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545454"/>
                </a:solidFill>
                <a:latin typeface="Microsoft Sans Serif"/>
                <a:cs typeface="Microsoft Sans Serif"/>
              </a:rPr>
              <a:t>$150.000,00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55852" y="6701163"/>
          <a:ext cx="6330950" cy="1134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"/>
                <a:gridCol w="2426970"/>
                <a:gridCol w="2391410"/>
                <a:gridCol w="701675"/>
              </a:tblGrid>
              <a:tr h="144145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885"/>
                        </a:lnSpc>
                      </a:pPr>
                      <a:r>
                        <a:rPr dirty="0" sz="800" spc="-4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Seoætaria </a:t>
                      </a:r>
                      <a:r>
                        <a:rPr dirty="0" sz="800" spc="-7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1gunici’p’al</a:t>
                      </a:r>
                      <a:r>
                        <a:rPr dirty="0" sz="800" spc="7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2.067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Uniformes.</a:t>
                      </a:r>
                      <a:r>
                        <a:rPr dirty="0" sz="800" spc="3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Matqrial 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Permanente.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 spc="1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5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Instalacões,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19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Didático</a:t>
                      </a:r>
                      <a:r>
                        <a:rPr dirty="0" sz="800" spc="-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Distribuicão</a:t>
                      </a:r>
                      <a:r>
                        <a:rPr dirty="0" sz="800" spc="4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Gratuita</a:t>
                      </a:r>
                      <a:r>
                        <a:rPr dirty="0" sz="800" spc="-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QSE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4.4.9.0.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51.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00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 spc="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2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jNSTALAÇÔES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7391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Salźrio-</a:t>
                      </a:r>
                      <a:r>
                        <a:rPr dirty="0" sz="800" spc="-35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3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4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RŞ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58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2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4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RR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  <a:tr h="144780">
                <a:tc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 spc="-2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Aîtigo’3°</a:t>
                      </a:r>
                      <a:r>
                        <a:rPr dirty="0" sz="800" spc="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 spc="-2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Révogàdas</a:t>
                      </a:r>
                      <a:r>
                        <a:rPr dirty="0" sz="800" spc="3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aŠ</a:t>
                      </a:r>
                      <a:r>
                        <a:rPr dirty="0" sz="800" spc="-15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disposições</a:t>
                      </a:r>
                      <a:r>
                        <a:rPr dirty="0" sz="800" spc="4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em</a:t>
                      </a:r>
                      <a:r>
                        <a:rPr dirty="0" sz="800" spc="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contrário.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Publique-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 spc="-3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afixe-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se</a:t>
                      </a:r>
                      <a:r>
                        <a:rPr dirty="0" sz="800" spc="8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se.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2025-08-06T16:53:43Z</dcterms:created>
  <dcterms:modified xsi:type="dcterms:W3CDTF">2025-08-06T16:53:43Z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