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46832" y="7527225"/>
            <a:ext cx="1810512" cy="12123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43872" y="1235999"/>
            <a:ext cx="5848350" cy="2442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>
              <a:lnSpc>
                <a:spcPts val="1420"/>
              </a:lnSpc>
              <a:spcBef>
                <a:spcPts val="100"/>
              </a:spcBef>
            </a:pP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Estado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do</a:t>
            </a:r>
            <a:r>
              <a:rPr dirty="0" sz="1250" spc="-6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Rio</a:t>
            </a: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Janeiro</a:t>
            </a:r>
            <a:endParaRPr sz="1250">
              <a:latin typeface="Times New Roman"/>
              <a:cs typeface="Times New Roman"/>
            </a:endParaRPr>
          </a:p>
          <a:p>
            <a:pPr marL="20955">
              <a:lnSpc>
                <a:spcPts val="1420"/>
              </a:lnSpc>
            </a:pP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Seropédica</a:t>
            </a:r>
            <a:endParaRPr sz="125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185"/>
              </a:spcBef>
              <a:tabLst>
                <a:tab pos="610870" algn="l"/>
                <a:tab pos="1548130" algn="l"/>
              </a:tabLst>
            </a:pP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Decreto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	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n°.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2690</a:t>
            </a:r>
            <a:r>
              <a:rPr dirty="0" sz="1250" spc="459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05</a:t>
            </a:r>
            <a:r>
              <a:rPr dirty="0" sz="125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47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julho</a:t>
            </a:r>
            <a:r>
              <a:rPr dirty="0" sz="1250" spc="49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 algn="just" marL="2218690" marR="5080" indent="217804">
              <a:lnSpc>
                <a:spcPts val="1370"/>
              </a:lnSpc>
              <a:spcBef>
                <a:spcPts val="1365"/>
              </a:spcBef>
              <a:tabLst>
                <a:tab pos="4899025" algn="l"/>
                <a:tab pos="5656580" algn="l"/>
              </a:tabLst>
            </a:pP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Abre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90">
                <a:solidFill>
                  <a:srgbClr val="383838"/>
                </a:solidFill>
                <a:latin typeface="Times New Roman"/>
                <a:cs typeface="Times New Roman"/>
              </a:rPr>
              <a:t>  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no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valor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total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1250" spc="-55">
                <a:solidFill>
                  <a:srgbClr val="3D3D3D"/>
                </a:solidFill>
                <a:latin typeface="Times New Roman"/>
                <a:cs typeface="Times New Roman"/>
              </a:rPr>
              <a:t>R$ </a:t>
            </a:r>
            <a:r>
              <a:rPr dirty="0" sz="1250" spc="-40">
                <a:solidFill>
                  <a:srgbClr val="2F2F2F"/>
                </a:solidFill>
                <a:latin typeface="Times New Roman"/>
                <a:cs typeface="Times New Roman"/>
              </a:rPr>
              <a:t>6.000.000,00,</a:t>
            </a:r>
            <a:r>
              <a:rPr dirty="0" sz="1250" spc="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(Seis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milhões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reais),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para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fins</a:t>
            </a:r>
            <a:r>
              <a:rPr dirty="0" sz="1250" spc="-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A3A3A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se 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especifica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outras</a:t>
            </a:r>
            <a:r>
              <a:rPr dirty="0" sz="1250" spc="95">
                <a:solidFill>
                  <a:srgbClr val="3A3A3A"/>
                </a:solidFill>
                <a:latin typeface="Times New Roman"/>
                <a:cs typeface="Times New Roman"/>
              </a:rPr>
              <a:t> 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providências.</a:t>
            </a:r>
            <a:endParaRPr sz="1250">
              <a:latin typeface="Times New Roman"/>
              <a:cs typeface="Times New Roman"/>
            </a:endParaRPr>
          </a:p>
          <a:p>
            <a:pPr marL="12700" marR="15875" indent="450850">
              <a:lnSpc>
                <a:spcPts val="1320"/>
              </a:lnSpc>
              <a:spcBef>
                <a:spcPts val="1375"/>
              </a:spcBef>
              <a:tabLst>
                <a:tab pos="755650" algn="l"/>
                <a:tab pos="1407795" algn="l"/>
                <a:tab pos="2180590" algn="l"/>
                <a:tab pos="3486785" algn="l"/>
              </a:tabLst>
            </a:pP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Prefeito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Municipal,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	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no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uso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114">
                <a:solidFill>
                  <a:srgbClr val="444444"/>
                </a:solidFill>
                <a:latin typeface="Times New Roman"/>
                <a:cs typeface="Times New Roman"/>
              </a:rPr>
              <a:t> 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suas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atribuições</a:t>
            </a:r>
            <a:r>
              <a:rPr dirty="0" sz="1250" spc="1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legais</a:t>
            </a:r>
            <a:r>
              <a:rPr dirty="0" sz="12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constitucionais,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em </a:t>
            </a:r>
            <a:r>
              <a:rPr dirty="0" sz="1250" spc="-45">
                <a:solidFill>
                  <a:srgbClr val="3A3A3A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lei </a:t>
            </a:r>
            <a:r>
              <a:rPr dirty="0" sz="1250" spc="-80">
                <a:solidFill>
                  <a:srgbClr val="494949"/>
                </a:solidFill>
                <a:latin typeface="Times New Roman"/>
                <a:cs typeface="Times New Roman"/>
              </a:rPr>
              <a:t>n°:</a:t>
            </a:r>
            <a:r>
              <a:rPr dirty="0" sz="1250" spc="-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823/23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03</a:t>
            </a:r>
            <a:r>
              <a:rPr dirty="0" sz="1250" spc="-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Janeiro</a:t>
            </a:r>
            <a:r>
              <a:rPr dirty="0" sz="1250" spc="-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2024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(Lei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que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instituiu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o</a:t>
            </a:r>
            <a:r>
              <a:rPr dirty="0" sz="1250" spc="-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orçamento</a:t>
            </a:r>
            <a:r>
              <a:rPr dirty="0" sz="1250" spc="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de 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2024)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marL="452120">
              <a:lnSpc>
                <a:spcPct val="100000"/>
              </a:lnSpc>
              <a:spcBef>
                <a:spcPts val="1195"/>
              </a:spcBef>
            </a:pP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Artigo</a:t>
            </a:r>
            <a:r>
              <a:rPr dirty="0" sz="1250" spc="8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lº</a:t>
            </a:r>
            <a:r>
              <a:rPr dirty="0" sz="1250" spc="6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-</a:t>
            </a:r>
            <a:r>
              <a:rPr dirty="0" sz="1250" spc="-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Fica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aberto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crédito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as</a:t>
            </a:r>
            <a:r>
              <a:rPr dirty="0" sz="1250" spc="-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14141"/>
                </a:solidFill>
                <a:latin typeface="Times New Roman"/>
                <a:cs typeface="Times New Roman"/>
              </a:rPr>
              <a:t>seguintes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dotações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orçamentárias:</a:t>
            </a:r>
            <a:endParaRPr sz="1250">
              <a:latin typeface="Times New Roman"/>
              <a:cs typeface="Times New Roman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723635" y="3833943"/>
          <a:ext cx="3691890" cy="86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6205"/>
                <a:gridCol w="958849"/>
              </a:tblGrid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ts val="1275"/>
                        </a:lnSpc>
                      </a:pPr>
                      <a:r>
                        <a:rPr dirty="0" sz="1250" spc="-4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Dotações</a:t>
                      </a:r>
                      <a:r>
                        <a:rPr dirty="0" sz="1250" spc="-2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suplementadas: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ts val="1255"/>
                        </a:lnSpc>
                      </a:pPr>
                      <a:r>
                        <a:rPr dirty="0" sz="1250" spc="-55" b="1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250" spc="-10" b="1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55" b="1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250" spc="45" b="1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0" b="1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20" b="1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SAÚDE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925">
                        <a:lnSpc>
                          <a:spcPts val="1245"/>
                        </a:lnSpc>
                      </a:pPr>
                      <a:r>
                        <a:rPr dirty="0" sz="1250" spc="-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2305.10.302.002.2133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ts val="1255"/>
                        </a:lnSpc>
                        <a:tabLst>
                          <a:tab pos="930910" algn="l"/>
                        </a:tabLst>
                      </a:pPr>
                      <a:r>
                        <a:rPr dirty="0" sz="1250" spc="-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3390.39.05</a:t>
                      </a:r>
                      <a:r>
                        <a:rPr dirty="0" sz="125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1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(1600)...........................R$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55"/>
                        </a:lnSpc>
                      </a:pPr>
                      <a:r>
                        <a:rPr dirty="0" sz="125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6.000.000,00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3020">
                        <a:lnSpc>
                          <a:spcPts val="1275"/>
                        </a:lnSpc>
                      </a:pPr>
                      <a:r>
                        <a:rPr dirty="0" sz="1250" spc="-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Total.....................................................R$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275"/>
                        </a:lnSpc>
                      </a:pPr>
                      <a:r>
                        <a:rPr dirty="0" sz="125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6.000.000,00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740824" y="4836638"/>
            <a:ext cx="5862955" cy="263207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algn="just" marL="12700" marR="5080" indent="445770">
              <a:lnSpc>
                <a:spcPct val="89500"/>
              </a:lnSpc>
              <a:spcBef>
                <a:spcPts val="254"/>
              </a:spcBef>
            </a:pP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Artigo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2º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-</a:t>
            </a:r>
            <a:r>
              <a:rPr dirty="0" sz="1250" spc="-8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Os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para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atender</a:t>
            </a:r>
            <a:r>
              <a:rPr dirty="0" sz="1250" spc="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-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14141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advirão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recurso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recebido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em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07/06/2024,</a:t>
            </a:r>
            <a:r>
              <a:rPr dirty="0" sz="1250" spc="-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no</a:t>
            </a:r>
            <a:r>
              <a:rPr dirty="0" sz="125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0">
                <a:solidFill>
                  <a:srgbClr val="424242"/>
                </a:solidFill>
                <a:latin typeface="Times New Roman"/>
                <a:cs typeface="Times New Roman"/>
              </a:rPr>
              <a:t>Bancos</a:t>
            </a:r>
            <a:r>
              <a:rPr dirty="0" sz="1250" spc="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da</a:t>
            </a:r>
            <a:r>
              <a:rPr dirty="0" sz="1250" spc="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Caixa</a:t>
            </a:r>
            <a:r>
              <a:rPr dirty="0" sz="125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Econômica,</a:t>
            </a:r>
            <a:r>
              <a:rPr dirty="0" sz="1250" spc="8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agência</a:t>
            </a:r>
            <a:r>
              <a:rPr dirty="0" sz="1250" spc="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3071,</a:t>
            </a:r>
            <a:r>
              <a:rPr dirty="0" sz="1250" spc="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conta</a:t>
            </a:r>
            <a:r>
              <a:rPr dirty="0" sz="1250" spc="2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3F3F3F"/>
                </a:solidFill>
                <a:latin typeface="Times New Roman"/>
                <a:cs typeface="Times New Roman"/>
              </a:rPr>
              <a:t>00624054-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7,</a:t>
            </a:r>
            <a:r>
              <a:rPr dirty="0" sz="1250" spc="1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proveniente</a:t>
            </a:r>
            <a:r>
              <a:rPr dirty="0" sz="1250" spc="6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da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pactuação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 do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Incremento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teto</a:t>
            </a: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Atenção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Complexidade</a:t>
            </a:r>
            <a:r>
              <a:rPr dirty="0" sz="1250" spc="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Ambulatorial</a:t>
            </a:r>
            <a:r>
              <a:rPr dirty="0" sz="1250" spc="2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Hospitalar</a:t>
            </a:r>
            <a:r>
              <a:rPr dirty="0" sz="1250" spc="4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(MAC),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com</a:t>
            </a:r>
            <a:r>
              <a:rPr dirty="0" sz="1250" spc="8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liberação</a:t>
            </a:r>
            <a:r>
              <a:rPr dirty="0" sz="1250" spc="8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Prevista</a:t>
            </a:r>
            <a:r>
              <a:rPr dirty="0" sz="1250" spc="7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na</a:t>
            </a:r>
            <a:r>
              <a:rPr dirty="0" sz="1250" spc="-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3</a:t>
            </a:r>
            <a:r>
              <a:rPr dirty="0" sz="1250" spc="2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Reunião</a:t>
            </a:r>
            <a:r>
              <a:rPr dirty="0" sz="1250" spc="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Ordinária</a:t>
            </a:r>
            <a:r>
              <a:rPr dirty="0" sz="1250" spc="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80">
                <a:solidFill>
                  <a:srgbClr val="444444"/>
                </a:solidFill>
                <a:latin typeface="Times New Roman"/>
                <a:cs typeface="Times New Roman"/>
              </a:rPr>
              <a:t>CIB-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RJ</a:t>
            </a:r>
            <a:r>
              <a:rPr dirty="0" sz="1250" spc="9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 2024,</a:t>
            </a:r>
            <a:r>
              <a:rPr dirty="0" sz="1250" spc="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com</a:t>
            </a:r>
            <a:r>
              <a:rPr dirty="0" sz="1250" spc="8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ID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da</a:t>
            </a:r>
            <a:r>
              <a:rPr dirty="0" sz="1250" spc="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reunião:</a:t>
            </a:r>
            <a:r>
              <a:rPr dirty="0" sz="1250" spc="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878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2633</a:t>
            </a:r>
            <a:r>
              <a:rPr dirty="0" sz="1250" spc="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6192,</a:t>
            </a:r>
            <a:r>
              <a:rPr dirty="0" sz="1250" spc="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com</a:t>
            </a:r>
            <a:r>
              <a:rPr dirty="0" sz="1250" spc="7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deliberação</a:t>
            </a:r>
            <a:r>
              <a:rPr dirty="0" sz="1250" spc="1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conjuntas</a:t>
            </a:r>
            <a:r>
              <a:rPr dirty="0" sz="1250" spc="9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Ad</a:t>
            </a:r>
            <a:r>
              <a:rPr dirty="0" sz="1250" spc="9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Referendum</a:t>
            </a:r>
            <a:r>
              <a:rPr dirty="0" sz="1250" spc="1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da</a:t>
            </a:r>
            <a:r>
              <a:rPr dirty="0" sz="1250" spc="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444444"/>
                </a:solidFill>
                <a:latin typeface="Times New Roman"/>
                <a:cs typeface="Times New Roman"/>
              </a:rPr>
              <a:t>CIB-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RJ</a:t>
            </a:r>
            <a:r>
              <a:rPr dirty="0" sz="1250" spc="9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8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numero:</a:t>
            </a:r>
            <a:r>
              <a:rPr dirty="0" sz="1250" spc="114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Deliberação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CIB/RJ</a:t>
            </a:r>
            <a:r>
              <a:rPr dirty="0" sz="1250" spc="265">
                <a:solidFill>
                  <a:srgbClr val="414141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ri°</a:t>
            </a:r>
            <a:r>
              <a:rPr dirty="0" sz="1250" spc="204">
                <a:solidFill>
                  <a:srgbClr val="464646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8.614</a:t>
            </a:r>
            <a:r>
              <a:rPr dirty="0" sz="1250" spc="254">
                <a:solidFill>
                  <a:srgbClr val="3A3A3A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publicada</a:t>
            </a:r>
            <a:r>
              <a:rPr dirty="0" sz="1250" spc="285">
                <a:solidFill>
                  <a:srgbClr val="414141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no</a:t>
            </a:r>
            <a:r>
              <a:rPr dirty="0" sz="1250" spc="235">
                <a:solidFill>
                  <a:srgbClr val="494949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D.O</a:t>
            </a:r>
            <a:r>
              <a:rPr dirty="0" sz="1250" spc="235">
                <a:solidFill>
                  <a:srgbClr val="464646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em</a:t>
            </a:r>
            <a:r>
              <a:rPr dirty="0" sz="1250" spc="265">
                <a:solidFill>
                  <a:srgbClr val="4B4B4B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15/04/2024,</a:t>
            </a:r>
            <a:r>
              <a:rPr dirty="0" sz="1250" spc="280">
                <a:solidFill>
                  <a:srgbClr val="3F3F3F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265">
                <a:solidFill>
                  <a:srgbClr val="424242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245">
                <a:solidFill>
                  <a:srgbClr val="424242"/>
                </a:solidFill>
                <a:latin typeface="Times New Roman"/>
                <a:cs typeface="Times New Roman"/>
              </a:rPr>
              <a:t> 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Pagamento 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2500.081830/2024-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36, </a:t>
            </a:r>
            <a:r>
              <a:rPr dirty="0" sz="1250" spc="-50">
                <a:solidFill>
                  <a:srgbClr val="414141"/>
                </a:solidFill>
                <a:latin typeface="Times New Roman"/>
                <a:cs typeface="Times New Roman"/>
              </a:rPr>
              <a:t>Ordem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bancária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2024OB0l5776,</a:t>
            </a:r>
            <a:r>
              <a:rPr dirty="0" sz="1250" spc="-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publicada</a:t>
            </a:r>
            <a:r>
              <a:rPr dirty="0" sz="1250" spc="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na</a:t>
            </a:r>
            <a:r>
              <a:rPr dirty="0" sz="125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95">
                <a:solidFill>
                  <a:srgbClr val="494949"/>
                </a:solidFill>
                <a:latin typeface="Times New Roman"/>
                <a:cs typeface="Times New Roman"/>
              </a:rPr>
              <a:t>  </a:t>
            </a:r>
            <a:r>
              <a:rPr dirty="0" sz="1250" spc="-110">
                <a:solidFill>
                  <a:srgbClr val="4B4B4B"/>
                </a:solidFill>
                <a:latin typeface="Times New Roman"/>
                <a:cs typeface="Times New Roman"/>
              </a:rPr>
              <a:t>n°</a:t>
            </a:r>
            <a:r>
              <a:rPr dirty="0" sz="1250" spc="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4036</a:t>
            </a:r>
            <a:r>
              <a:rPr dirty="0" sz="1250" spc="-5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84848"/>
                </a:solidFill>
                <a:latin typeface="Times New Roman"/>
                <a:cs typeface="Times New Roman"/>
              </a:rPr>
              <a:t>23</a:t>
            </a:r>
            <a:r>
              <a:rPr dirty="0" sz="1250" spc="-3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de </a:t>
            </a:r>
            <a:r>
              <a:rPr dirty="0" sz="1250" spc="-55">
                <a:solidFill>
                  <a:srgbClr val="3F3F3F"/>
                </a:solidFill>
                <a:latin typeface="Times New Roman"/>
                <a:cs typeface="Times New Roman"/>
              </a:rPr>
              <a:t>Maio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2024,</a:t>
            </a:r>
            <a:r>
              <a:rPr dirty="0" sz="125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14141"/>
                </a:solidFill>
                <a:latin typeface="Times New Roman"/>
                <a:cs typeface="Times New Roman"/>
              </a:rPr>
              <a:t>fundamentado</a:t>
            </a:r>
            <a:r>
              <a:rPr dirty="0" sz="1250" spc="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no</a:t>
            </a:r>
            <a:r>
              <a:rPr dirty="0" sz="1250" spc="-3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10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lº,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Inc.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II,</a:t>
            </a:r>
            <a:r>
              <a:rPr dirty="0" sz="1250" spc="-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B4B4B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artigo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43</a:t>
            </a:r>
            <a:r>
              <a:rPr dirty="0" sz="125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Lei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Federal</a:t>
            </a:r>
            <a:r>
              <a:rPr dirty="0" sz="1250" spc="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4320/64.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64769" indent="229235">
              <a:lnSpc>
                <a:spcPts val="1370"/>
              </a:lnSpc>
            </a:pPr>
            <a:r>
              <a:rPr dirty="0" sz="1250" spc="-35">
                <a:solidFill>
                  <a:srgbClr val="414141"/>
                </a:solidFill>
                <a:latin typeface="Times New Roman"/>
                <a:cs typeface="Times New Roman"/>
              </a:rPr>
              <a:t>Artigo</a:t>
            </a:r>
            <a:r>
              <a:rPr dirty="0" sz="1250" spc="-4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3º</a:t>
            </a:r>
            <a:r>
              <a:rPr dirty="0" sz="1250" spc="-7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-</a:t>
            </a:r>
            <a:r>
              <a:rPr dirty="0" sz="1250" spc="-7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gevogadas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em</a:t>
            </a:r>
            <a:r>
              <a:rPr dirty="0" sz="1250" spc="-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contrário,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o</a:t>
            </a:r>
            <a:r>
              <a:rPr dirty="0" sz="1250" spc="-3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44444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84848"/>
                </a:solidFill>
                <a:latin typeface="Times New Roman"/>
                <a:cs typeface="Times New Roman"/>
              </a:rPr>
              <a:t>decreto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entra 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em</a:t>
            </a:r>
            <a:r>
              <a:rPr dirty="0" sz="1250" spc="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vigor</a:t>
            </a:r>
            <a:r>
              <a:rPr dirty="0" sz="1250" spc="-1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na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data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sua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publicação.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40"/>
              </a:spcBef>
            </a:pPr>
            <a:endParaRPr sz="1250">
              <a:latin typeface="Times New Roman"/>
              <a:cs typeface="Times New Roman"/>
            </a:endParaRPr>
          </a:p>
          <a:p>
            <a:pPr algn="ctr" marL="238125">
              <a:lnSpc>
                <a:spcPct val="100000"/>
              </a:lnSpc>
            </a:pP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Gabinete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Prefeito,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05</a:t>
            </a:r>
            <a:r>
              <a:rPr dirty="0" sz="1250" spc="-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Julho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2024.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93623" y="8108285"/>
            <a:ext cx="49212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Pre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eito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0185" y="8108285"/>
            <a:ext cx="33972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75">
                <a:solidFill>
                  <a:srgbClr val="313131"/>
                </a:solidFill>
                <a:latin typeface="Times New Roman"/>
                <a:cs typeface="Times New Roman"/>
              </a:rPr>
              <a:t>ífiipal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2025-08-06T16:31:38Z</dcterms:created>
  <dcterms:modified xsi:type="dcterms:W3CDTF">2025-08-06T16:31:38Z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