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Serva</a:t>
            </a:r>
            <a:r>
              <a:rPr dirty="0" spc="-114"/>
              <a:t> </a:t>
            </a:r>
            <a:r>
              <a:rPr dirty="0" spc="-25"/>
              <a:t>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/>
              <a:t>Página</a:t>
            </a:r>
            <a:r>
              <a:rPr dirty="0" spc="-25"/>
              <a:t> </a:t>
            </a: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Serva</a:t>
            </a:r>
            <a:r>
              <a:rPr dirty="0" spc="-114"/>
              <a:t> </a:t>
            </a:r>
            <a:r>
              <a:rPr dirty="0" spc="-25"/>
              <a:t>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/>
              <a:t>Página</a:t>
            </a:r>
            <a:r>
              <a:rPr dirty="0" spc="-25"/>
              <a:t> </a:t>
            </a: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Serva</a:t>
            </a:r>
            <a:r>
              <a:rPr dirty="0" spc="-114"/>
              <a:t> </a:t>
            </a:r>
            <a:r>
              <a:rPr dirty="0" spc="-25"/>
              <a:t>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/>
              <a:t>Página</a:t>
            </a:r>
            <a:r>
              <a:rPr dirty="0" spc="-25"/>
              <a:t> </a:t>
            </a: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Serva</a:t>
            </a:r>
            <a:r>
              <a:rPr dirty="0" spc="-114"/>
              <a:t> </a:t>
            </a:r>
            <a:r>
              <a:rPr dirty="0" spc="-25"/>
              <a:t>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/>
              <a:t>Página</a:t>
            </a:r>
            <a:r>
              <a:rPr dirty="0" spc="-25"/>
              <a:t> </a:t>
            </a: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Serva</a:t>
            </a:r>
            <a:r>
              <a:rPr dirty="0" spc="-114"/>
              <a:t> </a:t>
            </a:r>
            <a:r>
              <a:rPr dirty="0" spc="-25"/>
              <a:t>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/>
              <a:t>Página</a:t>
            </a:r>
            <a:r>
              <a:rPr dirty="0" spc="-25"/>
              <a:t> </a:t>
            </a: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56317" y="9773018"/>
            <a:ext cx="294639" cy="1136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Serva</a:t>
            </a:r>
            <a:r>
              <a:rPr dirty="0" spc="-114"/>
              <a:t> </a:t>
            </a:r>
            <a:r>
              <a:rPr dirty="0" spc="-25"/>
              <a:t>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412924" y="9754736"/>
            <a:ext cx="480695" cy="128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chemeClr val="tx1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/>
              <a:t>Página</a:t>
            </a:r>
            <a:r>
              <a:rPr dirty="0" spc="-25"/>
              <a:t> </a:t>
            </a:r>
            <a:fld id="{81D60167-4931-47E6-BA6A-407CBD079E47}" type="slidenum">
              <a:rPr dirty="0"/>
              <a:t>#</a:t>
            </a:fld>
            <a:r>
              <a:rPr dirty="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464" y="548482"/>
            <a:ext cx="688287" cy="633802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62918" y="4779929"/>
          <a:ext cx="6548120" cy="50920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2960"/>
                <a:gridCol w="2465704"/>
                <a:gridCol w="2515235"/>
                <a:gridCol w="666750"/>
              </a:tblGrid>
              <a:tr h="150495">
                <a:tc>
                  <a:txBody>
                    <a:bodyPr/>
                    <a:lstStyle/>
                    <a:p>
                      <a:pPr marL="14224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2710">
                        <a:lnSpc>
                          <a:spcPts val="910"/>
                        </a:lnSpc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Procuradoria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Geral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do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Municipio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4033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2.795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Operacionalizacäo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416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3.1.9.0.91.00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SENTEN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baseline="3472" sz="1200" spc="3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JUDICIAIS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marL="7531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736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587.000.00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87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70485"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587.000,00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175"/>
                </a:tc>
              </a:tr>
              <a:tr h="1517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8765">
                        <a:lnSpc>
                          <a:spcPts val="955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7048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587.000,00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84150">
                <a:tc>
                  <a:txBody>
                    <a:bodyPr/>
                    <a:lstStyle/>
                    <a:p>
                      <a:pPr marL="145415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305"/>
                </a:tc>
                <a:tc gridSpan="2"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Planejamento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Desenvolvimento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Sustentźvel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1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4351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2.799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gridSpan="2"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Manutencâo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Ooeracionalizacão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447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2199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451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Unidade</a:t>
                      </a:r>
                      <a:r>
                        <a:rPr dirty="0" sz="80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5735">
                <a:tc>
                  <a:txBody>
                    <a:bodyPr/>
                    <a:lstStyle/>
                    <a:p>
                      <a:pPr marL="14859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Secretăria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Administraçäo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1466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2.802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40"/>
                        </a:spcBef>
                      </a:pPr>
                      <a:r>
                        <a:rPr dirty="0" baseline="6944" sz="1200" spc="-112">
                          <a:latin typeface="Lucida Sans Unicode"/>
                          <a:cs typeface="Lucida Sans Unicode"/>
                        </a:rPr>
                        <a:t>ManutenÇâo</a:t>
                      </a:r>
                      <a:r>
                        <a:rPr dirty="0" baseline="6944" sz="1200" spc="1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944" sz="12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6944" sz="12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944" sz="1200" spc="-22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D</a:t>
                      </a:r>
                      <a:r>
                        <a:rPr dirty="0" baseline="6944" sz="1200" spc="-44">
                          <a:latin typeface="Lucida Sans Unicode"/>
                          <a:cs typeface="Lucida Sans Unicode"/>
                        </a:rPr>
                        <a:t>eracionalizacã</a:t>
                      </a:r>
                      <a:r>
                        <a:rPr dirty="0" baseline="6944" sz="1200" spc="-862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6944" sz="1200" spc="-44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6944" sz="1200" spc="-30"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baseline="6944" sz="1200" spc="-4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944" sz="1200" spc="-75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baseline="6944" sz="1200" spc="89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6944" sz="1200" spc="-15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baseline="6944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04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3.1.9.0.13.05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223895" algn="l"/>
                        </a:tabLst>
                      </a:pPr>
                      <a:r>
                        <a:rPr dirty="0" baseline="3472" sz="1200" spc="-75">
                          <a:latin typeface="Lucida Sans Unicode"/>
                          <a:cs typeface="Lucida Sans Unicode"/>
                        </a:rPr>
                        <a:t>Obriqa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cö</a:t>
                      </a:r>
                      <a:r>
                        <a:rPr dirty="0" baseline="3472" sz="1200" spc="-75">
                          <a:latin typeface="Lucida Sans Unicode"/>
                          <a:cs typeface="Lucida Sans Unicode"/>
                        </a:rPr>
                        <a:t>es </a:t>
                      </a:r>
                      <a:r>
                        <a:rPr dirty="0" baseline="3472" sz="1200" spc="-60">
                          <a:latin typeface="Lucida Sans Unicode"/>
                          <a:cs typeface="Lucida Sans Unicode"/>
                        </a:rPr>
                        <a:t>Patronais</a:t>
                      </a:r>
                      <a:r>
                        <a:rPr dirty="0" baseline="3472" sz="12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PASEP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3472" sz="1200" spc="-6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3472" sz="1200" spc="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2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baseline="3472" sz="1200" spc="-22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2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baseline="3472" sz="1200" spc="4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04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Imposto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2560">
                <a:tc>
                  <a:txBody>
                    <a:bodyPr/>
                    <a:lstStyle/>
                    <a:p>
                      <a:pPr marL="14795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322389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JURIDICA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223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5082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220.000,00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508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35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220.000,00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4465">
                <a:tc>
                  <a:txBody>
                    <a:bodyPr/>
                    <a:lstStyle/>
                    <a:p>
                      <a:pPr marL="15176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Fazenda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1.169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Encarqos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Dívida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com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INSS,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Previdência</a:t>
                      </a:r>
                      <a:r>
                        <a:rPr dirty="0" sz="800" spc="2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70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PASEP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3.2.9.0.21.00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12065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22770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JUROS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SOBRE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80">
                          <a:latin typeface="Lucida Sans Unicode"/>
                          <a:cs typeface="Lucida Sans Unicode"/>
                        </a:rPr>
                        <a:t>A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DİVIDA</a:t>
                      </a:r>
                      <a:r>
                        <a:rPr dirty="0" sz="8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POR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CONTRATO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03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210.000,00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1290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4.6.9.0.71.01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70"/>
                        </a:spcBef>
                        <a:tabLst>
                          <a:tab pos="3226435" algn="l"/>
                        </a:tabLst>
                      </a:pP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Principal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Dívida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Contratual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90">
                          <a:latin typeface="Lucida Sans Unicode"/>
                          <a:cs typeface="Lucida Sans Unicode"/>
                        </a:rPr>
                        <a:t>com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INSS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4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PASEP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ArrecadaCão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705.000.00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539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915.000,00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70180"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2.804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das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 marL="15049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2961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5399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8419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7539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96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921.000,00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5735">
                <a:tc>
                  <a:txBody>
                    <a:bodyPr/>
                    <a:lstStyle/>
                    <a:p>
                      <a:pPr marL="157480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gridSpan="2"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5557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3.1.9.0.91.00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22961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SENTENCAS</a:t>
                      </a:r>
                      <a:r>
                        <a:rPr dirty="0" sz="800" spc="2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JUDICIAIS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6159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59385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22961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</a:tr>
              <a:tr h="162560">
                <a:tc>
                  <a:txBody>
                    <a:bodyPr/>
                    <a:lstStyle/>
                    <a:p>
                      <a:pPr marL="15684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323278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1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3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JURÍDICA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Ed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778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>
                    <a:lnB w="9525">
                      <a:solidFill>
                        <a:srgbClr val="18181C"/>
                      </a:solidFill>
                      <a:prstDash val="solid"/>
                    </a:lnB>
                  </a:tcPr>
                </a:tc>
              </a:tr>
              <a:tr h="1282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T w="9525">
                      <a:solidFill>
                        <a:srgbClr val="18181C"/>
                      </a:solidFill>
                      <a:prstDash val="solid"/>
                    </a:lnT>
                  </a:tcPr>
                </a:tc>
                <a:tc gridSpan="2">
                  <a:txBody>
                    <a:bodyPr/>
                    <a:lstStyle/>
                    <a:p>
                      <a:pPr algn="ctr" marR="132334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Servaux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>
                    <a:lnT w="9525">
                      <a:solidFill>
                        <a:srgbClr val="18181C"/>
                      </a:solidFill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550">
                          <a:latin typeface="Lucida Sans Unicode"/>
                          <a:cs typeface="Lucida Sans Unicode"/>
                        </a:rPr>
                        <a:t>Página</a:t>
                      </a:r>
                      <a:r>
                        <a:rPr dirty="0" sz="5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550">
                          <a:latin typeface="Lucida Sans Unicode"/>
                          <a:cs typeface="Lucida Sans Unicode"/>
                        </a:rPr>
                        <a:t>1</a:t>
                      </a:r>
                      <a:r>
                        <a:rPr dirty="0" sz="5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550" spc="-2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5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550" spc="-5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</a:t>
                      </a:r>
                      <a:endParaRPr sz="5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>
                    <a:lnT w="9525">
                      <a:solidFill>
                        <a:srgbClr val="18181C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23326" y="1362064"/>
            <a:ext cx="6468745" cy="0"/>
          </a:xfrm>
          <a:custGeom>
            <a:avLst/>
            <a:gdLst/>
            <a:ahLst/>
            <a:cxnLst/>
            <a:rect l="l" t="t" r="r" b="b"/>
            <a:pathLst>
              <a:path w="6468745" h="0">
                <a:moveTo>
                  <a:pt x="0" y="0"/>
                </a:moveTo>
                <a:lnTo>
                  <a:pt x="6468682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54405" y="371491"/>
            <a:ext cx="3070860" cy="5607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9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6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 </a:t>
            </a:r>
            <a:r>
              <a:rPr dirty="0" sz="1150" spc="-10" b="1"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40560">
              <a:lnSpc>
                <a:spcPct val="122500"/>
              </a:lnSpc>
              <a:spcBef>
                <a:spcPts val="480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Maria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Lourenço, </a:t>
            </a:r>
            <a:r>
              <a:rPr dirty="0" sz="800" spc="-40">
                <a:latin typeface="Lucida Sans Unicode"/>
                <a:cs typeface="Lucida Sans Unicode"/>
              </a:rPr>
              <a:t>18 </a:t>
            </a:r>
            <a:r>
              <a:rPr dirty="0" sz="800" spc="-20">
                <a:latin typeface="Lucida Sans Unicode"/>
                <a:cs typeface="Lucida Sans Unicode"/>
              </a:rPr>
              <a:t>Fazenda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000372" y="1564694"/>
            <a:ext cx="2874010" cy="680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127760">
              <a:lnSpc>
                <a:spcPct val="100000"/>
              </a:lnSpc>
              <a:spcBef>
                <a:spcPts val="100"/>
              </a:spcBef>
            </a:pPr>
            <a:r>
              <a:rPr dirty="0" sz="800" spc="-55">
                <a:latin typeface="Lucida Sans Unicode"/>
                <a:cs typeface="Lucida Sans Unicode"/>
              </a:rPr>
              <a:t>Decreto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050505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-60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2694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10</a:t>
            </a:r>
            <a:r>
              <a:rPr dirty="0" sz="800" spc="34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75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julho,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6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 marR="44450" indent="2540">
              <a:lnSpc>
                <a:spcPts val="910"/>
              </a:lnSpc>
              <a:spcBef>
                <a:spcPts val="5"/>
              </a:spcBef>
            </a:pPr>
            <a:r>
              <a:rPr dirty="0" sz="800" spc="-60">
                <a:latin typeface="Lucida Sans Unicode"/>
                <a:cs typeface="Lucida Sans Unicode"/>
              </a:rPr>
              <a:t>Abre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suplementar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no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valor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lotal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RS2.671.000,00,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para </a:t>
            </a:r>
            <a:r>
              <a:rPr dirty="0" sz="800" spc="-70">
                <a:latin typeface="Lucida Sans Unicode"/>
                <a:cs typeface="Lucida Sans Unicode"/>
              </a:rPr>
              <a:t>fins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que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se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especifíca</a:t>
            </a:r>
            <a:r>
              <a:rPr dirty="0" sz="800" spc="10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da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outras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13843" y="2734790"/>
            <a:ext cx="6283325" cy="927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2480">
              <a:lnSpc>
                <a:spcPct val="142500"/>
              </a:lnSpc>
              <a:spcBef>
                <a:spcPts val="100"/>
              </a:spcBef>
            </a:pP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>
                <a:latin typeface="Lucida Sans Unicode"/>
                <a:cs typeface="Lucida Sans Unicode"/>
              </a:rPr>
              <a:t> PREFEITO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MUNICIPAL,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no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uso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suas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atribuiçöes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legais,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constitucionais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acordo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com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que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Ihe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confere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art.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8º</a:t>
            </a:r>
            <a:r>
              <a:rPr dirty="0" sz="800" spc="22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da </a:t>
            </a:r>
            <a:r>
              <a:rPr dirty="0" sz="800">
                <a:latin typeface="Lucida Sans Unicode"/>
                <a:cs typeface="Lucida Sans Unicode"/>
              </a:rPr>
              <a:t>LEI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791/2022,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datada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de</a:t>
            </a:r>
            <a:r>
              <a:rPr dirty="0" sz="800" spc="-60"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26/12/2022,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publicada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em</a:t>
            </a:r>
            <a:r>
              <a:rPr dirty="0" sz="800" spc="15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26/12/2022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heavy" sz="800" spc="-6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00" spc="-4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6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00" spc="-3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00" spc="2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>
                <a:solidFill>
                  <a:srgbClr val="010101"/>
                </a:solidFill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00" spc="35">
                <a:solidFill>
                  <a:srgbClr val="010101"/>
                </a:solidFill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70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00" spc="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25">
                <a:uFill>
                  <a:solidFill>
                    <a:srgbClr val="0F0F0F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19405">
              <a:lnSpc>
                <a:spcPct val="100000"/>
              </a:lnSpc>
              <a:spcBef>
                <a:spcPts val="1175"/>
              </a:spcBef>
            </a:pPr>
            <a:r>
              <a:rPr dirty="0" sz="800" spc="-80">
                <a:latin typeface="Lucida Sans Unicode"/>
                <a:cs typeface="Lucida Sans Unicode"/>
              </a:rPr>
              <a:t>Artigo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1º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Fica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aberto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crédito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suplementar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as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seguintes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dotaçôes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74251" y="4388097"/>
            <a:ext cx="2611755" cy="37528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heavy" sz="800" spc="-25">
                <a:uFill>
                  <a:solidFill>
                    <a:srgbClr val="0C0F0F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heavy" sz="800">
                <a:uFill>
                  <a:solidFill>
                    <a:srgbClr val="0C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00" spc="-10">
                <a:uFill>
                  <a:solidFill>
                    <a:srgbClr val="0C0F0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00" spc="500">
                <a:uFill>
                  <a:solidFill>
                    <a:srgbClr val="0C0F0F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355"/>
              </a:spcBef>
            </a:pPr>
            <a:r>
              <a:rPr dirty="0" sz="950" spc="55">
                <a:latin typeface="Lucida Sans Unicode"/>
                <a:cs typeface="Lucida Sans Unicode"/>
              </a:rPr>
              <a:t>PREFEITURA</a:t>
            </a:r>
            <a:r>
              <a:rPr dirty="0" sz="950" spc="19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7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65">
                <a:latin typeface="Lucida Sans Unicode"/>
                <a:cs typeface="Lucida Sans Unicode"/>
              </a:rPr>
              <a:t> </a:t>
            </a:r>
            <a:r>
              <a:rPr dirty="0" sz="950" spc="4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9464" y="530199"/>
            <a:ext cx="691332" cy="621613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450736" y="7747829"/>
          <a:ext cx="6548120" cy="198373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8675"/>
                <a:gridCol w="4980940"/>
                <a:gridCol w="662304"/>
              </a:tblGrid>
              <a:tr h="150495">
                <a:tc>
                  <a:txBody>
                    <a:bodyPr/>
                    <a:lstStyle/>
                    <a:p>
                      <a:pPr marL="15494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01.08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Obras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524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1.032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Infraestrutura,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saneamento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pavimentacão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15303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22453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INSTALACÕES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Uniäo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191.000,00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891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191.000,00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4891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393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191.000,00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58750">
                <a:tc>
                  <a:txBody>
                    <a:bodyPr/>
                    <a:lstStyle/>
                    <a:p>
                      <a:pPr marL="15811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ducação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2.808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ManutençÕo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Operacionalizacäo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7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720">
                <a:tc>
                  <a:txBody>
                    <a:bodyPr/>
                    <a:lstStyle/>
                    <a:p>
                      <a:pPr marL="15367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224530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2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CIVIL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baseline="-3472" sz="1200" spc="-6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baseline="-3472" sz="12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3472" sz="1200" spc="-97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-3472" sz="1200" spc="6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3472" sz="1200" spc="-97">
                          <a:latin typeface="Lucida Sans Unicode"/>
                          <a:cs typeface="Lucida Sans Unicode"/>
                        </a:rPr>
                        <a:t>Im</a:t>
                      </a:r>
                      <a:r>
                        <a:rPr dirty="0" baseline="-6944" sz="1200" spc="-97">
                          <a:latin typeface="Lucida Sans Unicode"/>
                          <a:cs typeface="Lucida Sans Unicode"/>
                        </a:rPr>
                        <a:t>D</a:t>
                      </a:r>
                      <a:r>
                        <a:rPr dirty="0" baseline="-3472" sz="1200" spc="-97">
                          <a:latin typeface="Lucida Sans Unicode"/>
                          <a:cs typeface="Lucida Sans Unicode"/>
                        </a:rPr>
                        <a:t>OStosVinculados</a:t>
                      </a:r>
                      <a:r>
                        <a:rPr dirty="0" baseline="-3472" sz="12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-3472" sz="1200" spc="-37">
                          <a:latin typeface="Lucida Sans Unicode"/>
                          <a:cs typeface="Lucida Sans Unicode"/>
                        </a:rPr>
                        <a:t>Ed</a:t>
                      </a:r>
                      <a:endParaRPr baseline="-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ctr" marL="4953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2090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160655">
                        <a:lnSpc>
                          <a:spcPct val="10000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01.13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8895"/>
                </a:tc>
                <a:tc>
                  <a:txBody>
                    <a:bodyPr/>
                    <a:lstStyle/>
                    <a:p>
                      <a:pPr marL="27520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795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7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Públicos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4381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680.000,00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85420">
                <a:tc>
                  <a:txBody>
                    <a:bodyPr/>
                    <a:lstStyle/>
                    <a:p>
                      <a:pPr marL="158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2.037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85">
                          <a:latin typeface="Lucida Sans Unicode"/>
                          <a:cs typeface="Lucida Sans Unicode"/>
                        </a:rPr>
                        <a:t>IluminaCão</a:t>
                      </a:r>
                      <a:r>
                        <a:rPr dirty="0" sz="80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Pública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C1C1C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429417" y="1340734"/>
            <a:ext cx="6459855" cy="0"/>
          </a:xfrm>
          <a:custGeom>
            <a:avLst/>
            <a:gdLst/>
            <a:ahLst/>
            <a:cxnLst/>
            <a:rect l="l" t="t" r="r" b="b"/>
            <a:pathLst>
              <a:path w="6459855" h="0">
                <a:moveTo>
                  <a:pt x="0" y="0"/>
                </a:moveTo>
                <a:lnTo>
                  <a:pt x="6459545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11769" y="411358"/>
            <a:ext cx="3082290" cy="5454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100" b="1">
                <a:latin typeface="Arial"/>
                <a:cs typeface="Arial"/>
              </a:rPr>
              <a:t>PREFEITURA</a:t>
            </a:r>
            <a:r>
              <a:rPr dirty="0" sz="1100" spc="2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MUNICIPAL</a:t>
            </a:r>
            <a:r>
              <a:rPr dirty="0" sz="1100" spc="2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3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SEROPEDICA</a:t>
            </a:r>
            <a:endParaRPr sz="1100">
              <a:latin typeface="Arial"/>
              <a:cs typeface="Arial"/>
            </a:endParaRPr>
          </a:p>
          <a:p>
            <a:pPr marL="12700" marR="1951355">
              <a:lnSpc>
                <a:spcPct val="122500"/>
              </a:lnSpc>
              <a:spcBef>
                <a:spcPts val="420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Maria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Lourenço,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18 </a:t>
            </a:r>
            <a:r>
              <a:rPr dirty="0" sz="800" spc="-20">
                <a:latin typeface="Lucida Sans Unicode"/>
                <a:cs typeface="Lucida Sans Unicode"/>
              </a:rPr>
              <a:t>Fazenda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34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/>
              <a:t>Página</a:t>
            </a:r>
            <a:r>
              <a:rPr dirty="0" spc="-25"/>
              <a:t> </a:t>
            </a:r>
            <a:fld id="{81D60167-4931-47E6-BA6A-407CBD079E47}" type="slidenum">
              <a:rPr dirty="0"/>
              <a:t>3</a:t>
            </a:fld>
            <a:r>
              <a:rPr dirty="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  <p:sp>
        <p:nvSpPr>
          <p:cNvPr id="18" name="object 18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Serva</a:t>
            </a:r>
            <a:r>
              <a:rPr dirty="0" spc="-114"/>
              <a:t> </a:t>
            </a:r>
            <a:r>
              <a:rPr dirty="0" spc="-25"/>
              <a:t>ux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65706" y="2101964"/>
            <a:ext cx="2611120" cy="37274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heavy" sz="750">
                <a:uFill>
                  <a:solidFill>
                    <a:srgbClr val="0C0F0F"/>
                  </a:solidFill>
                </a:uFill>
                <a:latin typeface="Lucida Sans Unicode"/>
                <a:cs typeface="Lucida Sans Unicode"/>
              </a:rPr>
              <a:t>Dotațões</a:t>
            </a:r>
            <a:r>
              <a:rPr dirty="0" u="heavy" sz="750" spc="165">
                <a:uFill>
                  <a:solidFill>
                    <a:srgbClr val="0C0F0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 spc="-10">
                <a:uFill>
                  <a:solidFill>
                    <a:srgbClr val="0C0F0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750" spc="500">
                <a:uFill>
                  <a:solidFill>
                    <a:srgbClr val="0C0F0F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5880">
              <a:lnSpc>
                <a:spcPct val="100000"/>
              </a:lnSpc>
              <a:spcBef>
                <a:spcPts val="385"/>
              </a:spcBef>
            </a:pPr>
            <a:r>
              <a:rPr dirty="0" sz="950" spc="60">
                <a:latin typeface="Lucida Sans Unicode"/>
                <a:cs typeface="Lucida Sans Unicode"/>
              </a:rPr>
              <a:t>PREFEITURA</a:t>
            </a:r>
            <a:r>
              <a:rPr dirty="0" sz="950" spc="13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6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80">
                <a:latin typeface="Lucida Sans Unicode"/>
                <a:cs typeface="Lucida Sans Unicode"/>
              </a:rPr>
              <a:t> </a:t>
            </a:r>
            <a:r>
              <a:rPr dirty="0" sz="950" spc="4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78839" y="2423983"/>
            <a:ext cx="27114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480"/>
              </a:spcBef>
            </a:pPr>
            <a:r>
              <a:rPr dirty="0" sz="800" spc="-60">
                <a:latin typeface="Lucida Sans Unicode"/>
                <a:cs typeface="Lucida Sans Unicode"/>
              </a:rPr>
              <a:t>01.09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60">
                <a:latin typeface="Lucida Sans Unicode"/>
                <a:cs typeface="Lucida Sans Unicode"/>
              </a:rPr>
              <a:t>2.808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7450" y="2414843"/>
            <a:ext cx="4104640" cy="104330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55"/>
              </a:spcBef>
            </a:pPr>
            <a:r>
              <a:rPr dirty="0" sz="800" spc="-20">
                <a:latin typeface="Lucida Sans Unicode"/>
                <a:cs typeface="Lucida Sans Unicode"/>
              </a:rPr>
              <a:t>Secretaria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Municipal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 </a:t>
            </a:r>
            <a:r>
              <a:rPr dirty="0" sz="800" spc="-10">
                <a:latin typeface="Lucida Sans Unicode"/>
                <a:cs typeface="Lucida Sans Unicode"/>
              </a:rPr>
              <a:t>Educação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baseline="3472" sz="1200" spc="-104">
                <a:latin typeface="Lucida Sans Unicode"/>
                <a:cs typeface="Lucida Sans Unicode"/>
              </a:rPr>
              <a:t>ManutenCão</a:t>
            </a:r>
            <a:r>
              <a:rPr dirty="0" baseline="3472" sz="1200" spc="75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latin typeface="Lucida Sans Unicode"/>
                <a:cs typeface="Lucida Sans Unicode"/>
              </a:rPr>
              <a:t>e</a:t>
            </a:r>
            <a:r>
              <a:rPr dirty="0" baseline="3472" sz="1200" spc="-75">
                <a:latin typeface="Lucida Sans Unicode"/>
                <a:cs typeface="Lucida Sans Unicode"/>
              </a:rPr>
              <a:t> </a:t>
            </a:r>
            <a:r>
              <a:rPr dirty="0" baseline="3472" sz="1200" spc="-82">
                <a:latin typeface="Lucida Sans Unicode"/>
                <a:cs typeface="Lucida Sans Unicode"/>
              </a:rPr>
              <a:t>ODeracionaliza</a:t>
            </a:r>
            <a:r>
              <a:rPr dirty="0" sz="800" spc="-55">
                <a:latin typeface="Lucida Sans Unicode"/>
                <a:cs typeface="Lucida Sans Unicode"/>
              </a:rPr>
              <a:t>cã</a:t>
            </a:r>
            <a:r>
              <a:rPr dirty="0" baseline="3472" sz="1200" spc="-82">
                <a:latin typeface="Lucida Sans Unicode"/>
                <a:cs typeface="Lucida Sans Unicode"/>
              </a:rPr>
              <a:t>o</a:t>
            </a:r>
            <a:r>
              <a:rPr dirty="0" baseline="3472" sz="1200" spc="-187">
                <a:latin typeface="Lucida Sans Unicode"/>
                <a:cs typeface="Lucida Sans Unicode"/>
              </a:rPr>
              <a:t> </a:t>
            </a:r>
            <a:r>
              <a:rPr dirty="0" baseline="3472" sz="1200" spc="-60">
                <a:latin typeface="Lucida Sans Unicode"/>
                <a:cs typeface="Lucida Sans Unicode"/>
              </a:rPr>
              <a:t>das</a:t>
            </a:r>
            <a:r>
              <a:rPr dirty="0" baseline="3472" sz="1200" spc="-15">
                <a:latin typeface="Lucida Sans Unicode"/>
                <a:cs typeface="Lucida Sans Unicode"/>
              </a:rPr>
              <a:t> </a:t>
            </a:r>
            <a:r>
              <a:rPr dirty="0" baseline="3472" sz="1200" spc="-75">
                <a:latin typeface="Lucida Sans Unicode"/>
                <a:cs typeface="Lucida Sans Unicode"/>
              </a:rPr>
              <a:t>Unidades</a:t>
            </a:r>
            <a:r>
              <a:rPr dirty="0" baseline="3472" sz="1200" spc="75"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latin typeface="Lucida Sans Unicode"/>
                <a:cs typeface="Lucida Sans Unicode"/>
              </a:rPr>
              <a:t>Administrativas</a:t>
            </a:r>
            <a:endParaRPr baseline="3472" sz="1200">
              <a:latin typeface="Lucida Sans Unicode"/>
              <a:cs typeface="Lucida Sans Unicode"/>
            </a:endParaRPr>
          </a:p>
          <a:p>
            <a:pPr marL="2661285">
              <a:lnSpc>
                <a:spcPct val="100000"/>
              </a:lnSpc>
              <a:spcBef>
                <a:spcPts val="265"/>
              </a:spcBef>
            </a:pPr>
            <a:r>
              <a:rPr dirty="0" sz="800" spc="-25">
                <a:latin typeface="Lucida Sans Unicode"/>
                <a:cs typeface="Lucida Sans Unicode"/>
              </a:rPr>
              <a:t>Total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10" b="1">
                <a:latin typeface="Arial"/>
                <a:cs typeface="Arial"/>
              </a:rPr>
              <a:t>do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Projeto</a:t>
            </a:r>
            <a:r>
              <a:rPr dirty="0" sz="800" spc="30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/</a:t>
            </a:r>
            <a:r>
              <a:rPr dirty="0" sz="800" spc="-5" b="1">
                <a:latin typeface="Arial"/>
                <a:cs typeface="Arial"/>
              </a:rPr>
              <a:t> </a:t>
            </a:r>
            <a:r>
              <a:rPr dirty="0" sz="800" spc="-30">
                <a:latin typeface="Lucida Sans Unicode"/>
                <a:cs typeface="Lucida Sans Unicode"/>
              </a:rPr>
              <a:t>Atividade</a:t>
            </a:r>
            <a:r>
              <a:rPr dirty="0" sz="800" spc="-25">
                <a:latin typeface="Lucida Sans Unicode"/>
                <a:cs typeface="Lucida Sans Unicode"/>
              </a:rPr>
              <a:t> R$</a:t>
            </a:r>
            <a:endParaRPr sz="800">
              <a:latin typeface="Lucida Sans Unicode"/>
              <a:cs typeface="Lucida Sans Unicode"/>
            </a:endParaRPr>
          </a:p>
          <a:p>
            <a:pPr marL="2661285">
              <a:lnSpc>
                <a:spcPct val="100000"/>
              </a:lnSpc>
              <a:spcBef>
                <a:spcPts val="380"/>
              </a:spcBef>
            </a:pPr>
            <a:r>
              <a:rPr dirty="0" sz="800" spc="-30">
                <a:latin typeface="Lucida Sans Unicode"/>
                <a:cs typeface="Lucida Sans Unicode"/>
              </a:rPr>
              <a:t>Total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da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Unidade</a:t>
            </a:r>
            <a:r>
              <a:rPr dirty="0" sz="800" spc="9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R$</a:t>
            </a:r>
            <a:endParaRPr sz="80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219"/>
              </a:spcBef>
            </a:pPr>
            <a:r>
              <a:rPr dirty="0" sz="800" spc="-10">
                <a:latin typeface="Lucida Sans Unicode"/>
                <a:cs typeface="Lucida Sans Unicode"/>
              </a:rPr>
              <a:t>Secretaria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Municipal </a:t>
            </a:r>
            <a:r>
              <a:rPr dirty="0" sz="800" spc="-20">
                <a:latin typeface="Lucida Sans Unicode"/>
                <a:cs typeface="Lucida Sans Unicode"/>
              </a:rPr>
              <a:t>de</a:t>
            </a:r>
            <a:r>
              <a:rPr dirty="0" sz="800" spc="-35">
                <a:latin typeface="Lucida Sans Unicode"/>
                <a:cs typeface="Lucida Sans Unicode"/>
              </a:rPr>
              <a:t> Trabalho,</a:t>
            </a:r>
            <a:r>
              <a:rPr dirty="0" sz="800" spc="-25">
                <a:latin typeface="Lucida Sans Unicode"/>
                <a:cs typeface="Lucida Sans Unicode"/>
              </a:rPr>
              <a:t> Emprego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Renda</a:t>
            </a:r>
            <a:endParaRPr sz="800">
              <a:latin typeface="Lucida Sans Unicode"/>
              <a:cs typeface="Lucida Sans Unicode"/>
            </a:endParaRPr>
          </a:p>
          <a:p>
            <a:pPr marL="15240">
              <a:lnSpc>
                <a:spcPct val="100000"/>
              </a:lnSpc>
              <a:spcBef>
                <a:spcPts val="475"/>
              </a:spcBef>
            </a:pPr>
            <a:r>
              <a:rPr dirty="0" baseline="3472" sz="1200" spc="-75">
                <a:latin typeface="Lucida Sans Unicode"/>
                <a:cs typeface="Lucida Sans Unicode"/>
              </a:rPr>
              <a:t>Manuten</a:t>
            </a:r>
            <a:r>
              <a:rPr dirty="0" sz="800" spc="-50">
                <a:latin typeface="Lucida Sans Unicode"/>
                <a:cs typeface="Lucida Sans Unicode"/>
              </a:rPr>
              <a:t>cã</a:t>
            </a:r>
            <a:r>
              <a:rPr dirty="0" baseline="3472" sz="1200" spc="-75">
                <a:latin typeface="Lucida Sans Unicode"/>
                <a:cs typeface="Lucida Sans Unicode"/>
              </a:rPr>
              <a:t>o</a:t>
            </a:r>
            <a:r>
              <a:rPr dirty="0" baseline="3472" sz="1200" spc="-179">
                <a:latin typeface="Lucida Sans Unicode"/>
                <a:cs typeface="Lucida Sans Unicode"/>
              </a:rPr>
              <a:t> </a:t>
            </a:r>
            <a:r>
              <a:rPr dirty="0" baseline="3472" sz="1200">
                <a:latin typeface="Lucida Sans Unicode"/>
                <a:cs typeface="Lucida Sans Unicode"/>
              </a:rPr>
              <a:t>e</a:t>
            </a:r>
            <a:r>
              <a:rPr dirty="0" baseline="3472" sz="1200" spc="-7">
                <a:latin typeface="Lucida Sans Unicode"/>
                <a:cs typeface="Lucida Sans Unicode"/>
              </a:rPr>
              <a:t> </a:t>
            </a:r>
            <a:r>
              <a:rPr dirty="0" baseline="3472" sz="1200" spc="-82">
                <a:latin typeface="Lucida Sans Unicode"/>
                <a:cs typeface="Lucida Sans Unicode"/>
              </a:rPr>
              <a:t>Operacionalização</a:t>
            </a:r>
            <a:r>
              <a:rPr dirty="0" baseline="3472" sz="1200" spc="-15">
                <a:latin typeface="Lucida Sans Unicode"/>
                <a:cs typeface="Lucida Sans Unicode"/>
              </a:rPr>
              <a:t> </a:t>
            </a:r>
            <a:r>
              <a:rPr dirty="0" baseline="3472" sz="1200" spc="-60">
                <a:latin typeface="Lucida Sans Unicode"/>
                <a:cs typeface="Lucida Sans Unicode"/>
              </a:rPr>
              <a:t>das</a:t>
            </a:r>
            <a:r>
              <a:rPr dirty="0" baseline="3472" sz="1200" spc="-22">
                <a:latin typeface="Lucida Sans Unicode"/>
                <a:cs typeface="Lucida Sans Unicode"/>
              </a:rPr>
              <a:t> </a:t>
            </a:r>
            <a:r>
              <a:rPr dirty="0" baseline="3472" sz="1200" spc="-75">
                <a:latin typeface="Lucida Sans Unicode"/>
                <a:cs typeface="Lucida Sans Unicode"/>
              </a:rPr>
              <a:t>Unidades</a:t>
            </a:r>
            <a:r>
              <a:rPr dirty="0" baseline="3472" sz="1200" spc="112">
                <a:latin typeface="Lucida Sans Unicode"/>
                <a:cs typeface="Lucida Sans Unicode"/>
              </a:rPr>
              <a:t> </a:t>
            </a:r>
            <a:r>
              <a:rPr dirty="0" baseline="3472" sz="1200" spc="-15">
                <a:latin typeface="Lucida Sans Unicode"/>
                <a:cs typeface="Lucida Sans Unicode"/>
              </a:rPr>
              <a:t>Administrativas</a:t>
            </a:r>
            <a:endParaRPr baseline="3472" sz="12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580002" y="3073021"/>
            <a:ext cx="5366385" cy="549910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Lucida Sans Unicode"/>
                <a:cs typeface="Lucida Sans Unicode"/>
              </a:rPr>
              <a:t>01.10</a:t>
            </a:r>
            <a:endParaRPr sz="800">
              <a:latin typeface="Lucida Sans Unicode"/>
              <a:cs typeface="Lucida Sans Unicode"/>
            </a:endParaRPr>
          </a:p>
          <a:p>
            <a:pPr marL="1397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Lucida Sans Unicode"/>
                <a:cs typeface="Lucida Sans Unicode"/>
              </a:rPr>
              <a:t>2.863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  <a:tabLst>
                <a:tab pos="794385" algn="l"/>
                <a:tab pos="3916045" algn="l"/>
              </a:tabLst>
            </a:pPr>
            <a:r>
              <a:rPr dirty="0" sz="800" spc="-10">
                <a:latin typeface="Lucida Sans Unicode"/>
                <a:cs typeface="Lucida Sans Unicode"/>
              </a:rPr>
              <a:t>3.3.9.0.30.03</a:t>
            </a:r>
            <a:r>
              <a:rPr dirty="0" sz="800">
                <a:latin typeface="Lucida Sans Unicode"/>
                <a:cs typeface="Lucida Sans Unicode"/>
              </a:rPr>
              <a:t>	OUTROS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MATERIA</a:t>
            </a:r>
            <a:r>
              <a:rPr dirty="0" sz="800" spc="-12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IS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CONSUMO</a:t>
            </a:r>
            <a:r>
              <a:rPr dirty="0" sz="800">
                <a:latin typeface="Lucida Sans Unicode"/>
                <a:cs typeface="Lucida Sans Unicode"/>
              </a:rPr>
              <a:t>	</a:t>
            </a:r>
            <a:r>
              <a:rPr dirty="0" sz="800" spc="-75">
                <a:latin typeface="Lucida Sans Unicode"/>
                <a:cs typeface="Lucida Sans Unicode"/>
              </a:rPr>
              <a:t>Outros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Recursos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näo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Vinculados</a:t>
            </a:r>
            <a:endParaRPr sz="800">
              <a:latin typeface="Lucida Sans Unicode"/>
              <a:cs typeface="Lucida Sans Unicode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63997" y="3661633"/>
          <a:ext cx="6399530" cy="29698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4850"/>
                <a:gridCol w="4936490"/>
                <a:gridCol w="680720"/>
              </a:tblGrid>
              <a:tr h="1504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0185">
                        <a:lnSpc>
                          <a:spcPts val="910"/>
                        </a:lnSpc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3308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4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01.13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8580"/>
                </a:tc>
                <a:tc>
                  <a:txBody>
                    <a:bodyPr/>
                    <a:lstStyle/>
                    <a:p>
                      <a:pPr marL="275018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541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75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Públicos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7145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2.825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ODeracionalização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Secretãria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225800" algn="l"/>
                        </a:tabLst>
                      </a:pP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baseline="3472" sz="1200" spc="-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baseline="3472" sz="12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baseline="3472" sz="1200" spc="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baseline="3472" sz="12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701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272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25">
                          <a:solidFill>
                            <a:srgbClr val="05050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3232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01.15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5405"/>
                </a:tc>
                <a:tc>
                  <a:txBody>
                    <a:bodyPr/>
                    <a:lstStyle/>
                    <a:p>
                      <a:pPr marL="275272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2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  <a:p>
                      <a:pPr marL="10541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Secretźria</a:t>
                      </a:r>
                      <a:r>
                        <a:rPr dirty="0" sz="750" spc="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Assistência</a:t>
                      </a:r>
                      <a:r>
                        <a:rPr dirty="0" sz="750" spc="1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Social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Direitos</a:t>
                      </a:r>
                      <a:r>
                        <a:rPr dirty="0" sz="75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Humanos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670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2.849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Manutençäo,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Administração</a:t>
                      </a:r>
                      <a:r>
                        <a:rPr dirty="0" sz="8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Operacionalizacão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23024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272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do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2.000,00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3390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00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556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01.17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3500"/>
                </a:tc>
                <a:tc>
                  <a:txBody>
                    <a:bodyPr/>
                    <a:lstStyle/>
                    <a:p>
                      <a:pPr marL="275590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10858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Comunicação</a:t>
                      </a:r>
                      <a:r>
                        <a:rPr dirty="0" sz="800" spc="6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Eventos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050"/>
                </a:tc>
              </a:tr>
              <a:tr h="1720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2.826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ManutenCäo,</a:t>
                      </a:r>
                      <a:r>
                        <a:rPr dirty="0" sz="800" spc="8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Administracäo</a:t>
                      </a:r>
                      <a:r>
                        <a:rPr dirty="0" sz="80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3.3.9.0.30.03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232785" algn="l"/>
                        </a:tabLst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MATERIAIS</a:t>
                      </a:r>
                      <a:r>
                        <a:rPr dirty="0" sz="8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CONSUMO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75"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näo</a:t>
                      </a:r>
                      <a:r>
                        <a:rPr dirty="0" sz="8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59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5590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6.000,00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428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38805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2.671.000,00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6348228" y="2760946"/>
            <a:ext cx="513080" cy="367030"/>
          </a:xfrm>
          <a:prstGeom prst="rect">
            <a:avLst/>
          </a:prstGeom>
        </p:spPr>
        <p:txBody>
          <a:bodyPr wrap="square" lIns="0" tIns="6858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540"/>
              </a:spcBef>
            </a:pPr>
            <a:r>
              <a:rPr dirty="0" sz="750" spc="-70">
                <a:latin typeface="Arial Black"/>
                <a:cs typeface="Arial Black"/>
              </a:rPr>
              <a:t>921.000,00</a:t>
            </a:r>
            <a:endParaRPr sz="7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45"/>
              </a:spcBef>
            </a:pPr>
            <a:r>
              <a:rPr dirty="0" sz="750" spc="-45">
                <a:latin typeface="Lucida Sans Unicode"/>
                <a:cs typeface="Lucida Sans Unicode"/>
              </a:rPr>
              <a:t>921.000,00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457852" y="3478289"/>
            <a:ext cx="4032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latin typeface="Lucida Sans Unicode"/>
                <a:cs typeface="Lucida Sans Unicode"/>
              </a:rPr>
              <a:t>3.000,00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915340" y="6680818"/>
            <a:ext cx="5805805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461645" marR="5080" indent="-449580">
              <a:lnSpc>
                <a:spcPct val="102499"/>
              </a:lnSpc>
              <a:spcBef>
                <a:spcPts val="75"/>
              </a:spcBef>
            </a:pPr>
            <a:r>
              <a:rPr dirty="0" sz="800" spc="-90">
                <a:latin typeface="Lucida Sans Unicode"/>
                <a:cs typeface="Lucida Sans Unicode"/>
              </a:rPr>
              <a:t>Artigo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2º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95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As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despesas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decorrentes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da</a:t>
            </a:r>
            <a:r>
              <a:rPr dirty="0" sz="800" spc="3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abertura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do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presente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crédito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suplementar,</a:t>
            </a:r>
            <a:r>
              <a:rPr dirty="0" sz="800" spc="75">
                <a:latin typeface="Lucida Sans Unicode"/>
                <a:cs typeface="Lucida Sans Unicode"/>
              </a:rPr>
              <a:t> </a:t>
            </a:r>
            <a:r>
              <a:rPr dirty="0" sz="800" spc="-45">
                <a:latin typeface="Lucida Sans Unicode"/>
                <a:cs typeface="Lucida Sans Unicode"/>
              </a:rPr>
              <a:t>serão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cobertas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com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recursos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de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55">
                <a:latin typeface="Lucida Sans Unicode"/>
                <a:cs typeface="Lucida Sans Unicode"/>
              </a:rPr>
              <a:t>que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trata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Artigo </a:t>
            </a:r>
            <a:r>
              <a:rPr dirty="0" sz="800" spc="-55">
                <a:latin typeface="Lucida Sans Unicode"/>
                <a:cs typeface="Lucida Sans Unicode"/>
              </a:rPr>
              <a:t>43</a:t>
            </a:r>
            <a:r>
              <a:rPr dirty="0" sz="800" spc="-7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parăgrafo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1º</a:t>
            </a:r>
            <a:r>
              <a:rPr dirty="0" sz="800" spc="-5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da</a:t>
            </a:r>
            <a:r>
              <a:rPr dirty="0" sz="800" spc="2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Lei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Federal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N°</a:t>
            </a:r>
            <a:r>
              <a:rPr dirty="0" sz="800" spc="-70">
                <a:latin typeface="Lucida Sans Unicode"/>
                <a:cs typeface="Lucida Sans Unicode"/>
              </a:rPr>
              <a:t> </a:t>
            </a:r>
            <a:r>
              <a:rPr dirty="0" sz="800" spc="-90">
                <a:latin typeface="Lucida Sans Unicode"/>
                <a:cs typeface="Lucida Sans Unicode"/>
              </a:rPr>
              <a:t>4.320/64,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lnciso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III.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768645" y="7016000"/>
            <a:ext cx="160274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5280" marR="5080" indent="-323215">
              <a:lnSpc>
                <a:spcPct val="142500"/>
              </a:lnSpc>
              <a:spcBef>
                <a:spcPts val="100"/>
              </a:spcBef>
            </a:pPr>
            <a:r>
              <a:rPr dirty="0" sz="800" spc="-45">
                <a:latin typeface="Lucida Sans Unicode"/>
                <a:cs typeface="Lucida Sans Unicode"/>
              </a:rPr>
              <a:t>Inciso: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II</a:t>
            </a:r>
            <a:r>
              <a:rPr dirty="0" sz="800" spc="-65">
                <a:latin typeface="Lucida Sans Unicode"/>
                <a:cs typeface="Lucida Sans Unicode"/>
              </a:rPr>
              <a:t> </a:t>
            </a:r>
            <a:r>
              <a:rPr dirty="0" sz="800" spc="-225">
                <a:latin typeface="Lucida Sans Unicode"/>
                <a:cs typeface="Lucida Sans Unicode"/>
              </a:rPr>
              <a:t>-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35">
                <a:latin typeface="Lucida Sans Unicode"/>
                <a:cs typeface="Lucida Sans Unicode"/>
              </a:rPr>
              <a:t>Excesso</a:t>
            </a:r>
            <a:r>
              <a:rPr dirty="0" sz="800" spc="15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de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40">
                <a:latin typeface="Lucida Sans Unicode"/>
                <a:cs typeface="Lucida Sans Unicode"/>
              </a:rPr>
              <a:t>Arrecadação: </a:t>
            </a:r>
            <a:r>
              <a:rPr dirty="0" sz="800" spc="-20">
                <a:latin typeface="Lucida Sans Unicode"/>
                <a:cs typeface="Lucida Sans Unicode"/>
              </a:rPr>
              <a:t>III</a:t>
            </a:r>
            <a:r>
              <a:rPr dirty="0" sz="800" spc="-50">
                <a:latin typeface="Lucida Sans Unicode"/>
                <a:cs typeface="Lucida Sans Unicode"/>
              </a:rPr>
              <a:t> </a:t>
            </a:r>
            <a:r>
              <a:rPr dirty="0" sz="800" spc="-185">
                <a:latin typeface="Lucida Sans Unicode"/>
                <a:cs typeface="Lucida Sans Unicode"/>
              </a:rPr>
              <a:t>-</a:t>
            </a:r>
            <a:r>
              <a:rPr dirty="0" sz="800" spc="-20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Anulação</a:t>
            </a:r>
            <a:r>
              <a:rPr dirty="0" sz="800" spc="35">
                <a:latin typeface="Lucida Sans Unicode"/>
                <a:cs typeface="Lucida Sans Unicode"/>
              </a:rPr>
              <a:t> </a:t>
            </a:r>
            <a:r>
              <a:rPr dirty="0" sz="800" spc="-70">
                <a:latin typeface="Lucida Sans Unicode"/>
                <a:cs typeface="Lucida Sans Unicode"/>
              </a:rPr>
              <a:t>de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Dotaçào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74843" y="7366114"/>
            <a:ext cx="2611120" cy="361950"/>
          </a:xfrm>
          <a:prstGeom prst="rect">
            <a:avLst/>
          </a:prstGeom>
        </p:spPr>
        <p:txBody>
          <a:bodyPr wrap="square" lIns="0" tIns="463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dirty="0" u="heavy" sz="75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Dotațões</a:t>
            </a:r>
            <a:r>
              <a:rPr dirty="0" u="heavy" sz="750" spc="17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 spc="-1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750" spc="500">
                <a:uFill>
                  <a:solidFill>
                    <a:srgbClr val="181C1C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40"/>
              </a:spcBef>
            </a:pPr>
            <a:r>
              <a:rPr dirty="0" sz="950" spc="55">
                <a:latin typeface="Lucida Sans Unicode"/>
                <a:cs typeface="Lucida Sans Unicode"/>
              </a:rPr>
              <a:t>PREFEITURA</a:t>
            </a:r>
            <a:r>
              <a:rPr dirty="0" sz="950" spc="16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7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70">
                <a:latin typeface="Lucida Sans Unicode"/>
                <a:cs typeface="Lucida Sans Unicode"/>
              </a:rPr>
              <a:t> </a:t>
            </a:r>
            <a:r>
              <a:rPr dirty="0" sz="950" spc="4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3865719" y="7022096"/>
            <a:ext cx="735965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80"/>
              </a:spcBef>
            </a:pPr>
            <a:r>
              <a:rPr dirty="0" sz="800" spc="-55">
                <a:latin typeface="Lucida Sans Unicode"/>
                <a:cs typeface="Lucida Sans Unicode"/>
              </a:rPr>
              <a:t>R$2.671.000,00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Lucida Sans Unicode"/>
                <a:cs typeface="Lucida Sans Unicode"/>
              </a:rPr>
              <a:t>$2.671.000,00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6419" y="527152"/>
            <a:ext cx="691332" cy="633802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453782" y="9752324"/>
            <a:ext cx="6471920" cy="0"/>
          </a:xfrm>
          <a:custGeom>
            <a:avLst/>
            <a:gdLst/>
            <a:ahLst/>
            <a:cxnLst/>
            <a:rect l="l" t="t" r="r" b="b"/>
            <a:pathLst>
              <a:path w="6471920" h="0">
                <a:moveTo>
                  <a:pt x="0" y="0"/>
                </a:moveTo>
                <a:lnTo>
                  <a:pt x="6471727" y="0"/>
                </a:lnTo>
              </a:path>
            </a:pathLst>
          </a:custGeom>
          <a:ln w="9141">
            <a:solidFill>
              <a:srgbClr val="18181C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728784" y="5998265"/>
            <a:ext cx="1897380" cy="0"/>
          </a:xfrm>
          <a:custGeom>
            <a:avLst/>
            <a:gdLst/>
            <a:ahLst/>
            <a:cxnLst/>
            <a:rect l="l" t="t" r="r" b="b"/>
            <a:pathLst>
              <a:path w="1897379" h="0">
                <a:moveTo>
                  <a:pt x="0" y="0"/>
                </a:moveTo>
                <a:lnTo>
                  <a:pt x="1897358" y="0"/>
                </a:lnTo>
              </a:path>
            </a:pathLst>
          </a:custGeom>
          <a:ln w="9141">
            <a:solidFill>
              <a:srgbClr val="23232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26372" y="1349876"/>
            <a:ext cx="6463030" cy="0"/>
          </a:xfrm>
          <a:custGeom>
            <a:avLst/>
            <a:gdLst/>
            <a:ahLst/>
            <a:cxnLst/>
            <a:rect l="l" t="t" r="r" b="b"/>
            <a:pathLst>
              <a:path w="6463030" h="0">
                <a:moveTo>
                  <a:pt x="0" y="0"/>
                </a:moveTo>
                <a:lnTo>
                  <a:pt x="6462591" y="0"/>
                </a:lnTo>
              </a:path>
            </a:pathLst>
          </a:custGeom>
          <a:ln w="18282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308723" y="405010"/>
            <a:ext cx="3080385" cy="5575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latin typeface="Arial"/>
                <a:cs typeface="Arial"/>
              </a:rPr>
              <a:t>PREFEITURA</a:t>
            </a:r>
            <a:r>
              <a:rPr dirty="0" sz="1150" spc="105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MUNICIPAL</a:t>
            </a:r>
            <a:r>
              <a:rPr dirty="0" sz="1150" spc="60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DE</a:t>
            </a:r>
            <a:r>
              <a:rPr dirty="0" sz="1150" spc="-10" b="1">
                <a:latin typeface="Arial"/>
                <a:cs typeface="Arial"/>
              </a:rPr>
              <a:t> SEROPEDICA</a:t>
            </a:r>
            <a:endParaRPr sz="1150">
              <a:latin typeface="Arial"/>
              <a:cs typeface="Arial"/>
            </a:endParaRPr>
          </a:p>
          <a:p>
            <a:pPr marL="12700" marR="1949450">
              <a:lnSpc>
                <a:spcPct val="122500"/>
              </a:lnSpc>
              <a:spcBef>
                <a:spcPts val="455"/>
              </a:spcBef>
            </a:pPr>
            <a:r>
              <a:rPr dirty="0" sz="800">
                <a:latin typeface="Lucida Sans Unicode"/>
                <a:cs typeface="Lucida Sans Unicode"/>
              </a:rPr>
              <a:t>Rua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Maria</a:t>
            </a:r>
            <a:r>
              <a:rPr dirty="0" sz="800" spc="1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Lourenço,</a:t>
            </a:r>
            <a:r>
              <a:rPr dirty="0" sz="800" spc="-40">
                <a:latin typeface="Lucida Sans Unicode"/>
                <a:cs typeface="Lucida Sans Unicode"/>
              </a:rPr>
              <a:t> </a:t>
            </a:r>
            <a:r>
              <a:rPr dirty="0" sz="800" spc="-25">
                <a:latin typeface="Lucida Sans Unicode"/>
                <a:cs typeface="Lucida Sans Unicode"/>
              </a:rPr>
              <a:t>18 </a:t>
            </a:r>
            <a:r>
              <a:rPr dirty="0" sz="800" spc="-20">
                <a:latin typeface="Lucida Sans Unicode"/>
                <a:cs typeface="Lucida Sans Unicode"/>
              </a:rPr>
              <a:t>Fazenda</a:t>
            </a:r>
            <a:r>
              <a:rPr dirty="0" sz="800" spc="5">
                <a:latin typeface="Lucida Sans Unicode"/>
                <a:cs typeface="Lucida Sans Unicode"/>
              </a:rPr>
              <a:t> </a:t>
            </a:r>
            <a:r>
              <a:rPr dirty="0" sz="800" spc="-10"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234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dirty="0"/>
              <a:t>Página</a:t>
            </a:r>
            <a:r>
              <a:rPr dirty="0" spc="-25"/>
              <a:t> </a:t>
            </a:r>
            <a:fld id="{81D60167-4931-47E6-BA6A-407CBD079E47}" type="slidenum">
              <a:rPr dirty="0"/>
              <a:t>3</a:t>
            </a:fld>
            <a:r>
              <a:rPr dirty="0"/>
              <a:t> </a:t>
            </a:r>
            <a:r>
              <a:rPr dirty="0" spc="-10"/>
              <a:t>de</a:t>
            </a:r>
            <a:r>
              <a:rPr dirty="0" spc="-45"/>
              <a:t> </a:t>
            </a:r>
            <a:r>
              <a:rPr dirty="0" spc="-50"/>
              <a:t>3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82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65"/>
              </a:spcBef>
            </a:pPr>
            <a:r>
              <a:rPr dirty="0"/>
              <a:t>Serva</a:t>
            </a:r>
            <a:r>
              <a:rPr dirty="0" spc="-114"/>
              <a:t> </a:t>
            </a:r>
            <a:r>
              <a:rPr dirty="0" spc="-25"/>
              <a:t>ux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462661" y="2088012"/>
            <a:ext cx="2611120" cy="383540"/>
          </a:xfrm>
          <a:prstGeom prst="rect">
            <a:avLst/>
          </a:prstGeom>
        </p:spPr>
        <p:txBody>
          <a:bodyPr wrap="square" lIns="0" tIns="558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u="heavy" sz="75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heavy" sz="750" spc="65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750" spc="-1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heavy" sz="750" spc="500">
                <a:uFill>
                  <a:solidFill>
                    <a:srgbClr val="0F0F13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5880">
              <a:lnSpc>
                <a:spcPct val="100000"/>
              </a:lnSpc>
              <a:spcBef>
                <a:spcPts val="439"/>
              </a:spcBef>
            </a:pPr>
            <a:r>
              <a:rPr dirty="0" sz="950" spc="60">
                <a:latin typeface="Lucida Sans Unicode"/>
                <a:cs typeface="Lucida Sans Unicode"/>
              </a:rPr>
              <a:t>PREFEITURA</a:t>
            </a:r>
            <a:r>
              <a:rPr dirty="0" sz="950" spc="13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75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70">
                <a:latin typeface="Lucida Sans Unicode"/>
                <a:cs typeface="Lucida Sans Unicode"/>
              </a:rPr>
              <a:t> </a:t>
            </a:r>
            <a:r>
              <a:rPr dirty="0" sz="950" spc="4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557906" y="2491538"/>
          <a:ext cx="6397625" cy="21558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7390"/>
                <a:gridCol w="2753360"/>
                <a:gridCol w="2179954"/>
                <a:gridCol w="679450"/>
              </a:tblGrid>
              <a:tr h="150495">
                <a:tc>
                  <a:txBody>
                    <a:bodyPr/>
                    <a:lstStyle/>
                    <a:p>
                      <a:pPr marL="3556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01.13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ts val="910"/>
                        </a:lnSpc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Municipal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Públicos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2.037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65">
                          <a:latin typeface="Lucida Sans Unicode"/>
                          <a:cs typeface="Lucida Sans Unicode"/>
                        </a:rPr>
                        <a:t>Iluminacão</a:t>
                      </a:r>
                      <a:r>
                        <a:rPr dirty="0" sz="80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Pública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DEMAIS</a:t>
                      </a:r>
                      <a:r>
                        <a:rPr dirty="0" sz="800" spc="8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8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TERCEIROS</a:t>
                      </a:r>
                      <a:r>
                        <a:rPr dirty="0" sz="800" spc="11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2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300.000.00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47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955"/>
                        </a:lnSpc>
                        <a:spcBef>
                          <a:spcPts val="105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ts val="955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300.000,00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97485">
                <a:tc gridSpan="2"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335"/>
                        </a:spcBef>
                        <a:tabLst>
                          <a:tab pos="813435" algn="l"/>
                        </a:tabLst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2.039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Servicos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Limpeza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Púlica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25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0970">
                <a:tc gridSpan="2">
                  <a:txBody>
                    <a:bodyPr/>
                    <a:lstStyle/>
                    <a:p>
                      <a:pPr marL="32384">
                        <a:lnSpc>
                          <a:spcPts val="890"/>
                        </a:lnSpc>
                        <a:spcBef>
                          <a:spcPts val="120"/>
                        </a:spcBef>
                        <a:tabLst>
                          <a:tab pos="812165" algn="l"/>
                        </a:tabLst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3.3.9.0.39.05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DEMAIS</a:t>
                      </a:r>
                      <a:r>
                        <a:rPr dirty="0" sz="750" spc="204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SERVIÇOS</a:t>
                      </a:r>
                      <a:r>
                        <a:rPr dirty="0" sz="750" spc="1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2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TERCE</a:t>
                      </a:r>
                      <a:r>
                        <a:rPr dirty="0" sz="750" spc="-1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IROS</a:t>
                      </a:r>
                      <a:r>
                        <a:rPr dirty="0" sz="75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1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65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3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JURÍDICA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473075">
                        <a:lnSpc>
                          <a:spcPts val="915"/>
                        </a:lnSpc>
                        <a:spcBef>
                          <a:spcPts val="95"/>
                        </a:spcBef>
                        <a:tabLst>
                          <a:tab pos="2339340" algn="l"/>
                        </a:tabLst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Royalties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70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União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68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3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4191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5560"/>
                </a:tc>
              </a:tr>
              <a:tr h="17335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2.825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Operacionalizacão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da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lNSTALACÕES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6985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0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6700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800"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7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INSTALACÕES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marL="4756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baseline="3472" sz="1200" spc="-52">
                          <a:latin typeface="Lucida Sans Unicode"/>
                          <a:cs typeface="Lucida Sans Unicode"/>
                        </a:rPr>
                        <a:t>R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ov</a:t>
                      </a:r>
                      <a:r>
                        <a:rPr dirty="0" baseline="3472" sz="1200" spc="-52">
                          <a:latin typeface="Lucida Sans Unicode"/>
                          <a:cs typeface="Lucida Sans Unicode"/>
                        </a:rPr>
                        <a:t>alties-</a:t>
                      </a:r>
                      <a:r>
                        <a:rPr dirty="0" baseline="3472" sz="120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latin typeface="Lucida Sans Unicode"/>
                          <a:cs typeface="Lucida Sans Unicode"/>
                        </a:rPr>
                        <a:t>União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800.000,00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0"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60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1.000.000,00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762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9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1.800.000,00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44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68655">
                        <a:lnSpc>
                          <a:spcPts val="955"/>
                        </a:lnSpc>
                        <a:spcBef>
                          <a:spcPts val="85"/>
                        </a:spcBef>
                      </a:pPr>
                      <a:r>
                        <a:rPr dirty="0" sz="800" spc="-2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ts val="955"/>
                        </a:lnSpc>
                        <a:spcBef>
                          <a:spcPts val="85"/>
                        </a:spcBef>
                      </a:pPr>
                      <a:r>
                        <a:rPr dirty="0" sz="800" spc="-25">
                          <a:latin typeface="Lucida Sans Unicode"/>
                          <a:cs typeface="Lucida Sans Unicode"/>
                        </a:rPr>
                        <a:t>2.671.000,00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795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790474" y="4700187"/>
            <a:ext cx="4552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80">
                <a:latin typeface="Lucida Sans Unicode"/>
                <a:cs typeface="Lucida Sans Unicode"/>
              </a:rPr>
              <a:t>Artigo</a:t>
            </a:r>
            <a:r>
              <a:rPr dirty="0" sz="800" spc="-2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3º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105"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378770" y="4700187"/>
            <a:ext cx="333756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30">
                <a:latin typeface="Lucida Sans Unicode"/>
                <a:cs typeface="Lucida Sans Unicode"/>
              </a:rPr>
              <a:t>Revogadas</a:t>
            </a:r>
            <a:r>
              <a:rPr dirty="0" sz="800" spc="5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as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60">
                <a:latin typeface="Lucida Sans Unicode"/>
                <a:cs typeface="Lucida Sans Unicode"/>
              </a:rPr>
              <a:t>disposições</a:t>
            </a:r>
            <a:r>
              <a:rPr dirty="0" sz="800" spc="25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em</a:t>
            </a:r>
            <a:r>
              <a:rPr dirty="0" sz="800">
                <a:latin typeface="Lucida Sans Unicode"/>
                <a:cs typeface="Lucida Sans Unicode"/>
              </a:rPr>
              <a:t> </a:t>
            </a:r>
            <a:r>
              <a:rPr dirty="0" sz="800" spc="-65">
                <a:latin typeface="Lucida Sans Unicode"/>
                <a:cs typeface="Lucida Sans Unicode"/>
              </a:rPr>
              <a:t>contrário.</a:t>
            </a:r>
            <a:r>
              <a:rPr dirty="0" sz="800" spc="50">
                <a:latin typeface="Lucida Sans Unicode"/>
                <a:cs typeface="Lucida Sans Unicode"/>
              </a:rPr>
              <a:t> </a:t>
            </a:r>
            <a:r>
              <a:rPr dirty="0" sz="800" spc="-75">
                <a:latin typeface="Lucida Sans Unicode"/>
                <a:cs typeface="Lucida Sans Unicode"/>
              </a:rPr>
              <a:t>Publique-</a:t>
            </a:r>
            <a:r>
              <a:rPr dirty="0" sz="800" spc="-45">
                <a:latin typeface="Lucida Sans Unicode"/>
                <a:cs typeface="Lucida Sans Unicode"/>
              </a:rPr>
              <a:t>se,</a:t>
            </a:r>
            <a:r>
              <a:rPr dirty="0" sz="800" spc="60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afixe-se</a:t>
            </a:r>
            <a:r>
              <a:rPr dirty="0" sz="800" spc="4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e</a:t>
            </a:r>
            <a:r>
              <a:rPr dirty="0" sz="800" spc="-45">
                <a:latin typeface="Lucida Sans Unicode"/>
                <a:cs typeface="Lucida Sans Unicode"/>
              </a:rPr>
              <a:t> </a:t>
            </a:r>
            <a:r>
              <a:rPr dirty="0" sz="800" spc="-95">
                <a:latin typeface="Lucida Sans Unicode"/>
                <a:cs typeface="Lucida Sans Unicode"/>
              </a:rPr>
              <a:t>cumpra-</a:t>
            </a:r>
            <a:r>
              <a:rPr dirty="0" sz="800" spc="-25"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750520" y="5437590"/>
            <a:ext cx="181546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50">
                <a:latin typeface="Lucida Sans Unicode"/>
                <a:cs typeface="Lucida Sans Unicode"/>
              </a:rPr>
              <a:t>Gabinete</a:t>
            </a:r>
            <a:r>
              <a:rPr dirty="0" sz="800" spc="-15">
                <a:latin typeface="Lucida Sans Unicode"/>
                <a:cs typeface="Lucida Sans Unicode"/>
              </a:rPr>
              <a:t> </a:t>
            </a:r>
            <a:r>
              <a:rPr dirty="0" sz="800" spc="-85">
                <a:latin typeface="Lucida Sans Unicode"/>
                <a:cs typeface="Lucida Sans Unicode"/>
              </a:rPr>
              <a:t>do</a:t>
            </a:r>
            <a:r>
              <a:rPr dirty="0" sz="800" spc="-30">
                <a:latin typeface="Lucida Sans Unicode"/>
                <a:cs typeface="Lucida Sans Unicode"/>
              </a:rPr>
              <a:t> </a:t>
            </a:r>
            <a:r>
              <a:rPr dirty="0" sz="800" spc="-50">
                <a:latin typeface="Lucida Sans Unicode"/>
                <a:cs typeface="Lucida Sans Unicode"/>
              </a:rPr>
              <a:t>Prefeito,</a:t>
            </a:r>
            <a:r>
              <a:rPr dirty="0" sz="800" spc="-10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10</a:t>
            </a:r>
            <a:r>
              <a:rPr dirty="0" sz="800" spc="265">
                <a:latin typeface="Lucida Sans Unicode"/>
                <a:cs typeface="Lucida Sans Unicode"/>
              </a:rPr>
              <a:t> </a:t>
            </a:r>
            <a:r>
              <a:rPr dirty="0" sz="800">
                <a:latin typeface="Lucida Sans Unicode"/>
                <a:cs typeface="Lucida Sans Unicode"/>
              </a:rPr>
              <a:t>de</a:t>
            </a:r>
            <a:r>
              <a:rPr dirty="0" sz="800" spc="140">
                <a:latin typeface="Lucida Sans Unicode"/>
                <a:cs typeface="Lucida Sans Unicode"/>
              </a:rPr>
              <a:t> </a:t>
            </a:r>
            <a:r>
              <a:rPr dirty="0" sz="800" spc="-80">
                <a:latin typeface="Lucida Sans Unicode"/>
                <a:cs typeface="Lucida Sans Unicode"/>
              </a:rPr>
              <a:t>julho,</a:t>
            </a:r>
            <a:r>
              <a:rPr dirty="0" sz="800" spc="-35">
                <a:latin typeface="Lucida Sans Unicode"/>
                <a:cs typeface="Lucida Sans Unicode"/>
              </a:rPr>
              <a:t> </a:t>
            </a:r>
            <a:r>
              <a:rPr dirty="0" sz="800" spc="-20">
                <a:latin typeface="Lucida Sans Unicode"/>
                <a:cs typeface="Lucida Sans Unicode"/>
              </a:rPr>
              <a:t>2024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2025-08-20T16:49:24Z</dcterms:created>
  <dcterms:modified xsi:type="dcterms:W3CDTF">2025-08-20T16:49:24Z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2024-07-11T00:00:00Z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2025-08-20T00:00:00Z</vt:filetime>
  </property>
  <property fmtid="{D5CDD505-2E9C-101B-9397-08002B2CF9AE}" pid="5" name="Producer">
    <vt:lpwstr>Scanner System Image Conversion</vt:lpwstr>
  </property>
</Properties>
</file>